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1" r:id="rId14"/>
    <p:sldId id="272" r:id="rId15"/>
    <p:sldId id="273" r:id="rId16"/>
    <p:sldId id="269" r:id="rId17"/>
    <p:sldId id="266" r:id="rId18"/>
    <p:sldId id="274" r:id="rId19"/>
    <p:sldId id="275" r:id="rId20"/>
    <p:sldId id="270" r:id="rId21"/>
    <p:sldId id="276" r:id="rId22"/>
    <p:sldId id="277" r:id="rId23"/>
    <p:sldId id="278" r:id="rId24"/>
    <p:sldId id="279" r:id="rId25"/>
    <p:sldId id="280" r:id="rId26"/>
    <p:sldId id="282" r:id="rId27"/>
    <p:sldId id="281" r:id="rId28"/>
    <p:sldId id="283" r:id="rId29"/>
    <p:sldId id="285" r:id="rId30"/>
    <p:sldId id="284" r:id="rId31"/>
    <p:sldId id="286" r:id="rId32"/>
    <p:sldId id="288" r:id="rId33"/>
    <p:sldId id="287" r:id="rId34"/>
    <p:sldId id="289" r:id="rId35"/>
    <p:sldId id="292" r:id="rId36"/>
    <p:sldId id="291" r:id="rId37"/>
    <p:sldId id="293" r:id="rId38"/>
    <p:sldId id="294" r:id="rId39"/>
    <p:sldId id="290" r:id="rId40"/>
    <p:sldId id="295" r:id="rId41"/>
    <p:sldId id="297" r:id="rId42"/>
    <p:sldId id="296" r:id="rId43"/>
    <p:sldId id="298" r:id="rId44"/>
    <p:sldId id="299" r:id="rId45"/>
    <p:sldId id="300" r:id="rId46"/>
    <p:sldId id="301" r:id="rId47"/>
    <p:sldId id="302" r:id="rId48"/>
    <p:sldId id="303" r:id="rId49"/>
    <p:sldId id="312" r:id="rId50"/>
    <p:sldId id="311" r:id="rId51"/>
    <p:sldId id="313" r:id="rId52"/>
    <p:sldId id="314" r:id="rId53"/>
    <p:sldId id="315" r:id="rId54"/>
    <p:sldId id="316" r:id="rId55"/>
    <p:sldId id="317" r:id="rId56"/>
    <p:sldId id="318" r:id="rId57"/>
    <p:sldId id="304" r:id="rId58"/>
    <p:sldId id="305" r:id="rId59"/>
    <p:sldId id="306" r:id="rId60"/>
    <p:sldId id="307" r:id="rId61"/>
    <p:sldId id="308" r:id="rId62"/>
    <p:sldId id="309" r:id="rId63"/>
    <p:sldId id="310" r:id="rId64"/>
    <p:sldId id="319" r:id="rId65"/>
    <p:sldId id="320" r:id="rId66"/>
    <p:sldId id="321" r:id="rId67"/>
    <p:sldId id="322" r:id="rId68"/>
    <p:sldId id="323" r:id="rId69"/>
    <p:sldId id="324" r:id="rId70"/>
    <p:sldId id="325" r:id="rId71"/>
    <p:sldId id="326" r:id="rId72"/>
    <p:sldId id="327" r:id="rId73"/>
    <p:sldId id="329" r:id="rId74"/>
    <p:sldId id="330" r:id="rId75"/>
    <p:sldId id="331" r:id="rId76"/>
    <p:sldId id="328" r:id="rId77"/>
    <p:sldId id="332" r:id="rId78"/>
    <p:sldId id="333" r:id="rId79"/>
    <p:sldId id="334" r:id="rId80"/>
    <p:sldId id="335" r:id="rId81"/>
    <p:sldId id="336" r:id="rId82"/>
    <p:sldId id="337" r:id="rId83"/>
    <p:sldId id="338" r:id="rId84"/>
    <p:sldId id="339" r:id="rId85"/>
    <p:sldId id="340" r:id="rId86"/>
    <p:sldId id="341" r:id="rId87"/>
    <p:sldId id="342" r:id="rId88"/>
    <p:sldId id="345" r:id="rId89"/>
    <p:sldId id="346" r:id="rId90"/>
    <p:sldId id="343" r:id="rId91"/>
    <p:sldId id="344" r:id="rId92"/>
    <p:sldId id="347" r:id="rId93"/>
    <p:sldId id="349" r:id="rId94"/>
    <p:sldId id="348" r:id="rId95"/>
    <p:sldId id="350" r:id="rId96"/>
    <p:sldId id="352" r:id="rId97"/>
    <p:sldId id="353" r:id="rId98"/>
    <p:sldId id="351" r:id="rId99"/>
    <p:sldId id="354" r:id="rId100"/>
    <p:sldId id="355" r:id="rId101"/>
  </p:sldIdLst>
  <p:sldSz cx="12192000" cy="6858000"/>
  <p:notesSz cx="6858000" cy="9144000"/>
  <p:defaultText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4499"/>
  </p:normalViewPr>
  <p:slideViewPr>
    <p:cSldViewPr snapToGrid="0" snapToObjects="1">
      <p:cViewPr varScale="1">
        <p:scale>
          <a:sx n="147" d="100"/>
          <a:sy n="147" d="100"/>
        </p:scale>
        <p:origin x="1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EE1CB-2355-1046-AA71-6C18B20C77DA}" type="datetimeFigureOut">
              <a:t>6/8/20</a:t>
            </a:fld>
            <a:endParaRPr lang="en-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0BE97-503D-024F-A453-A9DDBAE9931C}" type="slidenum">
              <a:t>‹#›</a:t>
            </a:fld>
            <a:endParaRPr lang="en-BO"/>
          </a:p>
        </p:txBody>
      </p:sp>
    </p:spTree>
    <p:extLst>
      <p:ext uri="{BB962C8B-B14F-4D97-AF65-F5344CB8AC3E}">
        <p14:creationId xmlns:p14="http://schemas.microsoft.com/office/powerpoint/2010/main" val="86933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4</a:t>
            </a:fld>
            <a:endParaRPr lang="en-BO"/>
          </a:p>
        </p:txBody>
      </p:sp>
    </p:spTree>
    <p:extLst>
      <p:ext uri="{BB962C8B-B14F-4D97-AF65-F5344CB8AC3E}">
        <p14:creationId xmlns:p14="http://schemas.microsoft.com/office/powerpoint/2010/main" val="3973440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41</a:t>
            </a:fld>
            <a:endParaRPr lang="en-BO"/>
          </a:p>
        </p:txBody>
      </p:sp>
    </p:spTree>
    <p:extLst>
      <p:ext uri="{BB962C8B-B14F-4D97-AF65-F5344CB8AC3E}">
        <p14:creationId xmlns:p14="http://schemas.microsoft.com/office/powerpoint/2010/main" val="143189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48</a:t>
            </a:fld>
            <a:endParaRPr lang="en-BO"/>
          </a:p>
        </p:txBody>
      </p:sp>
    </p:spTree>
    <p:extLst>
      <p:ext uri="{BB962C8B-B14F-4D97-AF65-F5344CB8AC3E}">
        <p14:creationId xmlns:p14="http://schemas.microsoft.com/office/powerpoint/2010/main" val="4809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53</a:t>
            </a:fld>
            <a:endParaRPr lang="en-BO"/>
          </a:p>
        </p:txBody>
      </p:sp>
    </p:spTree>
    <p:extLst>
      <p:ext uri="{BB962C8B-B14F-4D97-AF65-F5344CB8AC3E}">
        <p14:creationId xmlns:p14="http://schemas.microsoft.com/office/powerpoint/2010/main" val="35535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57</a:t>
            </a:fld>
            <a:endParaRPr lang="en-BO"/>
          </a:p>
        </p:txBody>
      </p:sp>
    </p:spTree>
    <p:extLst>
      <p:ext uri="{BB962C8B-B14F-4D97-AF65-F5344CB8AC3E}">
        <p14:creationId xmlns:p14="http://schemas.microsoft.com/office/powerpoint/2010/main" val="537089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62</a:t>
            </a:fld>
            <a:endParaRPr lang="en-BO"/>
          </a:p>
        </p:txBody>
      </p:sp>
    </p:spTree>
    <p:extLst>
      <p:ext uri="{BB962C8B-B14F-4D97-AF65-F5344CB8AC3E}">
        <p14:creationId xmlns:p14="http://schemas.microsoft.com/office/powerpoint/2010/main" val="3091800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63</a:t>
            </a:fld>
            <a:endParaRPr lang="en-BO"/>
          </a:p>
        </p:txBody>
      </p:sp>
    </p:spTree>
    <p:extLst>
      <p:ext uri="{BB962C8B-B14F-4D97-AF65-F5344CB8AC3E}">
        <p14:creationId xmlns:p14="http://schemas.microsoft.com/office/powerpoint/2010/main" val="1856593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68</a:t>
            </a:fld>
            <a:endParaRPr lang="en-BO"/>
          </a:p>
        </p:txBody>
      </p:sp>
    </p:spTree>
    <p:extLst>
      <p:ext uri="{BB962C8B-B14F-4D97-AF65-F5344CB8AC3E}">
        <p14:creationId xmlns:p14="http://schemas.microsoft.com/office/powerpoint/2010/main" val="51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70</a:t>
            </a:fld>
            <a:endParaRPr lang="en-BO"/>
          </a:p>
        </p:txBody>
      </p:sp>
    </p:spTree>
    <p:extLst>
      <p:ext uri="{BB962C8B-B14F-4D97-AF65-F5344CB8AC3E}">
        <p14:creationId xmlns:p14="http://schemas.microsoft.com/office/powerpoint/2010/main" val="296369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71</a:t>
            </a:fld>
            <a:endParaRPr lang="en-BO"/>
          </a:p>
        </p:txBody>
      </p:sp>
    </p:spTree>
    <p:extLst>
      <p:ext uri="{BB962C8B-B14F-4D97-AF65-F5344CB8AC3E}">
        <p14:creationId xmlns:p14="http://schemas.microsoft.com/office/powerpoint/2010/main" val="192507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74</a:t>
            </a:fld>
            <a:endParaRPr lang="en-BO"/>
          </a:p>
        </p:txBody>
      </p:sp>
    </p:spTree>
    <p:extLst>
      <p:ext uri="{BB962C8B-B14F-4D97-AF65-F5344CB8AC3E}">
        <p14:creationId xmlns:p14="http://schemas.microsoft.com/office/powerpoint/2010/main" val="27901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7</a:t>
            </a:fld>
            <a:endParaRPr lang="en-BO"/>
          </a:p>
        </p:txBody>
      </p:sp>
    </p:spTree>
    <p:extLst>
      <p:ext uri="{BB962C8B-B14F-4D97-AF65-F5344CB8AC3E}">
        <p14:creationId xmlns:p14="http://schemas.microsoft.com/office/powerpoint/2010/main" val="278310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78</a:t>
            </a:fld>
            <a:endParaRPr lang="en-BO"/>
          </a:p>
        </p:txBody>
      </p:sp>
    </p:spTree>
    <p:extLst>
      <p:ext uri="{BB962C8B-B14F-4D97-AF65-F5344CB8AC3E}">
        <p14:creationId xmlns:p14="http://schemas.microsoft.com/office/powerpoint/2010/main" val="2544012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87</a:t>
            </a:fld>
            <a:endParaRPr lang="en-BO"/>
          </a:p>
        </p:txBody>
      </p:sp>
    </p:spTree>
    <p:extLst>
      <p:ext uri="{BB962C8B-B14F-4D97-AF65-F5344CB8AC3E}">
        <p14:creationId xmlns:p14="http://schemas.microsoft.com/office/powerpoint/2010/main" val="289232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10</a:t>
            </a:fld>
            <a:endParaRPr lang="en-BO"/>
          </a:p>
        </p:txBody>
      </p:sp>
    </p:spTree>
    <p:extLst>
      <p:ext uri="{BB962C8B-B14F-4D97-AF65-F5344CB8AC3E}">
        <p14:creationId xmlns:p14="http://schemas.microsoft.com/office/powerpoint/2010/main" val="347162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12</a:t>
            </a:fld>
            <a:endParaRPr lang="en-BO"/>
          </a:p>
        </p:txBody>
      </p:sp>
    </p:spTree>
    <p:extLst>
      <p:ext uri="{BB962C8B-B14F-4D97-AF65-F5344CB8AC3E}">
        <p14:creationId xmlns:p14="http://schemas.microsoft.com/office/powerpoint/2010/main" val="213062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16</a:t>
            </a:fld>
            <a:endParaRPr lang="en-BO"/>
          </a:p>
        </p:txBody>
      </p:sp>
    </p:spTree>
    <p:extLst>
      <p:ext uri="{BB962C8B-B14F-4D97-AF65-F5344CB8AC3E}">
        <p14:creationId xmlns:p14="http://schemas.microsoft.com/office/powerpoint/2010/main" val="87536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21</a:t>
            </a:fld>
            <a:endParaRPr lang="en-BO"/>
          </a:p>
        </p:txBody>
      </p:sp>
    </p:spTree>
    <p:extLst>
      <p:ext uri="{BB962C8B-B14F-4D97-AF65-F5344CB8AC3E}">
        <p14:creationId xmlns:p14="http://schemas.microsoft.com/office/powerpoint/2010/main" val="332322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33</a:t>
            </a:fld>
            <a:endParaRPr lang="en-BO"/>
          </a:p>
        </p:txBody>
      </p:sp>
    </p:spTree>
    <p:extLst>
      <p:ext uri="{BB962C8B-B14F-4D97-AF65-F5344CB8AC3E}">
        <p14:creationId xmlns:p14="http://schemas.microsoft.com/office/powerpoint/2010/main" val="71127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35</a:t>
            </a:fld>
            <a:endParaRPr lang="en-BO"/>
          </a:p>
        </p:txBody>
      </p:sp>
    </p:spTree>
    <p:extLst>
      <p:ext uri="{BB962C8B-B14F-4D97-AF65-F5344CB8AC3E}">
        <p14:creationId xmlns:p14="http://schemas.microsoft.com/office/powerpoint/2010/main" val="256799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40</a:t>
            </a:fld>
            <a:endParaRPr lang="en-BO"/>
          </a:p>
        </p:txBody>
      </p:sp>
    </p:spTree>
    <p:extLst>
      <p:ext uri="{BB962C8B-B14F-4D97-AF65-F5344CB8AC3E}">
        <p14:creationId xmlns:p14="http://schemas.microsoft.com/office/powerpoint/2010/main" val="101626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A7CF-9A2C-054E-90DE-7483D0E5D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O"/>
          </a:p>
        </p:txBody>
      </p:sp>
      <p:sp>
        <p:nvSpPr>
          <p:cNvPr id="3" name="Subtitle 2">
            <a:extLst>
              <a:ext uri="{FF2B5EF4-FFF2-40B4-BE49-F238E27FC236}">
                <a16:creationId xmlns:a16="http://schemas.microsoft.com/office/drawing/2014/main" id="{A1CF3671-C758-B343-A586-0B2523D5C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O"/>
          </a:p>
        </p:txBody>
      </p:sp>
      <p:sp>
        <p:nvSpPr>
          <p:cNvPr id="4" name="Date Placeholder 3">
            <a:extLst>
              <a:ext uri="{FF2B5EF4-FFF2-40B4-BE49-F238E27FC236}">
                <a16:creationId xmlns:a16="http://schemas.microsoft.com/office/drawing/2014/main" id="{C655B2C6-6C7F-874B-AE7F-597B28D29121}"/>
              </a:ext>
            </a:extLst>
          </p:cNvPr>
          <p:cNvSpPr>
            <a:spLocks noGrp="1"/>
          </p:cNvSpPr>
          <p:nvPr>
            <p:ph type="dt" sz="half" idx="10"/>
          </p:nvPr>
        </p:nvSpPr>
        <p:spPr/>
        <p:txBody>
          <a:bodyPr/>
          <a:lstStyle/>
          <a:p>
            <a:fld id="{C8FD8A14-2CFB-304C-8B6F-224D06265BFD}" type="datetimeFigureOut">
              <a:t>6/8/20</a:t>
            </a:fld>
            <a:endParaRPr lang="en-BO"/>
          </a:p>
        </p:txBody>
      </p:sp>
      <p:sp>
        <p:nvSpPr>
          <p:cNvPr id="5" name="Footer Placeholder 4">
            <a:extLst>
              <a:ext uri="{FF2B5EF4-FFF2-40B4-BE49-F238E27FC236}">
                <a16:creationId xmlns:a16="http://schemas.microsoft.com/office/drawing/2014/main" id="{223CECCE-2B97-E24F-8C61-DC9D431D9E3E}"/>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9005BE97-8D57-5E47-8F9D-523A37278F79}"/>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509997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4DC9-A558-9A47-ABD2-9E6257CFDAD4}"/>
              </a:ext>
            </a:extLst>
          </p:cNvPr>
          <p:cNvSpPr>
            <a:spLocks noGrp="1"/>
          </p:cNvSpPr>
          <p:nvPr>
            <p:ph type="title"/>
          </p:nvPr>
        </p:nvSpPr>
        <p:spPr/>
        <p:txBody>
          <a:bodyPr/>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7BB53679-3217-D947-A327-8BDDCE7B1D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1A29CF2A-E684-F546-898D-4B1CBFDDBB2E}"/>
              </a:ext>
            </a:extLst>
          </p:cNvPr>
          <p:cNvSpPr>
            <a:spLocks noGrp="1"/>
          </p:cNvSpPr>
          <p:nvPr>
            <p:ph type="dt" sz="half" idx="10"/>
          </p:nvPr>
        </p:nvSpPr>
        <p:spPr/>
        <p:txBody>
          <a:bodyPr/>
          <a:lstStyle/>
          <a:p>
            <a:fld id="{C8FD8A14-2CFB-304C-8B6F-224D06265BFD}" type="datetimeFigureOut">
              <a:t>6/8/20</a:t>
            </a:fld>
            <a:endParaRPr lang="en-BO"/>
          </a:p>
        </p:txBody>
      </p:sp>
      <p:sp>
        <p:nvSpPr>
          <p:cNvPr id="5" name="Footer Placeholder 4">
            <a:extLst>
              <a:ext uri="{FF2B5EF4-FFF2-40B4-BE49-F238E27FC236}">
                <a16:creationId xmlns:a16="http://schemas.microsoft.com/office/drawing/2014/main" id="{2F3591DF-9F91-D14C-BC7C-1DB10B032336}"/>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A01600CD-AD19-5B44-8B75-107365BAFE70}"/>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61290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A36C99-9EED-B448-B068-007459797F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7C102513-8C0C-3A4F-82E3-23A7DAE19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08450B81-5E7A-9B4B-9D42-840D1B4245F4}"/>
              </a:ext>
            </a:extLst>
          </p:cNvPr>
          <p:cNvSpPr>
            <a:spLocks noGrp="1"/>
          </p:cNvSpPr>
          <p:nvPr>
            <p:ph type="dt" sz="half" idx="10"/>
          </p:nvPr>
        </p:nvSpPr>
        <p:spPr/>
        <p:txBody>
          <a:bodyPr/>
          <a:lstStyle/>
          <a:p>
            <a:fld id="{C8FD8A14-2CFB-304C-8B6F-224D06265BFD}" type="datetimeFigureOut">
              <a:t>6/8/20</a:t>
            </a:fld>
            <a:endParaRPr lang="en-BO"/>
          </a:p>
        </p:txBody>
      </p:sp>
      <p:sp>
        <p:nvSpPr>
          <p:cNvPr id="5" name="Footer Placeholder 4">
            <a:extLst>
              <a:ext uri="{FF2B5EF4-FFF2-40B4-BE49-F238E27FC236}">
                <a16:creationId xmlns:a16="http://schemas.microsoft.com/office/drawing/2014/main" id="{02561E29-9FF6-B342-B010-CA3835741ADB}"/>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1D29D8B0-A5BE-1148-9B07-DC233C7E10F0}"/>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957387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8BF4-F6C5-D848-9B5F-475276B195F9}"/>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36A7C2EB-A830-AA40-BC48-EB3EF8584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01D67F5C-1E6D-DC48-ADBA-0312642F829B}"/>
              </a:ext>
            </a:extLst>
          </p:cNvPr>
          <p:cNvSpPr>
            <a:spLocks noGrp="1"/>
          </p:cNvSpPr>
          <p:nvPr>
            <p:ph type="dt" sz="half" idx="10"/>
          </p:nvPr>
        </p:nvSpPr>
        <p:spPr/>
        <p:txBody>
          <a:bodyPr/>
          <a:lstStyle/>
          <a:p>
            <a:fld id="{C8FD8A14-2CFB-304C-8B6F-224D06265BFD}" type="datetimeFigureOut">
              <a:t>6/8/20</a:t>
            </a:fld>
            <a:endParaRPr lang="en-BO"/>
          </a:p>
        </p:txBody>
      </p:sp>
      <p:sp>
        <p:nvSpPr>
          <p:cNvPr id="5" name="Footer Placeholder 4">
            <a:extLst>
              <a:ext uri="{FF2B5EF4-FFF2-40B4-BE49-F238E27FC236}">
                <a16:creationId xmlns:a16="http://schemas.microsoft.com/office/drawing/2014/main" id="{3D82C541-1B6E-2B4D-94D5-99A7101D09D9}"/>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931F00A9-4906-6141-98B5-810CC3C16F11}"/>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072010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4B95-59D7-E34E-9C40-CB667D0B84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O"/>
          </a:p>
        </p:txBody>
      </p:sp>
      <p:sp>
        <p:nvSpPr>
          <p:cNvPr id="3" name="Text Placeholder 2">
            <a:extLst>
              <a:ext uri="{FF2B5EF4-FFF2-40B4-BE49-F238E27FC236}">
                <a16:creationId xmlns:a16="http://schemas.microsoft.com/office/drawing/2014/main" id="{386BA053-7952-374A-BF5A-6F4507A4C5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54E96-1111-BA44-888C-2ED48251397C}"/>
              </a:ext>
            </a:extLst>
          </p:cNvPr>
          <p:cNvSpPr>
            <a:spLocks noGrp="1"/>
          </p:cNvSpPr>
          <p:nvPr>
            <p:ph type="dt" sz="half" idx="10"/>
          </p:nvPr>
        </p:nvSpPr>
        <p:spPr/>
        <p:txBody>
          <a:bodyPr/>
          <a:lstStyle/>
          <a:p>
            <a:fld id="{C8FD8A14-2CFB-304C-8B6F-224D06265BFD}" type="datetimeFigureOut">
              <a:t>6/8/20</a:t>
            </a:fld>
            <a:endParaRPr lang="en-BO"/>
          </a:p>
        </p:txBody>
      </p:sp>
      <p:sp>
        <p:nvSpPr>
          <p:cNvPr id="5" name="Footer Placeholder 4">
            <a:extLst>
              <a:ext uri="{FF2B5EF4-FFF2-40B4-BE49-F238E27FC236}">
                <a16:creationId xmlns:a16="http://schemas.microsoft.com/office/drawing/2014/main" id="{41F2C9D5-B6E9-B74B-9AB3-0CA028E2D903}"/>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5ECB2476-23EE-7B45-BEA9-97ADF2EF0243}"/>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130240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C3BD-667D-534F-8F54-16EE38290EC6}"/>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8CF96B72-062E-9F4F-BFC2-521E7411CE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Content Placeholder 3">
            <a:extLst>
              <a:ext uri="{FF2B5EF4-FFF2-40B4-BE49-F238E27FC236}">
                <a16:creationId xmlns:a16="http://schemas.microsoft.com/office/drawing/2014/main" id="{4A154C41-5271-6243-B979-F2CB33C544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Date Placeholder 4">
            <a:extLst>
              <a:ext uri="{FF2B5EF4-FFF2-40B4-BE49-F238E27FC236}">
                <a16:creationId xmlns:a16="http://schemas.microsoft.com/office/drawing/2014/main" id="{AD927BC2-7779-9449-ABA2-2FCB073A54B6}"/>
              </a:ext>
            </a:extLst>
          </p:cNvPr>
          <p:cNvSpPr>
            <a:spLocks noGrp="1"/>
          </p:cNvSpPr>
          <p:nvPr>
            <p:ph type="dt" sz="half" idx="10"/>
          </p:nvPr>
        </p:nvSpPr>
        <p:spPr/>
        <p:txBody>
          <a:bodyPr/>
          <a:lstStyle/>
          <a:p>
            <a:fld id="{C8FD8A14-2CFB-304C-8B6F-224D06265BFD}" type="datetimeFigureOut">
              <a:t>6/8/20</a:t>
            </a:fld>
            <a:endParaRPr lang="en-BO"/>
          </a:p>
        </p:txBody>
      </p:sp>
      <p:sp>
        <p:nvSpPr>
          <p:cNvPr id="6" name="Footer Placeholder 5">
            <a:extLst>
              <a:ext uri="{FF2B5EF4-FFF2-40B4-BE49-F238E27FC236}">
                <a16:creationId xmlns:a16="http://schemas.microsoft.com/office/drawing/2014/main" id="{BC6C088F-A2EC-4147-B342-7EF93E9198FA}"/>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703766BC-FA7B-0446-800B-6E2F20434342}"/>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184341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0BAA-5602-D14F-81EA-CD5C469E216C}"/>
              </a:ext>
            </a:extLst>
          </p:cNvPr>
          <p:cNvSpPr>
            <a:spLocks noGrp="1"/>
          </p:cNvSpPr>
          <p:nvPr>
            <p:ph type="title"/>
          </p:nvPr>
        </p:nvSpPr>
        <p:spPr>
          <a:xfrm>
            <a:off x="839788" y="365125"/>
            <a:ext cx="10515600" cy="1325563"/>
          </a:xfrm>
        </p:spPr>
        <p:txBody>
          <a:bodyPr/>
          <a:lstStyle/>
          <a:p>
            <a:r>
              <a:rPr lang="en-US"/>
              <a:t>Click to edit Master title style</a:t>
            </a:r>
            <a:endParaRPr lang="en-BO"/>
          </a:p>
        </p:txBody>
      </p:sp>
      <p:sp>
        <p:nvSpPr>
          <p:cNvPr id="3" name="Text Placeholder 2">
            <a:extLst>
              <a:ext uri="{FF2B5EF4-FFF2-40B4-BE49-F238E27FC236}">
                <a16:creationId xmlns:a16="http://schemas.microsoft.com/office/drawing/2014/main" id="{A6297538-FACE-C14B-8C36-F76926A53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E35DA-5F75-5E41-BAD3-CF7551995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Text Placeholder 4">
            <a:extLst>
              <a:ext uri="{FF2B5EF4-FFF2-40B4-BE49-F238E27FC236}">
                <a16:creationId xmlns:a16="http://schemas.microsoft.com/office/drawing/2014/main" id="{A247848C-7FA0-6442-BC8B-1CC0E0B789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35FB3-E0E2-0B46-B712-1CCE8D38C3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7" name="Date Placeholder 6">
            <a:extLst>
              <a:ext uri="{FF2B5EF4-FFF2-40B4-BE49-F238E27FC236}">
                <a16:creationId xmlns:a16="http://schemas.microsoft.com/office/drawing/2014/main" id="{4ED2C1E6-36B3-D44E-97F7-D4A96DDE5D06}"/>
              </a:ext>
            </a:extLst>
          </p:cNvPr>
          <p:cNvSpPr>
            <a:spLocks noGrp="1"/>
          </p:cNvSpPr>
          <p:nvPr>
            <p:ph type="dt" sz="half" idx="10"/>
          </p:nvPr>
        </p:nvSpPr>
        <p:spPr/>
        <p:txBody>
          <a:bodyPr/>
          <a:lstStyle/>
          <a:p>
            <a:fld id="{C8FD8A14-2CFB-304C-8B6F-224D06265BFD}" type="datetimeFigureOut">
              <a:t>6/8/20</a:t>
            </a:fld>
            <a:endParaRPr lang="en-BO"/>
          </a:p>
        </p:txBody>
      </p:sp>
      <p:sp>
        <p:nvSpPr>
          <p:cNvPr id="8" name="Footer Placeholder 7">
            <a:extLst>
              <a:ext uri="{FF2B5EF4-FFF2-40B4-BE49-F238E27FC236}">
                <a16:creationId xmlns:a16="http://schemas.microsoft.com/office/drawing/2014/main" id="{2B34795B-6F20-194C-AE27-6958CC39A053}"/>
              </a:ext>
            </a:extLst>
          </p:cNvPr>
          <p:cNvSpPr>
            <a:spLocks noGrp="1"/>
          </p:cNvSpPr>
          <p:nvPr>
            <p:ph type="ftr" sz="quarter" idx="11"/>
          </p:nvPr>
        </p:nvSpPr>
        <p:spPr/>
        <p:txBody>
          <a:bodyPr/>
          <a:lstStyle/>
          <a:p>
            <a:endParaRPr lang="en-BO"/>
          </a:p>
        </p:txBody>
      </p:sp>
      <p:sp>
        <p:nvSpPr>
          <p:cNvPr id="9" name="Slide Number Placeholder 8">
            <a:extLst>
              <a:ext uri="{FF2B5EF4-FFF2-40B4-BE49-F238E27FC236}">
                <a16:creationId xmlns:a16="http://schemas.microsoft.com/office/drawing/2014/main" id="{24661051-1D55-EE4E-BD54-49901D2D57D8}"/>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8253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45A0-49D4-9943-82A6-983212A72E18}"/>
              </a:ext>
            </a:extLst>
          </p:cNvPr>
          <p:cNvSpPr>
            <a:spLocks noGrp="1"/>
          </p:cNvSpPr>
          <p:nvPr>
            <p:ph type="title"/>
          </p:nvPr>
        </p:nvSpPr>
        <p:spPr/>
        <p:txBody>
          <a:bodyPr/>
          <a:lstStyle/>
          <a:p>
            <a:r>
              <a:rPr lang="en-US"/>
              <a:t>Click to edit Master title style</a:t>
            </a:r>
            <a:endParaRPr lang="en-BO"/>
          </a:p>
        </p:txBody>
      </p:sp>
      <p:sp>
        <p:nvSpPr>
          <p:cNvPr id="3" name="Date Placeholder 2">
            <a:extLst>
              <a:ext uri="{FF2B5EF4-FFF2-40B4-BE49-F238E27FC236}">
                <a16:creationId xmlns:a16="http://schemas.microsoft.com/office/drawing/2014/main" id="{E4A9FDC0-8B35-554C-9808-A6724823FC41}"/>
              </a:ext>
            </a:extLst>
          </p:cNvPr>
          <p:cNvSpPr>
            <a:spLocks noGrp="1"/>
          </p:cNvSpPr>
          <p:nvPr>
            <p:ph type="dt" sz="half" idx="10"/>
          </p:nvPr>
        </p:nvSpPr>
        <p:spPr/>
        <p:txBody>
          <a:bodyPr/>
          <a:lstStyle/>
          <a:p>
            <a:fld id="{C8FD8A14-2CFB-304C-8B6F-224D06265BFD}" type="datetimeFigureOut">
              <a:t>6/8/20</a:t>
            </a:fld>
            <a:endParaRPr lang="en-BO"/>
          </a:p>
        </p:txBody>
      </p:sp>
      <p:sp>
        <p:nvSpPr>
          <p:cNvPr id="4" name="Footer Placeholder 3">
            <a:extLst>
              <a:ext uri="{FF2B5EF4-FFF2-40B4-BE49-F238E27FC236}">
                <a16:creationId xmlns:a16="http://schemas.microsoft.com/office/drawing/2014/main" id="{46FF95AA-CF64-3B4D-A55F-4A84ECBEA371}"/>
              </a:ext>
            </a:extLst>
          </p:cNvPr>
          <p:cNvSpPr>
            <a:spLocks noGrp="1"/>
          </p:cNvSpPr>
          <p:nvPr>
            <p:ph type="ftr" sz="quarter" idx="11"/>
          </p:nvPr>
        </p:nvSpPr>
        <p:spPr/>
        <p:txBody>
          <a:bodyPr/>
          <a:lstStyle/>
          <a:p>
            <a:endParaRPr lang="en-BO"/>
          </a:p>
        </p:txBody>
      </p:sp>
      <p:sp>
        <p:nvSpPr>
          <p:cNvPr id="5" name="Slide Number Placeholder 4">
            <a:extLst>
              <a:ext uri="{FF2B5EF4-FFF2-40B4-BE49-F238E27FC236}">
                <a16:creationId xmlns:a16="http://schemas.microsoft.com/office/drawing/2014/main" id="{119AA808-1DD8-2546-9639-5D23A269490C}"/>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3211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AD8EF-4DD7-6A49-91DD-58878BFED163}"/>
              </a:ext>
            </a:extLst>
          </p:cNvPr>
          <p:cNvSpPr>
            <a:spLocks noGrp="1"/>
          </p:cNvSpPr>
          <p:nvPr>
            <p:ph type="dt" sz="half" idx="10"/>
          </p:nvPr>
        </p:nvSpPr>
        <p:spPr/>
        <p:txBody>
          <a:bodyPr/>
          <a:lstStyle/>
          <a:p>
            <a:fld id="{C8FD8A14-2CFB-304C-8B6F-224D06265BFD}" type="datetimeFigureOut">
              <a:t>6/8/20</a:t>
            </a:fld>
            <a:endParaRPr lang="en-BO"/>
          </a:p>
        </p:txBody>
      </p:sp>
      <p:sp>
        <p:nvSpPr>
          <p:cNvPr id="3" name="Footer Placeholder 2">
            <a:extLst>
              <a:ext uri="{FF2B5EF4-FFF2-40B4-BE49-F238E27FC236}">
                <a16:creationId xmlns:a16="http://schemas.microsoft.com/office/drawing/2014/main" id="{A45D509D-EAA8-1744-A071-A4FA50E836E6}"/>
              </a:ext>
            </a:extLst>
          </p:cNvPr>
          <p:cNvSpPr>
            <a:spLocks noGrp="1"/>
          </p:cNvSpPr>
          <p:nvPr>
            <p:ph type="ftr" sz="quarter" idx="11"/>
          </p:nvPr>
        </p:nvSpPr>
        <p:spPr/>
        <p:txBody>
          <a:bodyPr/>
          <a:lstStyle/>
          <a:p>
            <a:endParaRPr lang="en-BO"/>
          </a:p>
        </p:txBody>
      </p:sp>
      <p:sp>
        <p:nvSpPr>
          <p:cNvPr id="4" name="Slide Number Placeholder 3">
            <a:extLst>
              <a:ext uri="{FF2B5EF4-FFF2-40B4-BE49-F238E27FC236}">
                <a16:creationId xmlns:a16="http://schemas.microsoft.com/office/drawing/2014/main" id="{01B4061B-5404-6B46-A9C6-823394429F25}"/>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66347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B7A6-C43D-BE4E-92B2-D5C2B9BAF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Content Placeholder 2">
            <a:extLst>
              <a:ext uri="{FF2B5EF4-FFF2-40B4-BE49-F238E27FC236}">
                <a16:creationId xmlns:a16="http://schemas.microsoft.com/office/drawing/2014/main" id="{DB29DC6C-24A7-9D4B-8516-2CAC7530D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Text Placeholder 3">
            <a:extLst>
              <a:ext uri="{FF2B5EF4-FFF2-40B4-BE49-F238E27FC236}">
                <a16:creationId xmlns:a16="http://schemas.microsoft.com/office/drawing/2014/main" id="{6908CFF8-669B-4E48-B274-0CB6946F0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921CC-3DBB-584E-B3C9-606A6B209613}"/>
              </a:ext>
            </a:extLst>
          </p:cNvPr>
          <p:cNvSpPr>
            <a:spLocks noGrp="1"/>
          </p:cNvSpPr>
          <p:nvPr>
            <p:ph type="dt" sz="half" idx="10"/>
          </p:nvPr>
        </p:nvSpPr>
        <p:spPr/>
        <p:txBody>
          <a:bodyPr/>
          <a:lstStyle/>
          <a:p>
            <a:fld id="{C8FD8A14-2CFB-304C-8B6F-224D06265BFD}" type="datetimeFigureOut">
              <a:t>6/8/20</a:t>
            </a:fld>
            <a:endParaRPr lang="en-BO"/>
          </a:p>
        </p:txBody>
      </p:sp>
      <p:sp>
        <p:nvSpPr>
          <p:cNvPr id="6" name="Footer Placeholder 5">
            <a:extLst>
              <a:ext uri="{FF2B5EF4-FFF2-40B4-BE49-F238E27FC236}">
                <a16:creationId xmlns:a16="http://schemas.microsoft.com/office/drawing/2014/main" id="{3C2D9370-8547-F045-B7A4-A186A0F19CA8}"/>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E37F42D6-1965-8147-A93D-87C1026C4EFF}"/>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4856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5E84-BD09-3F44-84CD-DBD02C07F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Picture Placeholder 2">
            <a:extLst>
              <a:ext uri="{FF2B5EF4-FFF2-40B4-BE49-F238E27FC236}">
                <a16:creationId xmlns:a16="http://schemas.microsoft.com/office/drawing/2014/main" id="{9FD03195-54CF-434D-AAC0-0A79F9B963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O"/>
          </a:p>
        </p:txBody>
      </p:sp>
      <p:sp>
        <p:nvSpPr>
          <p:cNvPr id="4" name="Text Placeholder 3">
            <a:extLst>
              <a:ext uri="{FF2B5EF4-FFF2-40B4-BE49-F238E27FC236}">
                <a16:creationId xmlns:a16="http://schemas.microsoft.com/office/drawing/2014/main" id="{57E947DF-A001-3641-98D6-69289CE37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80975-2F49-384C-B77D-781C011687B0}"/>
              </a:ext>
            </a:extLst>
          </p:cNvPr>
          <p:cNvSpPr>
            <a:spLocks noGrp="1"/>
          </p:cNvSpPr>
          <p:nvPr>
            <p:ph type="dt" sz="half" idx="10"/>
          </p:nvPr>
        </p:nvSpPr>
        <p:spPr/>
        <p:txBody>
          <a:bodyPr/>
          <a:lstStyle/>
          <a:p>
            <a:fld id="{C8FD8A14-2CFB-304C-8B6F-224D06265BFD}" type="datetimeFigureOut">
              <a:t>6/8/20</a:t>
            </a:fld>
            <a:endParaRPr lang="en-BO"/>
          </a:p>
        </p:txBody>
      </p:sp>
      <p:sp>
        <p:nvSpPr>
          <p:cNvPr id="6" name="Footer Placeholder 5">
            <a:extLst>
              <a:ext uri="{FF2B5EF4-FFF2-40B4-BE49-F238E27FC236}">
                <a16:creationId xmlns:a16="http://schemas.microsoft.com/office/drawing/2014/main" id="{F19CAD46-0F4C-5D4E-8E2F-C47273EDDB40}"/>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6D176906-D2BF-294D-B2F5-B65A2ECD3A29}"/>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0350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4CD27-BCFF-054E-A2AB-6F56DC400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O"/>
          </a:p>
        </p:txBody>
      </p:sp>
      <p:sp>
        <p:nvSpPr>
          <p:cNvPr id="3" name="Text Placeholder 2">
            <a:extLst>
              <a:ext uri="{FF2B5EF4-FFF2-40B4-BE49-F238E27FC236}">
                <a16:creationId xmlns:a16="http://schemas.microsoft.com/office/drawing/2014/main" id="{D751511A-8D62-E545-8785-567537D88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A0256C96-2879-524D-9C9C-394C39BD6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D8A14-2CFB-304C-8B6F-224D06265BFD}" type="datetimeFigureOut">
              <a:t>6/8/20</a:t>
            </a:fld>
            <a:endParaRPr lang="en-BO"/>
          </a:p>
        </p:txBody>
      </p:sp>
      <p:sp>
        <p:nvSpPr>
          <p:cNvPr id="5" name="Footer Placeholder 4">
            <a:extLst>
              <a:ext uri="{FF2B5EF4-FFF2-40B4-BE49-F238E27FC236}">
                <a16:creationId xmlns:a16="http://schemas.microsoft.com/office/drawing/2014/main" id="{55C46BA5-6D2A-0148-BA5C-A80F9331D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O"/>
          </a:p>
        </p:txBody>
      </p:sp>
      <p:sp>
        <p:nvSpPr>
          <p:cNvPr id="6" name="Slide Number Placeholder 5">
            <a:extLst>
              <a:ext uri="{FF2B5EF4-FFF2-40B4-BE49-F238E27FC236}">
                <a16:creationId xmlns:a16="http://schemas.microsoft.com/office/drawing/2014/main" id="{5A893458-BA65-9341-92ED-EDFE65895C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C9869-E04D-D545-BB85-60D774080EAD}" type="slidenum">
              <a:t>‹#›</a:t>
            </a:fld>
            <a:endParaRPr lang="en-BO"/>
          </a:p>
        </p:txBody>
      </p:sp>
    </p:spTree>
    <p:extLst>
      <p:ext uri="{BB962C8B-B14F-4D97-AF65-F5344CB8AC3E}">
        <p14:creationId xmlns:p14="http://schemas.microsoft.com/office/powerpoint/2010/main" val="4075798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8.png"/><Relationship Id="rId10" Type="http://schemas.openxmlformats.org/officeDocument/2006/relationships/image" Target="../media/image22.png"/><Relationship Id="rId19"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10" Type="http://schemas.openxmlformats.org/officeDocument/2006/relationships/image" Target="../media/image44.png"/><Relationship Id="rId4" Type="http://schemas.openxmlformats.org/officeDocument/2006/relationships/image" Target="../media/image16.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AD2A-4C5B-C946-B05F-D4A7DF91F68F}"/>
              </a:ext>
            </a:extLst>
          </p:cNvPr>
          <p:cNvSpPr>
            <a:spLocks noGrp="1"/>
          </p:cNvSpPr>
          <p:nvPr>
            <p:ph type="ctrTitle"/>
          </p:nvPr>
        </p:nvSpPr>
        <p:spPr/>
        <p:txBody>
          <a:bodyPr/>
          <a:lstStyle/>
          <a:p>
            <a:r>
              <a:rPr lang="en-BO"/>
              <a:t>C# para principiantes</a:t>
            </a:r>
          </a:p>
        </p:txBody>
      </p:sp>
      <p:sp>
        <p:nvSpPr>
          <p:cNvPr id="3" name="Subtitle 2">
            <a:extLst>
              <a:ext uri="{FF2B5EF4-FFF2-40B4-BE49-F238E27FC236}">
                <a16:creationId xmlns:a16="http://schemas.microsoft.com/office/drawing/2014/main" id="{3A1EE587-85C1-C74E-8414-80BE3C510F1A}"/>
              </a:ext>
            </a:extLst>
          </p:cNvPr>
          <p:cNvSpPr>
            <a:spLocks noGrp="1"/>
          </p:cNvSpPr>
          <p:nvPr>
            <p:ph type="subTitle" idx="1"/>
          </p:nvPr>
        </p:nvSpPr>
        <p:spPr/>
        <p:txBody>
          <a:bodyPr/>
          <a:lstStyle/>
          <a:p>
            <a:r>
              <a:rPr lang="en-BO"/>
              <a:t>C# 8 y dotnet core 3.1 para iniciarse en el mundo de la programación </a:t>
            </a:r>
          </a:p>
        </p:txBody>
      </p:sp>
    </p:spTree>
    <p:extLst>
      <p:ext uri="{BB962C8B-B14F-4D97-AF65-F5344CB8AC3E}">
        <p14:creationId xmlns:p14="http://schemas.microsoft.com/office/powerpoint/2010/main" val="2756667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85B-342C-C549-A73A-2547E3991EEC}"/>
              </a:ext>
            </a:extLst>
          </p:cNvPr>
          <p:cNvSpPr>
            <a:spLocks noGrp="1"/>
          </p:cNvSpPr>
          <p:nvPr>
            <p:ph type="title"/>
          </p:nvPr>
        </p:nvSpPr>
        <p:spPr/>
        <p:txBody>
          <a:bodyPr/>
          <a:lstStyle/>
          <a:p>
            <a:r>
              <a:rPr lang="en-BO"/>
              <a:t>Máquina Universal</a:t>
            </a:r>
          </a:p>
        </p:txBody>
      </p:sp>
      <p:sp>
        <p:nvSpPr>
          <p:cNvPr id="3" name="Content Placeholder 2">
            <a:extLst>
              <a:ext uri="{FF2B5EF4-FFF2-40B4-BE49-F238E27FC236}">
                <a16:creationId xmlns:a16="http://schemas.microsoft.com/office/drawing/2014/main" id="{7AD9D991-99ED-0B4D-AC57-40DBC0850CE1}"/>
              </a:ext>
            </a:extLst>
          </p:cNvPr>
          <p:cNvSpPr>
            <a:spLocks noGrp="1"/>
          </p:cNvSpPr>
          <p:nvPr>
            <p:ph idx="1"/>
          </p:nvPr>
        </p:nvSpPr>
        <p:spPr/>
        <p:txBody>
          <a:bodyPr>
            <a:normAutofit fontScale="70000" lnSpcReduction="20000"/>
          </a:bodyPr>
          <a:lstStyle/>
          <a:p>
            <a:pPr marL="0" indent="0">
              <a:buNone/>
            </a:pPr>
            <a:r>
              <a:rPr lang="en-BO"/>
              <a:t>La computadora de escritorio, tiene una caja que llamamos también CPU, porque su función principal es contener a la pequeña “cpu” compuesta de sus pequeños chips microprocesador, memoria y circuiteria soldadados en una “tarjeta madre”.</a:t>
            </a:r>
          </a:p>
          <a:p>
            <a:pPr marL="0" indent="0">
              <a:buNone/>
            </a:pPr>
            <a:endParaRPr lang="en-BO"/>
          </a:p>
          <a:p>
            <a:pPr marL="0" indent="0">
              <a:buNone/>
            </a:pPr>
            <a:r>
              <a:rPr lang="en-BO"/>
              <a:t>Para que esta caja CPU pueda interactuar con su usuario necesita de otros dispositivos periféricos, principalmente un teclado, un ratón y una pantalla.</a:t>
            </a:r>
          </a:p>
          <a:p>
            <a:pPr marL="0" indent="0">
              <a:buNone/>
            </a:pPr>
            <a:endParaRPr lang="en-BO"/>
          </a:p>
          <a:p>
            <a:pPr marL="0" indent="0">
              <a:buNone/>
            </a:pPr>
            <a:r>
              <a:rPr lang="en-BO"/>
              <a:t>Esta computadora concebida como una </a:t>
            </a:r>
            <a:r>
              <a:rPr lang="en-BO" b="1">
                <a:solidFill>
                  <a:schemeClr val="accent6">
                    <a:lumMod val="75000"/>
                  </a:schemeClr>
                </a:solidFill>
              </a:rPr>
              <a:t>máquina universal</a:t>
            </a:r>
            <a:r>
              <a:rPr lang="en-BO"/>
              <a:t> (para todo propósito) pueda funcionar hay que suministrarle energía eléctrica y </a:t>
            </a:r>
            <a:r>
              <a:rPr lang="en-BO" b="1">
                <a:solidFill>
                  <a:schemeClr val="accent6">
                    <a:lumMod val="75000"/>
                  </a:schemeClr>
                </a:solidFill>
              </a:rPr>
              <a:t>cargarle el software </a:t>
            </a:r>
            <a:r>
              <a:rPr lang="en-BO"/>
              <a:t>(aplicaciones) de acuerdo al uso planeado por el usuario. Puede, como sabemos, con el software adecuado, proveernos de hojas de cálculo, calculadoras, procesadores de documentos, navegadores por internet, procesadores de imágenes, programas de arquitectura, programas de contabilidad, juegos, etc...</a:t>
            </a:r>
          </a:p>
          <a:p>
            <a:pPr marL="0" indent="0">
              <a:buNone/>
            </a:pPr>
            <a:endParaRPr lang="en-BO"/>
          </a:p>
          <a:p>
            <a:pPr marL="0" indent="0">
              <a:buNone/>
            </a:pPr>
            <a:r>
              <a:rPr lang="en-BO"/>
              <a:t>Sin la flexibilidad que le proporciona el software, tal vez tendríamos que tener en nuestro escritorio una máquina para cada uso diferente: una para trabajar con hojas de cálculo, otra para procesar documentos y otra más para comunicarnos al internet, etc...</a:t>
            </a:r>
          </a:p>
        </p:txBody>
      </p:sp>
    </p:spTree>
    <p:extLst>
      <p:ext uri="{BB962C8B-B14F-4D97-AF65-F5344CB8AC3E}">
        <p14:creationId xmlns:p14="http://schemas.microsoft.com/office/powerpoint/2010/main" val="201780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53B4-2D62-1D44-805B-6F760ACB8446}"/>
              </a:ext>
            </a:extLst>
          </p:cNvPr>
          <p:cNvSpPr>
            <a:spLocks noGrp="1"/>
          </p:cNvSpPr>
          <p:nvPr>
            <p:ph type="title"/>
          </p:nvPr>
        </p:nvSpPr>
        <p:spPr/>
        <p:txBody>
          <a:bodyPr/>
          <a:lstStyle/>
          <a:p>
            <a:r>
              <a:rPr lang="en-BO"/>
              <a:t>Convertiendo de y a strings</a:t>
            </a:r>
          </a:p>
        </p:txBody>
      </p:sp>
      <p:sp>
        <p:nvSpPr>
          <p:cNvPr id="4" name="Content Placeholder 2">
            <a:extLst>
              <a:ext uri="{FF2B5EF4-FFF2-40B4-BE49-F238E27FC236}">
                <a16:creationId xmlns:a16="http://schemas.microsoft.com/office/drawing/2014/main" id="{10B7F3FA-972C-B340-A09C-B6FF4BA8C606}"/>
              </a:ext>
            </a:extLst>
          </p:cNvPr>
          <p:cNvSpPr>
            <a:spLocks noGrp="1"/>
          </p:cNvSpPr>
          <p:nvPr>
            <p:ph idx="1"/>
          </p:nvPr>
        </p:nvSpPr>
        <p:spPr>
          <a:xfrm>
            <a:off x="838200" y="1825625"/>
            <a:ext cx="4683034" cy="4351338"/>
          </a:xfrm>
        </p:spPr>
        <p:txBody>
          <a:bodyPr>
            <a:normAutofit fontScale="85000" lnSpcReduction="20000"/>
          </a:bodyPr>
          <a:lstStyle/>
          <a:p>
            <a:pPr marL="0" indent="0">
              <a:buNone/>
            </a:pPr>
            <a:r>
              <a:rPr lang="en-BO" b="1">
                <a:solidFill>
                  <a:schemeClr val="accent6">
                    <a:lumMod val="75000"/>
                  </a:schemeClr>
                </a:solidFill>
              </a:rPr>
              <a:t>La conversión de tipos básicos a tipo string</a:t>
            </a:r>
            <a:r>
              <a:rPr lang="en-BO"/>
              <a:t>, se realiza llamando al método </a:t>
            </a:r>
            <a:r>
              <a:rPr lang="en-BO" b="1">
                <a:solidFill>
                  <a:schemeClr val="accent6">
                    <a:lumMod val="75000"/>
                  </a:schemeClr>
                </a:solidFill>
              </a:rPr>
              <a:t>ToString()</a:t>
            </a:r>
            <a:r>
              <a:rPr lang="en-BO"/>
              <a:t>. Todos los tipos responden a este método y en el caso de los tipos básicos, todos devuelven el valor correspondiente en formato string.</a:t>
            </a:r>
          </a:p>
          <a:p>
            <a:pPr marL="0" indent="0">
              <a:buNone/>
            </a:pPr>
            <a:endParaRPr lang="en-BO"/>
          </a:p>
          <a:p>
            <a:pPr marL="0" indent="0">
              <a:buNone/>
            </a:pPr>
            <a:r>
              <a:rPr lang="en-BO" b="1">
                <a:solidFill>
                  <a:schemeClr val="accent6">
                    <a:lumMod val="75000"/>
                  </a:schemeClr>
                </a:solidFill>
              </a:rPr>
              <a:t>La conversión</a:t>
            </a:r>
            <a:r>
              <a:rPr lang="en-BO"/>
              <a:t> en sentido inverso, </a:t>
            </a:r>
            <a:r>
              <a:rPr lang="en-BO" b="1">
                <a:solidFill>
                  <a:schemeClr val="accent6">
                    <a:lumMod val="75000"/>
                  </a:schemeClr>
                </a:solidFill>
              </a:rPr>
              <a:t>de string a otros tipos</a:t>
            </a:r>
            <a:r>
              <a:rPr lang="en-BO"/>
              <a:t>, se realiza llamando a un </a:t>
            </a:r>
            <a:r>
              <a:rPr lang="en-BO" b="1">
                <a:solidFill>
                  <a:schemeClr val="accent6">
                    <a:lumMod val="75000"/>
                  </a:schemeClr>
                </a:solidFill>
              </a:rPr>
              <a:t>método static</a:t>
            </a:r>
            <a:r>
              <a:rPr lang="en-BO"/>
              <a:t>, que todos los tipos básicos implementan: </a:t>
            </a:r>
          </a:p>
          <a:p>
            <a:pPr marL="0" indent="0">
              <a:buNone/>
            </a:pPr>
            <a:r>
              <a:rPr lang="en-BO" b="1">
                <a:solidFill>
                  <a:schemeClr val="accent6">
                    <a:lumMod val="75000"/>
                  </a:schemeClr>
                </a:solidFill>
              </a:rPr>
              <a:t>type n = type.Parse(valor_string);</a:t>
            </a:r>
          </a:p>
          <a:p>
            <a:endParaRPr lang="en-BO"/>
          </a:p>
        </p:txBody>
      </p:sp>
      <p:sp>
        <p:nvSpPr>
          <p:cNvPr id="6" name="TextBox 5">
            <a:extLst>
              <a:ext uri="{FF2B5EF4-FFF2-40B4-BE49-F238E27FC236}">
                <a16:creationId xmlns:a16="http://schemas.microsoft.com/office/drawing/2014/main" id="{069FBA7B-2FE8-A842-8C00-A2E4E26460E5}"/>
              </a:ext>
            </a:extLst>
          </p:cNvPr>
          <p:cNvSpPr txBox="1"/>
          <p:nvPr/>
        </p:nvSpPr>
        <p:spPr>
          <a:xfrm>
            <a:off x="5643155" y="1493333"/>
            <a:ext cx="5710645" cy="515525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400" b="1">
                <a:solidFill>
                  <a:schemeClr val="bg1"/>
                </a:solidFill>
              </a:rPr>
              <a:t>static void Main() =&gt; Run();</a:t>
            </a:r>
          </a:p>
          <a:p>
            <a:endParaRPr lang="en-US" sz="1400" b="1">
              <a:solidFill>
                <a:schemeClr val="bg1"/>
              </a:solidFill>
            </a:endParaRPr>
          </a:p>
          <a:p>
            <a:r>
              <a:rPr lang="en-US" sz="1400" b="1">
                <a:solidFill>
                  <a:schemeClr val="bg1"/>
                </a:solidFill>
              </a:rPr>
              <a:t>static void Run()</a:t>
            </a:r>
          </a:p>
          <a:p>
            <a:r>
              <a:rPr lang="en-US" sz="1400" b="1">
                <a:solidFill>
                  <a:schemeClr val="bg1"/>
                </a:solidFill>
              </a:rPr>
              <a:t>{</a:t>
            </a:r>
          </a:p>
          <a:p>
            <a:r>
              <a:rPr lang="en-US" sz="1400" b="1">
                <a:solidFill>
                  <a:schemeClr val="bg1"/>
                </a:solidFill>
              </a:rPr>
              <a:t>    // Ingreso de números</a:t>
            </a:r>
          </a:p>
          <a:p>
            <a:r>
              <a:rPr lang="en-US" sz="1400" b="1">
                <a:solidFill>
                  <a:schemeClr val="bg1"/>
                </a:solidFill>
              </a:rPr>
              <a:t>    WriteLine("Sumando dos números (x + y)");</a:t>
            </a:r>
          </a:p>
          <a:p>
            <a:r>
              <a:rPr lang="en-US" sz="1400" b="1">
                <a:solidFill>
                  <a:schemeClr val="bg1"/>
                </a:solidFill>
              </a:rPr>
              <a:t>    WriteLine("---------------------------"); WriteLine();</a:t>
            </a:r>
          </a:p>
          <a:p>
            <a:r>
              <a:rPr lang="en-US" sz="1400" b="1">
                <a:solidFill>
                  <a:schemeClr val="bg1"/>
                </a:solidFill>
              </a:rPr>
              <a:t>    Write("x: "); var sx = ReadLine();</a:t>
            </a:r>
          </a:p>
          <a:p>
            <a:r>
              <a:rPr lang="en-US" sz="1400" b="1">
                <a:solidFill>
                  <a:schemeClr val="bg1"/>
                </a:solidFill>
              </a:rPr>
              <a:t>    Write("y: "); var sy = ReadLine();</a:t>
            </a:r>
          </a:p>
          <a:p>
            <a:endParaRPr lang="en-US" sz="1400" b="1">
              <a:solidFill>
                <a:schemeClr val="bg1"/>
              </a:solidFill>
            </a:endParaRPr>
          </a:p>
          <a:p>
            <a:r>
              <a:rPr lang="en-US" sz="1400" b="1">
                <a:solidFill>
                  <a:schemeClr val="bg1"/>
                </a:solidFill>
              </a:rPr>
              <a:t>    // Conversión de string a decimales</a:t>
            </a:r>
          </a:p>
          <a:p>
            <a:r>
              <a:rPr lang="en-US" sz="1400" b="1">
                <a:solidFill>
                  <a:schemeClr val="bg1"/>
                </a:solidFill>
              </a:rPr>
              <a:t>    </a:t>
            </a:r>
            <a:r>
              <a:rPr lang="en-US" sz="1400" b="1">
                <a:solidFill>
                  <a:schemeClr val="accent2">
                    <a:lumMod val="40000"/>
                    <a:lumOff val="60000"/>
                  </a:schemeClr>
                </a:solidFill>
              </a:rPr>
              <a:t>var x = decimal.Parse(sx); decimal y = decimal.Parse(sy);</a:t>
            </a:r>
          </a:p>
          <a:p>
            <a:endParaRPr lang="en-US" sz="1400" b="1">
              <a:solidFill>
                <a:schemeClr val="bg1"/>
              </a:solidFill>
            </a:endParaRPr>
          </a:p>
          <a:p>
            <a:r>
              <a:rPr lang="en-US" sz="1400" b="1">
                <a:solidFill>
                  <a:schemeClr val="bg1"/>
                </a:solidFill>
              </a:rPr>
              <a:t>    // Suma x + y</a:t>
            </a:r>
          </a:p>
          <a:p>
            <a:r>
              <a:rPr lang="en-US" sz="1400" b="1">
                <a:solidFill>
                  <a:schemeClr val="bg1"/>
                </a:solidFill>
              </a:rPr>
              <a:t>    var z = x + y;</a:t>
            </a:r>
          </a:p>
          <a:p>
            <a:endParaRPr lang="en-US" sz="1400" b="1">
              <a:solidFill>
                <a:schemeClr val="bg1"/>
              </a:solidFill>
            </a:endParaRPr>
          </a:p>
          <a:p>
            <a:r>
              <a:rPr lang="en-US" sz="1400" b="1">
                <a:solidFill>
                  <a:schemeClr val="bg1"/>
                </a:solidFill>
              </a:rPr>
              <a:t>    // Desplegar resultado</a:t>
            </a:r>
          </a:p>
          <a:p>
            <a:r>
              <a:rPr lang="en-US" sz="1400" b="1">
                <a:solidFill>
                  <a:schemeClr val="bg1"/>
                </a:solidFill>
              </a:rPr>
              <a:t>    WriteLine("x + y = " + </a:t>
            </a:r>
            <a:r>
              <a:rPr lang="en-US" sz="1400" b="1">
                <a:solidFill>
                  <a:schemeClr val="accent2">
                    <a:lumMod val="40000"/>
                    <a:lumOff val="60000"/>
                  </a:schemeClr>
                </a:solidFill>
              </a:rPr>
              <a:t>z.ToString()</a:t>
            </a:r>
            <a:r>
              <a:rPr lang="en-US" sz="1400" b="1">
                <a:solidFill>
                  <a:schemeClr val="bg1"/>
                </a:solidFill>
              </a:rPr>
              <a:t>);</a:t>
            </a:r>
          </a:p>
          <a:p>
            <a:r>
              <a:rPr lang="en-US" sz="1400" b="1">
                <a:solidFill>
                  <a:schemeClr val="bg1"/>
                </a:solidFill>
              </a:rPr>
              <a:t>    WriteLine($"{x} + {y} = {z}");</a:t>
            </a:r>
          </a:p>
          <a:p>
            <a:r>
              <a:rPr lang="en-US" sz="1400" b="1">
                <a:solidFill>
                  <a:schemeClr val="bg1"/>
                </a:solidFill>
              </a:rPr>
              <a:t>    WriteLine();</a:t>
            </a:r>
          </a:p>
          <a:p>
            <a:r>
              <a:rPr lang="en-US" sz="1400" b="1">
                <a:solidFill>
                  <a:schemeClr val="bg1"/>
                </a:solidFill>
              </a:rPr>
              <a:t>}</a:t>
            </a:r>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Tree>
    <p:extLst>
      <p:ext uri="{BB962C8B-B14F-4D97-AF65-F5344CB8AC3E}">
        <p14:creationId xmlns:p14="http://schemas.microsoft.com/office/powerpoint/2010/main" val="68556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A97-74AE-D04A-AABC-5C5CF2F8FBA0}"/>
              </a:ext>
            </a:extLst>
          </p:cNvPr>
          <p:cNvSpPr>
            <a:spLocks noGrp="1"/>
          </p:cNvSpPr>
          <p:nvPr>
            <p:ph type="title"/>
          </p:nvPr>
        </p:nvSpPr>
        <p:spPr/>
        <p:txBody>
          <a:bodyPr/>
          <a:lstStyle/>
          <a:p>
            <a:r>
              <a:rPr lang="en-BO"/>
              <a:t>Los sistemas operativos</a:t>
            </a:r>
          </a:p>
        </p:txBody>
      </p:sp>
      <p:sp>
        <p:nvSpPr>
          <p:cNvPr id="3" name="Content Placeholder 2">
            <a:extLst>
              <a:ext uri="{FF2B5EF4-FFF2-40B4-BE49-F238E27FC236}">
                <a16:creationId xmlns:a16="http://schemas.microsoft.com/office/drawing/2014/main" id="{5394AE2A-E94D-664D-9576-2E382AD04E66}"/>
              </a:ext>
            </a:extLst>
          </p:cNvPr>
          <p:cNvSpPr>
            <a:spLocks noGrp="1"/>
          </p:cNvSpPr>
          <p:nvPr>
            <p:ph idx="1"/>
          </p:nvPr>
        </p:nvSpPr>
        <p:spPr/>
        <p:txBody>
          <a:bodyPr>
            <a:normAutofit fontScale="70000" lnSpcReduction="20000"/>
          </a:bodyPr>
          <a:lstStyle/>
          <a:p>
            <a:pPr marL="0" indent="0">
              <a:buNone/>
            </a:pPr>
            <a:r>
              <a:rPr lang="en-BO"/>
              <a:t>Como los </a:t>
            </a:r>
            <a:r>
              <a:rPr lang="en-BO" b="1">
                <a:solidFill>
                  <a:schemeClr val="accent6">
                    <a:lumMod val="75000"/>
                  </a:schemeClr>
                </a:solidFill>
              </a:rPr>
              <a:t>dispositivos inteligentes </a:t>
            </a:r>
            <a:r>
              <a:rPr lang="en-BO"/>
              <a:t>son fabricados por distintos fabricantes de acuerdo a la funcionalidad de los mismos, hay muchos tipos de hardware y por lo tanto muchos tipos de procesadores.</a:t>
            </a:r>
          </a:p>
          <a:p>
            <a:pPr marL="0" indent="0">
              <a:buNone/>
            </a:pPr>
            <a:endParaRPr lang="en-BO"/>
          </a:p>
          <a:p>
            <a:pPr marL="0" indent="0">
              <a:buNone/>
            </a:pPr>
            <a:r>
              <a:rPr lang="en-BO"/>
              <a:t>El problema que se plantea con la diversidad y complejidad de los distintos dispositivos es que los programas que se necesitan para administrar el hardware asociado (pantallas, ratones, teclados, discos duros, puertos de comunicación, wifi, bluetooth, cámaras, micrófonos, parlantes, impresoras, etc...) son difíciles de programar porque se necesita el conocimiento especializado de los fabricantes.</a:t>
            </a:r>
          </a:p>
          <a:p>
            <a:pPr marL="0" indent="0">
              <a:buNone/>
            </a:pPr>
            <a:endParaRPr lang="en-BO"/>
          </a:p>
          <a:p>
            <a:pPr marL="0" indent="0">
              <a:buNone/>
            </a:pPr>
            <a:r>
              <a:rPr lang="en-BO"/>
              <a:t>Es por eso de cada grupo de dispositivos viene precargado (o instalado) con un </a:t>
            </a:r>
            <a:r>
              <a:rPr lang="en-BO" b="1">
                <a:solidFill>
                  <a:schemeClr val="accent6">
                    <a:lumMod val="75000"/>
                  </a:schemeClr>
                </a:solidFill>
              </a:rPr>
              <a:t>software básico </a:t>
            </a:r>
            <a:r>
              <a:rPr lang="en-BO"/>
              <a:t>conocido como </a:t>
            </a:r>
            <a:r>
              <a:rPr lang="en-BO" b="1">
                <a:solidFill>
                  <a:schemeClr val="accent6">
                    <a:lumMod val="75000"/>
                  </a:schemeClr>
                </a:solidFill>
              </a:rPr>
              <a:t>“Sistema Operativo”</a:t>
            </a:r>
            <a:r>
              <a:rPr lang="en-BO"/>
              <a:t>.</a:t>
            </a:r>
          </a:p>
          <a:p>
            <a:pPr marL="0" indent="0">
              <a:buNone/>
            </a:pPr>
            <a:endParaRPr lang="en-BO"/>
          </a:p>
          <a:p>
            <a:pPr marL="0" indent="0">
              <a:buNone/>
            </a:pPr>
            <a:r>
              <a:rPr lang="en-BO"/>
              <a:t>De ese modo el resto de los programadores, los que no trabajan en la fabricación directa del hardware, pueden codificar sus programas haciendo uso de las facilidades de un determinado </a:t>
            </a:r>
            <a:r>
              <a:rPr lang="en-BO" b="1">
                <a:solidFill>
                  <a:schemeClr val="accent6">
                    <a:lumMod val="75000"/>
                  </a:schemeClr>
                </a:solidFill>
              </a:rPr>
              <a:t>Sistema Operativo </a:t>
            </a:r>
            <a:r>
              <a:rPr lang="en-BO"/>
              <a:t>adecuado a cada producto.</a:t>
            </a:r>
          </a:p>
          <a:p>
            <a:endParaRPr lang="en-BO"/>
          </a:p>
        </p:txBody>
      </p:sp>
    </p:spTree>
    <p:extLst>
      <p:ext uri="{BB962C8B-B14F-4D97-AF65-F5344CB8AC3E}">
        <p14:creationId xmlns:p14="http://schemas.microsoft.com/office/powerpoint/2010/main" val="255012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A865-3ED1-C04F-9574-32AB3C3AAE7E}"/>
              </a:ext>
            </a:extLst>
          </p:cNvPr>
          <p:cNvSpPr>
            <a:spLocks noGrp="1"/>
          </p:cNvSpPr>
          <p:nvPr>
            <p:ph type="title"/>
          </p:nvPr>
        </p:nvSpPr>
        <p:spPr/>
        <p:txBody>
          <a:bodyPr/>
          <a:lstStyle/>
          <a:p>
            <a:r>
              <a:rPr lang="en-BO"/>
              <a:t>Los principales sistemas operativos </a:t>
            </a:r>
          </a:p>
        </p:txBody>
      </p:sp>
      <p:sp>
        <p:nvSpPr>
          <p:cNvPr id="3" name="Content Placeholder 2">
            <a:extLst>
              <a:ext uri="{FF2B5EF4-FFF2-40B4-BE49-F238E27FC236}">
                <a16:creationId xmlns:a16="http://schemas.microsoft.com/office/drawing/2014/main" id="{1B6DBAA9-8D48-BF42-A0A5-3A0CB9D7F1AC}"/>
              </a:ext>
            </a:extLst>
          </p:cNvPr>
          <p:cNvSpPr>
            <a:spLocks noGrp="1"/>
          </p:cNvSpPr>
          <p:nvPr>
            <p:ph idx="1"/>
          </p:nvPr>
        </p:nvSpPr>
        <p:spPr/>
        <p:txBody>
          <a:bodyPr>
            <a:normAutofit fontScale="70000" lnSpcReduction="20000"/>
          </a:bodyPr>
          <a:lstStyle/>
          <a:p>
            <a:pPr marL="0" indent="0">
              <a:buNone/>
            </a:pPr>
            <a:r>
              <a:rPr lang="en-BO"/>
              <a:t>Las </a:t>
            </a:r>
            <a:r>
              <a:rPr lang="en-BO" b="1">
                <a:solidFill>
                  <a:schemeClr val="accent6">
                    <a:lumMod val="75000"/>
                  </a:schemeClr>
                </a:solidFill>
              </a:rPr>
              <a:t>computadoras desktop</a:t>
            </a:r>
            <a:r>
              <a:rPr lang="en-BO"/>
              <a:t> actuales utilizan principalmente uno de estos tres sistemas operativos:</a:t>
            </a:r>
          </a:p>
          <a:p>
            <a:pPr marL="0" indent="0">
              <a:buNone/>
            </a:pPr>
            <a:endParaRPr lang="en-BO"/>
          </a:p>
          <a:p>
            <a:r>
              <a:rPr lang="en-BO" b="1">
                <a:solidFill>
                  <a:schemeClr val="accent6">
                    <a:lumMod val="75000"/>
                  </a:schemeClr>
                </a:solidFill>
              </a:rPr>
              <a:t>Windows</a:t>
            </a:r>
            <a:r>
              <a:rPr lang="en-BO"/>
              <a:t> (De Microsoft. La mayoría de la PCs, computadoras personales)</a:t>
            </a:r>
          </a:p>
          <a:p>
            <a:r>
              <a:rPr lang="en-BO" b="1">
                <a:solidFill>
                  <a:schemeClr val="accent6">
                    <a:lumMod val="75000"/>
                  </a:schemeClr>
                </a:solidFill>
              </a:rPr>
              <a:t>macOs</a:t>
            </a:r>
            <a:r>
              <a:rPr lang="en-BO"/>
              <a:t> (Las computadoras de Apple, hardware propietario)</a:t>
            </a:r>
          </a:p>
          <a:p>
            <a:r>
              <a:rPr lang="en-BO" b="1">
                <a:solidFill>
                  <a:schemeClr val="accent6">
                    <a:lumMod val="75000"/>
                  </a:schemeClr>
                </a:solidFill>
              </a:rPr>
              <a:t>Linux</a:t>
            </a:r>
            <a:r>
              <a:rPr lang="en-BO"/>
              <a:t> (Software libre, Varias versiones para computadoras personales)</a:t>
            </a:r>
          </a:p>
          <a:p>
            <a:endParaRPr lang="en-BO"/>
          </a:p>
          <a:p>
            <a:pPr marL="0" indent="0">
              <a:buNone/>
            </a:pPr>
            <a:r>
              <a:rPr lang="en-BO"/>
              <a:t>Los </a:t>
            </a:r>
            <a:r>
              <a:rPr lang="en-BO" b="1">
                <a:solidFill>
                  <a:schemeClr val="accent6">
                    <a:lumMod val="75000"/>
                  </a:schemeClr>
                </a:solidFill>
              </a:rPr>
              <a:t>teléfonos celulares </a:t>
            </a:r>
            <a:r>
              <a:rPr lang="en-BO"/>
              <a:t>y </a:t>
            </a:r>
            <a:r>
              <a:rPr lang="en-BO" b="1">
                <a:solidFill>
                  <a:schemeClr val="accent6">
                    <a:lumMod val="75000"/>
                  </a:schemeClr>
                </a:solidFill>
              </a:rPr>
              <a:t>tabletas</a:t>
            </a:r>
            <a:r>
              <a:rPr lang="en-BO"/>
              <a:t> usan uno de tres sistemas operativos:</a:t>
            </a:r>
          </a:p>
          <a:p>
            <a:pPr marL="0" indent="0">
              <a:buNone/>
            </a:pPr>
            <a:endParaRPr lang="en-BO"/>
          </a:p>
          <a:p>
            <a:r>
              <a:rPr lang="en-BO" b="1">
                <a:solidFill>
                  <a:schemeClr val="accent6">
                    <a:lumMod val="75000"/>
                  </a:schemeClr>
                </a:solidFill>
              </a:rPr>
              <a:t>Android</a:t>
            </a:r>
            <a:r>
              <a:rPr lang="en-BO"/>
              <a:t> (Software libre por Google, celulares y tabletas Android, Samsung, Huawei, etc...)</a:t>
            </a:r>
          </a:p>
          <a:p>
            <a:r>
              <a:rPr lang="en-BO" b="1">
                <a:solidFill>
                  <a:schemeClr val="accent6">
                    <a:lumMod val="75000"/>
                  </a:schemeClr>
                </a:solidFill>
              </a:rPr>
              <a:t>iOS</a:t>
            </a:r>
            <a:r>
              <a:rPr lang="en-BO"/>
              <a:t> (celulares IPhone de Apple)</a:t>
            </a:r>
          </a:p>
          <a:p>
            <a:r>
              <a:rPr lang="en-BO" b="1">
                <a:solidFill>
                  <a:schemeClr val="accent6">
                    <a:lumMod val="75000"/>
                  </a:schemeClr>
                </a:solidFill>
              </a:rPr>
              <a:t>iPadOS</a:t>
            </a:r>
            <a:r>
              <a:rPr lang="en-BO"/>
              <a:t> (tabletas iPad de Apple)  </a:t>
            </a:r>
          </a:p>
        </p:txBody>
      </p:sp>
    </p:spTree>
    <p:extLst>
      <p:ext uri="{BB962C8B-B14F-4D97-AF65-F5344CB8AC3E}">
        <p14:creationId xmlns:p14="http://schemas.microsoft.com/office/powerpoint/2010/main" val="16440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5022-EEC9-1C4C-B58B-6BC662572C5C}"/>
              </a:ext>
            </a:extLst>
          </p:cNvPr>
          <p:cNvSpPr>
            <a:spLocks noGrp="1"/>
          </p:cNvSpPr>
          <p:nvPr>
            <p:ph type="title"/>
          </p:nvPr>
        </p:nvSpPr>
        <p:spPr/>
        <p:txBody>
          <a:bodyPr/>
          <a:lstStyle/>
          <a:p>
            <a:r>
              <a:rPr lang="en-BO"/>
              <a:t>El almacenamiento permanente</a:t>
            </a:r>
          </a:p>
        </p:txBody>
      </p:sp>
      <p:sp>
        <p:nvSpPr>
          <p:cNvPr id="3" name="Content Placeholder 2">
            <a:extLst>
              <a:ext uri="{FF2B5EF4-FFF2-40B4-BE49-F238E27FC236}">
                <a16:creationId xmlns:a16="http://schemas.microsoft.com/office/drawing/2014/main" id="{9AD8E702-ADBD-634D-B4D5-5185ECCD0FAA}"/>
              </a:ext>
            </a:extLst>
          </p:cNvPr>
          <p:cNvSpPr>
            <a:spLocks noGrp="1"/>
          </p:cNvSpPr>
          <p:nvPr>
            <p:ph idx="1"/>
          </p:nvPr>
        </p:nvSpPr>
        <p:spPr/>
        <p:txBody>
          <a:bodyPr>
            <a:normAutofit fontScale="92500" lnSpcReduction="10000"/>
          </a:bodyPr>
          <a:lstStyle/>
          <a:p>
            <a:pPr marL="0" indent="0">
              <a:buNone/>
            </a:pPr>
            <a:r>
              <a:rPr lang="en-BO"/>
              <a:t>Como vimos en la arquitectura de los </a:t>
            </a:r>
            <a:r>
              <a:rPr lang="en-BO" b="1">
                <a:solidFill>
                  <a:schemeClr val="accent6">
                    <a:lumMod val="75000"/>
                  </a:schemeClr>
                </a:solidFill>
              </a:rPr>
              <a:t>dispositivos inteligentes</a:t>
            </a:r>
            <a:r>
              <a:rPr lang="en-BO"/>
              <a:t>, el procesador carga los diferentes programas desde la memoria RAM.</a:t>
            </a:r>
          </a:p>
          <a:p>
            <a:pPr marL="0" indent="0">
              <a:buNone/>
            </a:pPr>
            <a:r>
              <a:rPr lang="en-BO"/>
              <a:t>Pero esta memoria es un chip alimentado por electricidad que pierde todo su contenido una vez que el dispositivo se desconecta de la energía eléctrica. De ahí surge la necesidad de tener un gran repositorio de almacenamiento permanente (que no dependa de la energía eléctrica) y que es en realidad donde </a:t>
            </a:r>
            <a:r>
              <a:rPr lang="en-BO" b="1">
                <a:solidFill>
                  <a:schemeClr val="accent6">
                    <a:lumMod val="75000"/>
                  </a:schemeClr>
                </a:solidFill>
              </a:rPr>
              <a:t>se almacena todo el software</a:t>
            </a:r>
            <a:r>
              <a:rPr lang="en-BO"/>
              <a:t>, sistema operativo y aplicaciones, para luego poder estos programas ser cargados en la memoria RAM para su ejecución.</a:t>
            </a:r>
          </a:p>
          <a:p>
            <a:pPr marL="0" indent="0">
              <a:buNone/>
            </a:pPr>
            <a:r>
              <a:rPr lang="en-BO"/>
              <a:t>Estos repositorios de almacenamiento permanente son lo que se conoce en las computadoras personales como </a:t>
            </a:r>
            <a:r>
              <a:rPr lang="en-BO" b="1">
                <a:solidFill>
                  <a:schemeClr val="accent6">
                    <a:lumMod val="75000"/>
                  </a:schemeClr>
                </a:solidFill>
              </a:rPr>
              <a:t>“Disco Duro” </a:t>
            </a:r>
            <a:r>
              <a:rPr lang="en-BO"/>
              <a:t>(Hard Disk) y estos tienen mucho más capacidad que las memorias RAM de la CPU. </a:t>
            </a:r>
          </a:p>
        </p:txBody>
      </p:sp>
    </p:spTree>
    <p:extLst>
      <p:ext uri="{BB962C8B-B14F-4D97-AF65-F5344CB8AC3E}">
        <p14:creationId xmlns:p14="http://schemas.microsoft.com/office/powerpoint/2010/main" val="420797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8808-5869-2742-BB8D-36E52B8E54F6}"/>
              </a:ext>
            </a:extLst>
          </p:cNvPr>
          <p:cNvSpPr>
            <a:spLocks noGrp="1"/>
          </p:cNvSpPr>
          <p:nvPr>
            <p:ph type="title"/>
          </p:nvPr>
        </p:nvSpPr>
        <p:spPr/>
        <p:txBody>
          <a:bodyPr/>
          <a:lstStyle/>
          <a:p>
            <a:r>
              <a:rPr lang="en-BO"/>
              <a:t>Discos</a:t>
            </a:r>
          </a:p>
        </p:txBody>
      </p:sp>
      <p:pic>
        <p:nvPicPr>
          <p:cNvPr id="6" name="Content Placeholder 5" descr="A screenshot of a cell phone&#10;&#10;Description automatically generated">
            <a:extLst>
              <a:ext uri="{FF2B5EF4-FFF2-40B4-BE49-F238E27FC236}">
                <a16:creationId xmlns:a16="http://schemas.microsoft.com/office/drawing/2014/main" id="{D5E9C255-E6FB-2644-973C-F00C7D50CE26}"/>
              </a:ext>
            </a:extLst>
          </p:cNvPr>
          <p:cNvPicPr>
            <a:picLocks noGrp="1" noChangeAspect="1"/>
          </p:cNvPicPr>
          <p:nvPr>
            <p:ph idx="1"/>
          </p:nvPr>
        </p:nvPicPr>
        <p:blipFill>
          <a:blip r:embed="rId2"/>
          <a:stretch>
            <a:fillRect/>
          </a:stretch>
        </p:blipFill>
        <p:spPr>
          <a:xfrm>
            <a:off x="6592658" y="2102948"/>
            <a:ext cx="1727200" cy="1511300"/>
          </a:xfrm>
        </p:spPr>
      </p:pic>
      <p:pic>
        <p:nvPicPr>
          <p:cNvPr id="8" name="Picture 7" descr="A screenshot of a cell phone&#10;&#10;Description automatically generated">
            <a:extLst>
              <a:ext uri="{FF2B5EF4-FFF2-40B4-BE49-F238E27FC236}">
                <a16:creationId xmlns:a16="http://schemas.microsoft.com/office/drawing/2014/main" id="{FF82A0D4-E894-2948-8EBB-E6CD2B91A658}"/>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4" name="TextBox 3">
            <a:extLst>
              <a:ext uri="{FF2B5EF4-FFF2-40B4-BE49-F238E27FC236}">
                <a16:creationId xmlns:a16="http://schemas.microsoft.com/office/drawing/2014/main" id="{88B82200-1B31-5B4D-844B-99585797A24A}"/>
              </a:ext>
            </a:extLst>
          </p:cNvPr>
          <p:cNvSpPr txBox="1"/>
          <p:nvPr/>
        </p:nvSpPr>
        <p:spPr>
          <a:xfrm>
            <a:off x="9626600" y="2178113"/>
            <a:ext cx="1727200" cy="2031325"/>
          </a:xfrm>
          <a:prstGeom prst="rect">
            <a:avLst/>
          </a:prstGeom>
          <a:solidFill>
            <a:schemeClr val="accent4">
              <a:lumMod val="60000"/>
              <a:lumOff val="40000"/>
            </a:schemeClr>
          </a:solidFill>
          <a:ln>
            <a:solidFill>
              <a:schemeClr val="accent1"/>
            </a:solidFill>
          </a:ln>
        </p:spPr>
        <p:txBody>
          <a:bodyPr wrap="square" rtlCol="0">
            <a:spAutoFit/>
          </a:bodyPr>
          <a:lstStyle/>
          <a:p>
            <a:r>
              <a:rPr lang="en-BO" u="sng"/>
              <a:t>Programa X</a:t>
            </a:r>
          </a:p>
          <a:p>
            <a:r>
              <a:rPr lang="en-BO"/>
              <a:t>Read </a:t>
            </a:r>
          </a:p>
          <a:p>
            <a:r>
              <a:rPr lang="en-BO"/>
              <a:t>Print</a:t>
            </a:r>
          </a:p>
          <a:p>
            <a:r>
              <a:rPr lang="en-BO"/>
              <a:t>Erase</a:t>
            </a:r>
          </a:p>
          <a:p>
            <a:endParaRPr lang="en-BO"/>
          </a:p>
          <a:p>
            <a:endParaRPr lang="en-BO"/>
          </a:p>
          <a:p>
            <a:endParaRPr lang="en-BO"/>
          </a:p>
        </p:txBody>
      </p:sp>
      <p:sp>
        <p:nvSpPr>
          <p:cNvPr id="10" name="Left Arrow 9">
            <a:extLst>
              <a:ext uri="{FF2B5EF4-FFF2-40B4-BE49-F238E27FC236}">
                <a16:creationId xmlns:a16="http://schemas.microsoft.com/office/drawing/2014/main" id="{394A0189-128F-C14A-993F-D84D7AFACD4C}"/>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TextBox 11">
            <a:extLst>
              <a:ext uri="{FF2B5EF4-FFF2-40B4-BE49-F238E27FC236}">
                <a16:creationId xmlns:a16="http://schemas.microsoft.com/office/drawing/2014/main" id="{D52BC052-9D86-C040-B924-296B518C2267}"/>
              </a:ext>
            </a:extLst>
          </p:cNvPr>
          <p:cNvSpPr txBox="1"/>
          <p:nvPr/>
        </p:nvSpPr>
        <p:spPr>
          <a:xfrm>
            <a:off x="823354" y="1400963"/>
            <a:ext cx="5383491" cy="5355312"/>
          </a:xfrm>
          <a:prstGeom prst="rect">
            <a:avLst/>
          </a:prstGeom>
          <a:noFill/>
        </p:spPr>
        <p:txBody>
          <a:bodyPr wrap="square" rtlCol="0">
            <a:spAutoFit/>
          </a:bodyPr>
          <a:lstStyle/>
          <a:p>
            <a:pPr algn="just"/>
            <a:r>
              <a:rPr lang="en-BO"/>
              <a:t>Los </a:t>
            </a:r>
            <a:r>
              <a:rPr lang="en-BO" b="1">
                <a:solidFill>
                  <a:schemeClr val="accent6">
                    <a:lumMod val="75000"/>
                  </a:schemeClr>
                </a:solidFill>
              </a:rPr>
              <a:t>discos</a:t>
            </a:r>
            <a:r>
              <a:rPr lang="en-BO"/>
              <a:t> se han consolidado como los repositorios de almacenamiento para el </a:t>
            </a:r>
            <a:r>
              <a:rPr lang="en-BO" b="1">
                <a:solidFill>
                  <a:schemeClr val="accent6">
                    <a:lumMod val="75000"/>
                  </a:schemeClr>
                </a:solidFill>
              </a:rPr>
              <a:t>software y los datos</a:t>
            </a:r>
            <a:r>
              <a:rPr lang="en-BO"/>
              <a:t> que una computadora necesita para realizar sus procesos.</a:t>
            </a:r>
          </a:p>
          <a:p>
            <a:pPr algn="just"/>
            <a:endParaRPr lang="en-BO"/>
          </a:p>
          <a:p>
            <a:pPr algn="just"/>
            <a:r>
              <a:rPr lang="en-BO" b="1">
                <a:solidFill>
                  <a:schemeClr val="accent6">
                    <a:lumMod val="75000"/>
                  </a:schemeClr>
                </a:solidFill>
              </a:rPr>
              <a:t>Los datos son la información del usuario </a:t>
            </a:r>
            <a:r>
              <a:rPr lang="en-BO"/>
              <a:t>del dispositivo: documentos, fotos, hojas excel, imágenes, videos, etc.. </a:t>
            </a:r>
          </a:p>
          <a:p>
            <a:pPr algn="just"/>
            <a:endParaRPr lang="en-BO"/>
          </a:p>
          <a:p>
            <a:pPr algn="just"/>
            <a:r>
              <a:rPr lang="en-BO"/>
              <a:t>Los discos (Hard Disks) han evolucinado desde grandes unidades  electromagnéticas con poca capacidad hasta los discos actuales de estado sólido muchos más rápidos , confiables y de gran capacidad. Hoy es común tener discos de </a:t>
            </a:r>
            <a:r>
              <a:rPr lang="en-BO" b="1">
                <a:solidFill>
                  <a:schemeClr val="accent6">
                    <a:lumMod val="75000"/>
                  </a:schemeClr>
                </a:solidFill>
              </a:rPr>
              <a:t>1 TeraByte =  Milones de millones de bytes</a:t>
            </a:r>
            <a:r>
              <a:rPr lang="en-BO"/>
              <a:t> (podemos pensar un byte como una unidad de almacenamiento igual al de una letra del alfabeto).</a:t>
            </a:r>
          </a:p>
          <a:p>
            <a:pPr algn="just"/>
            <a:endParaRPr lang="en-BO"/>
          </a:p>
          <a:p>
            <a:pPr algn="just"/>
            <a:r>
              <a:rPr lang="en-BO"/>
              <a:t>Las memorias RAM de las computadoras actuales están en el orden de 4 GigaBytes a 64 GigaBytes. </a:t>
            </a:r>
            <a:r>
              <a:rPr lang="en-BO" b="1">
                <a:solidFill>
                  <a:schemeClr val="accent6">
                    <a:lumMod val="75000"/>
                  </a:schemeClr>
                </a:solidFill>
              </a:rPr>
              <a:t>1 GB son mil millones de bytes.</a:t>
            </a:r>
          </a:p>
        </p:txBody>
      </p:sp>
      <p:cxnSp>
        <p:nvCxnSpPr>
          <p:cNvPr id="16" name="Straight Arrow Connector 15">
            <a:extLst>
              <a:ext uri="{FF2B5EF4-FFF2-40B4-BE49-F238E27FC236}">
                <a16:creationId xmlns:a16="http://schemas.microsoft.com/office/drawing/2014/main" id="{4DCBA471-37DF-D540-85EE-ABA60D845348}"/>
              </a:ext>
            </a:extLst>
          </p:cNvPr>
          <p:cNvCxnSpPr>
            <a:cxnSpLocks/>
          </p:cNvCxnSpPr>
          <p:nvPr/>
        </p:nvCxnSpPr>
        <p:spPr>
          <a:xfrm flipV="1">
            <a:off x="8911954" y="3317985"/>
            <a:ext cx="722774" cy="8914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9ABF546-0025-7440-AC76-E8F38E2BD6EB}"/>
              </a:ext>
            </a:extLst>
          </p:cNvPr>
          <p:cNvGrpSpPr/>
          <p:nvPr/>
        </p:nvGrpSpPr>
        <p:grpSpPr>
          <a:xfrm>
            <a:off x="6646630" y="3953363"/>
            <a:ext cx="2333898" cy="2494176"/>
            <a:chOff x="6962376" y="3953363"/>
            <a:chExt cx="2333898" cy="2494176"/>
          </a:xfrm>
        </p:grpSpPr>
        <p:sp>
          <p:nvSpPr>
            <p:cNvPr id="17" name="Can 16">
              <a:extLst>
                <a:ext uri="{FF2B5EF4-FFF2-40B4-BE49-F238E27FC236}">
                  <a16:creationId xmlns:a16="http://schemas.microsoft.com/office/drawing/2014/main" id="{1A1A6C2E-6742-3D48-BAAA-BAC76E4FBF60}"/>
                </a:ext>
              </a:extLst>
            </p:cNvPr>
            <p:cNvSpPr/>
            <p:nvPr/>
          </p:nvSpPr>
          <p:spPr>
            <a:xfrm>
              <a:off x="6962376" y="3953363"/>
              <a:ext cx="2333898" cy="24941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3" name="TextBox 12">
              <a:extLst>
                <a:ext uri="{FF2B5EF4-FFF2-40B4-BE49-F238E27FC236}">
                  <a16:creationId xmlns:a16="http://schemas.microsoft.com/office/drawing/2014/main" id="{7FAA3F38-EBC9-8A4F-AAFC-F0D8BEF2E012}"/>
                </a:ext>
              </a:extLst>
            </p:cNvPr>
            <p:cNvSpPr txBox="1"/>
            <p:nvPr/>
          </p:nvSpPr>
          <p:spPr>
            <a:xfrm>
              <a:off x="7068992" y="46024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A</a:t>
              </a:r>
            </a:p>
            <a:p>
              <a:r>
                <a:rPr lang="en-BO" sz="1200"/>
                <a:t>Código....</a:t>
              </a:r>
              <a:endParaRPr lang="en-BO"/>
            </a:p>
          </p:txBody>
        </p:sp>
        <p:sp>
          <p:nvSpPr>
            <p:cNvPr id="19" name="TextBox 18">
              <a:extLst>
                <a:ext uri="{FF2B5EF4-FFF2-40B4-BE49-F238E27FC236}">
                  <a16:creationId xmlns:a16="http://schemas.microsoft.com/office/drawing/2014/main" id="{93F7FFA4-6A64-5645-92BA-EA92505CDD5D}"/>
                </a:ext>
              </a:extLst>
            </p:cNvPr>
            <p:cNvSpPr txBox="1"/>
            <p:nvPr/>
          </p:nvSpPr>
          <p:spPr>
            <a:xfrm>
              <a:off x="7221392" y="47548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B</a:t>
              </a:r>
            </a:p>
            <a:p>
              <a:r>
                <a:rPr lang="en-BO" sz="1200"/>
                <a:t>Código....</a:t>
              </a:r>
              <a:endParaRPr lang="en-BO"/>
            </a:p>
          </p:txBody>
        </p:sp>
        <p:sp>
          <p:nvSpPr>
            <p:cNvPr id="20" name="TextBox 19">
              <a:extLst>
                <a:ext uri="{FF2B5EF4-FFF2-40B4-BE49-F238E27FC236}">
                  <a16:creationId xmlns:a16="http://schemas.microsoft.com/office/drawing/2014/main" id="{B3F2C7FB-6B33-FA4E-A01E-61F9EFB649B7}"/>
                </a:ext>
              </a:extLst>
            </p:cNvPr>
            <p:cNvSpPr txBox="1"/>
            <p:nvPr/>
          </p:nvSpPr>
          <p:spPr>
            <a:xfrm>
              <a:off x="7373792" y="49072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C</a:t>
              </a:r>
            </a:p>
            <a:p>
              <a:r>
                <a:rPr lang="en-BO" sz="1200"/>
                <a:t>Código....</a:t>
              </a:r>
              <a:endParaRPr lang="en-BO"/>
            </a:p>
          </p:txBody>
        </p:sp>
        <p:sp>
          <p:nvSpPr>
            <p:cNvPr id="21" name="TextBox 20">
              <a:extLst>
                <a:ext uri="{FF2B5EF4-FFF2-40B4-BE49-F238E27FC236}">
                  <a16:creationId xmlns:a16="http://schemas.microsoft.com/office/drawing/2014/main" id="{F65EA673-748B-4D48-9678-C87304060831}"/>
                </a:ext>
              </a:extLst>
            </p:cNvPr>
            <p:cNvSpPr txBox="1"/>
            <p:nvPr/>
          </p:nvSpPr>
          <p:spPr>
            <a:xfrm>
              <a:off x="7526192" y="50596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D</a:t>
              </a:r>
            </a:p>
            <a:p>
              <a:r>
                <a:rPr lang="en-BO" sz="1200"/>
                <a:t>Código....</a:t>
              </a:r>
              <a:endParaRPr lang="en-BO"/>
            </a:p>
          </p:txBody>
        </p:sp>
        <p:sp>
          <p:nvSpPr>
            <p:cNvPr id="22" name="TextBox 21">
              <a:extLst>
                <a:ext uri="{FF2B5EF4-FFF2-40B4-BE49-F238E27FC236}">
                  <a16:creationId xmlns:a16="http://schemas.microsoft.com/office/drawing/2014/main" id="{4C4741D0-7F6B-D54A-A4C9-5A820EE3589A}"/>
                </a:ext>
              </a:extLst>
            </p:cNvPr>
            <p:cNvSpPr txBox="1"/>
            <p:nvPr/>
          </p:nvSpPr>
          <p:spPr>
            <a:xfrm>
              <a:off x="7678592" y="52120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E</a:t>
              </a:r>
            </a:p>
            <a:p>
              <a:r>
                <a:rPr lang="en-BO" sz="1200"/>
                <a:t>Código....</a:t>
              </a:r>
              <a:endParaRPr lang="en-BO"/>
            </a:p>
          </p:txBody>
        </p:sp>
        <p:sp>
          <p:nvSpPr>
            <p:cNvPr id="23" name="TextBox 22">
              <a:extLst>
                <a:ext uri="{FF2B5EF4-FFF2-40B4-BE49-F238E27FC236}">
                  <a16:creationId xmlns:a16="http://schemas.microsoft.com/office/drawing/2014/main" id="{C9B2C6F8-BD50-9445-9D63-BBC8FE5AFA70}"/>
                </a:ext>
              </a:extLst>
            </p:cNvPr>
            <p:cNvSpPr txBox="1"/>
            <p:nvPr/>
          </p:nvSpPr>
          <p:spPr>
            <a:xfrm>
              <a:off x="7830992" y="53644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F</a:t>
              </a:r>
            </a:p>
            <a:p>
              <a:r>
                <a:rPr lang="en-BO" sz="1200"/>
                <a:t>Código....</a:t>
              </a:r>
              <a:endParaRPr lang="en-BO"/>
            </a:p>
          </p:txBody>
        </p:sp>
        <p:sp>
          <p:nvSpPr>
            <p:cNvPr id="24" name="TextBox 23">
              <a:extLst>
                <a:ext uri="{FF2B5EF4-FFF2-40B4-BE49-F238E27FC236}">
                  <a16:creationId xmlns:a16="http://schemas.microsoft.com/office/drawing/2014/main" id="{F72C752E-8213-384A-8107-4C37B1F8A2B4}"/>
                </a:ext>
              </a:extLst>
            </p:cNvPr>
            <p:cNvSpPr txBox="1"/>
            <p:nvPr/>
          </p:nvSpPr>
          <p:spPr>
            <a:xfrm>
              <a:off x="7983392" y="55168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G</a:t>
              </a:r>
            </a:p>
            <a:p>
              <a:r>
                <a:rPr lang="en-BO" sz="1200"/>
                <a:t>Código....</a:t>
              </a:r>
              <a:endParaRPr lang="en-BO"/>
            </a:p>
          </p:txBody>
        </p:sp>
        <p:sp>
          <p:nvSpPr>
            <p:cNvPr id="25" name="TextBox 24">
              <a:extLst>
                <a:ext uri="{FF2B5EF4-FFF2-40B4-BE49-F238E27FC236}">
                  <a16:creationId xmlns:a16="http://schemas.microsoft.com/office/drawing/2014/main" id="{032CC9EA-9909-0741-B568-86E305AEF7FE}"/>
                </a:ext>
              </a:extLst>
            </p:cNvPr>
            <p:cNvSpPr txBox="1"/>
            <p:nvPr/>
          </p:nvSpPr>
          <p:spPr>
            <a:xfrm>
              <a:off x="8135792" y="56692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X</a:t>
              </a:r>
            </a:p>
            <a:p>
              <a:r>
                <a:rPr lang="en-BO" sz="1200"/>
                <a:t>Código....</a:t>
              </a:r>
              <a:endParaRPr lang="en-BO"/>
            </a:p>
          </p:txBody>
        </p:sp>
        <p:sp>
          <p:nvSpPr>
            <p:cNvPr id="27" name="TextBox 26">
              <a:extLst>
                <a:ext uri="{FF2B5EF4-FFF2-40B4-BE49-F238E27FC236}">
                  <a16:creationId xmlns:a16="http://schemas.microsoft.com/office/drawing/2014/main" id="{07A692EE-9105-B84C-B0CA-68804B9273EC}"/>
                </a:ext>
              </a:extLst>
            </p:cNvPr>
            <p:cNvSpPr txBox="1"/>
            <p:nvPr/>
          </p:nvSpPr>
          <p:spPr>
            <a:xfrm>
              <a:off x="7645744" y="4078619"/>
              <a:ext cx="836415" cy="369332"/>
            </a:xfrm>
            <a:prstGeom prst="rect">
              <a:avLst/>
            </a:prstGeom>
            <a:noFill/>
          </p:spPr>
          <p:txBody>
            <a:bodyPr wrap="square" rtlCol="0">
              <a:spAutoFit/>
            </a:bodyPr>
            <a:lstStyle/>
            <a:p>
              <a:r>
                <a:rPr lang="en-BO"/>
                <a:t>DISCO</a:t>
              </a:r>
            </a:p>
          </p:txBody>
        </p:sp>
      </p:grpSp>
      <p:sp>
        <p:nvSpPr>
          <p:cNvPr id="30" name="Oval 29">
            <a:extLst>
              <a:ext uri="{FF2B5EF4-FFF2-40B4-BE49-F238E27FC236}">
                <a16:creationId xmlns:a16="http://schemas.microsoft.com/office/drawing/2014/main" id="{FD34DDEA-7327-E546-A348-4F2ECA57E721}"/>
              </a:ext>
            </a:extLst>
          </p:cNvPr>
          <p:cNvSpPr/>
          <p:nvPr/>
        </p:nvSpPr>
        <p:spPr>
          <a:xfrm>
            <a:off x="6699938" y="5917518"/>
            <a:ext cx="1066800" cy="4177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t>Datos</a:t>
            </a:r>
          </a:p>
        </p:txBody>
      </p:sp>
      <p:sp>
        <p:nvSpPr>
          <p:cNvPr id="31" name="Oval 30">
            <a:extLst>
              <a:ext uri="{FF2B5EF4-FFF2-40B4-BE49-F238E27FC236}">
                <a16:creationId xmlns:a16="http://schemas.microsoft.com/office/drawing/2014/main" id="{F6B7C8AB-4B07-9E4C-930E-AF85E2947346}"/>
              </a:ext>
            </a:extLst>
          </p:cNvPr>
          <p:cNvSpPr/>
          <p:nvPr/>
        </p:nvSpPr>
        <p:spPr>
          <a:xfrm>
            <a:off x="7882129" y="4564612"/>
            <a:ext cx="1066800" cy="4177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t>Datos</a:t>
            </a:r>
          </a:p>
        </p:txBody>
      </p:sp>
    </p:spTree>
    <p:extLst>
      <p:ext uri="{BB962C8B-B14F-4D97-AF65-F5344CB8AC3E}">
        <p14:creationId xmlns:p14="http://schemas.microsoft.com/office/powerpoint/2010/main" val="284235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4177-FB54-9A4F-ADA9-E1D1D4A3508B}"/>
              </a:ext>
            </a:extLst>
          </p:cNvPr>
          <p:cNvSpPr>
            <a:spLocks noGrp="1"/>
          </p:cNvSpPr>
          <p:nvPr>
            <p:ph type="title"/>
          </p:nvPr>
        </p:nvSpPr>
        <p:spPr/>
        <p:txBody>
          <a:bodyPr/>
          <a:lstStyle/>
          <a:p>
            <a:r>
              <a:rPr lang="en-BO"/>
              <a:t>El mundo de las aplicaciones</a:t>
            </a:r>
          </a:p>
        </p:txBody>
      </p:sp>
      <p:sp>
        <p:nvSpPr>
          <p:cNvPr id="3" name="Content Placeholder 2">
            <a:extLst>
              <a:ext uri="{FF2B5EF4-FFF2-40B4-BE49-F238E27FC236}">
                <a16:creationId xmlns:a16="http://schemas.microsoft.com/office/drawing/2014/main" id="{10141EC3-E5DF-C549-9100-4DC39327C144}"/>
              </a:ext>
            </a:extLst>
          </p:cNvPr>
          <p:cNvSpPr>
            <a:spLocks noGrp="1"/>
          </p:cNvSpPr>
          <p:nvPr>
            <p:ph idx="1"/>
          </p:nvPr>
        </p:nvSpPr>
        <p:spPr/>
        <p:txBody>
          <a:bodyPr>
            <a:normAutofit fontScale="77500" lnSpcReduction="20000"/>
          </a:bodyPr>
          <a:lstStyle/>
          <a:p>
            <a:pPr marL="0" indent="0" algn="just">
              <a:buNone/>
            </a:pPr>
            <a:r>
              <a:rPr lang="en-BO" b="1">
                <a:solidFill>
                  <a:schemeClr val="accent6">
                    <a:lumMod val="75000"/>
                  </a:schemeClr>
                </a:solidFill>
              </a:rPr>
              <a:t>Las aplicaciones son la parte del software que da vida a una computadora </a:t>
            </a:r>
            <a:r>
              <a:rPr lang="en-BO"/>
              <a:t>(o cualquier dispositivo inteligente) y la hace diferente de acuerdo a cada persona.</a:t>
            </a:r>
          </a:p>
          <a:p>
            <a:pPr marL="0" indent="0" algn="just">
              <a:buNone/>
            </a:pPr>
            <a:r>
              <a:rPr lang="en-BO"/>
              <a:t>Por ejemplo para una persona que hace </a:t>
            </a:r>
            <a:r>
              <a:rPr lang="en-BO" b="1">
                <a:solidFill>
                  <a:schemeClr val="accent6">
                    <a:lumMod val="75000"/>
                  </a:schemeClr>
                </a:solidFill>
              </a:rPr>
              <a:t>trabajo de oficina </a:t>
            </a:r>
            <a:r>
              <a:rPr lang="en-BO"/>
              <a:t>le bastará con tener una computadora cargada con aplicaciones de oficina: </a:t>
            </a:r>
            <a:r>
              <a:rPr lang="en-BO" b="1">
                <a:solidFill>
                  <a:schemeClr val="accent6">
                    <a:lumMod val="75000"/>
                  </a:schemeClr>
                </a:solidFill>
              </a:rPr>
              <a:t>Word, Excel, Adobe Reader </a:t>
            </a:r>
            <a:r>
              <a:rPr lang="en-BO"/>
              <a:t>y otras apps parecidas.</a:t>
            </a:r>
          </a:p>
          <a:p>
            <a:pPr marL="0" indent="0" algn="just">
              <a:buNone/>
            </a:pPr>
            <a:r>
              <a:rPr lang="en-BO"/>
              <a:t>Una persona que hace </a:t>
            </a:r>
            <a:r>
              <a:rPr lang="en-BO" b="1">
                <a:solidFill>
                  <a:schemeClr val="accent6">
                    <a:lumMod val="75000"/>
                  </a:schemeClr>
                </a:solidFill>
              </a:rPr>
              <a:t>diseño audio visual</a:t>
            </a:r>
            <a:r>
              <a:rPr lang="en-BO"/>
              <a:t>, además de las aplicaciones de oficina, podrá cargar en su disco </a:t>
            </a:r>
            <a:r>
              <a:rPr lang="en-BO" b="1">
                <a:solidFill>
                  <a:schemeClr val="accent6">
                    <a:lumMod val="75000"/>
                  </a:schemeClr>
                </a:solidFill>
              </a:rPr>
              <a:t>Photoshop, Audacity, VideoLap, Autocad</a:t>
            </a:r>
            <a:r>
              <a:rPr lang="en-BO"/>
              <a:t>, etc...</a:t>
            </a:r>
          </a:p>
          <a:p>
            <a:pPr marL="0" indent="0" algn="just">
              <a:buNone/>
            </a:pPr>
            <a:r>
              <a:rPr lang="en-BO"/>
              <a:t>Al que le gusta juegos podrá añadir diversos </a:t>
            </a:r>
            <a:r>
              <a:rPr lang="en-BO" b="1">
                <a:solidFill>
                  <a:schemeClr val="accent6">
                    <a:lumMod val="75000"/>
                  </a:schemeClr>
                </a:solidFill>
              </a:rPr>
              <a:t>juegos</a:t>
            </a:r>
            <a:r>
              <a:rPr lang="en-BO"/>
              <a:t>, como </a:t>
            </a:r>
            <a:r>
              <a:rPr lang="en-BO" b="1">
                <a:solidFill>
                  <a:schemeClr val="accent6">
                    <a:lumMod val="75000"/>
                  </a:schemeClr>
                </a:solidFill>
              </a:rPr>
              <a:t>Fornite, Mario Bross, Pacman</a:t>
            </a:r>
            <a:r>
              <a:rPr lang="en-BO"/>
              <a:t>, etc...</a:t>
            </a:r>
          </a:p>
          <a:p>
            <a:pPr marL="0" indent="0" algn="just">
              <a:buNone/>
            </a:pPr>
            <a:r>
              <a:rPr lang="en-BO"/>
              <a:t>Por eso </a:t>
            </a:r>
            <a:r>
              <a:rPr lang="en-BO" b="1">
                <a:solidFill>
                  <a:schemeClr val="accent6">
                    <a:lumMod val="75000"/>
                  </a:schemeClr>
                </a:solidFill>
              </a:rPr>
              <a:t>la computadora es la máquina universal</a:t>
            </a:r>
            <a:r>
              <a:rPr lang="en-BO"/>
              <a:t>, puede hacer miles de cosas diferentes de acuerdo al software que tiene cargado en su disco.</a:t>
            </a:r>
          </a:p>
          <a:p>
            <a:pPr marL="0" indent="0" algn="just">
              <a:buNone/>
            </a:pPr>
            <a:r>
              <a:rPr lang="en-BO"/>
              <a:t>Los </a:t>
            </a:r>
            <a:r>
              <a:rPr lang="en-BO" b="1">
                <a:solidFill>
                  <a:schemeClr val="accent6">
                    <a:lumMod val="75000"/>
                  </a:schemeClr>
                </a:solidFill>
              </a:rPr>
              <a:t>sistemas operativos </a:t>
            </a:r>
            <a:r>
              <a:rPr lang="en-BO"/>
              <a:t>mismos son los que </a:t>
            </a:r>
            <a:r>
              <a:rPr lang="en-BO" b="1">
                <a:solidFill>
                  <a:schemeClr val="accent6">
                    <a:lumMod val="75000"/>
                  </a:schemeClr>
                </a:solidFill>
              </a:rPr>
              <a:t>les dan su identidad a estas máquinas </a:t>
            </a:r>
            <a:r>
              <a:rPr lang="en-BO"/>
              <a:t>y define que aplicaciones pueden ejecutarse en las mismas. La aplicaciones suelen codificarse para uno o varios sistemas operativos, de acuerdo a las ofertas de los fabricantes de hardware y desarrolladores de software.</a:t>
            </a:r>
          </a:p>
        </p:txBody>
      </p:sp>
    </p:spTree>
    <p:extLst>
      <p:ext uri="{BB962C8B-B14F-4D97-AF65-F5344CB8AC3E}">
        <p14:creationId xmlns:p14="http://schemas.microsoft.com/office/powerpoint/2010/main" val="319385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1D6B-5F69-724E-A4BF-D92A3AB9CC34}"/>
              </a:ext>
            </a:extLst>
          </p:cNvPr>
          <p:cNvSpPr>
            <a:spLocks noGrp="1"/>
          </p:cNvSpPr>
          <p:nvPr>
            <p:ph type="title"/>
          </p:nvPr>
        </p:nvSpPr>
        <p:spPr/>
        <p:txBody>
          <a:bodyPr/>
          <a:lstStyle/>
          <a:p>
            <a:r>
              <a:rPr lang="en-BO"/>
              <a:t>Esquema de aplicaciones actuales</a:t>
            </a:r>
          </a:p>
        </p:txBody>
      </p:sp>
      <p:grpSp>
        <p:nvGrpSpPr>
          <p:cNvPr id="63" name="Group 62">
            <a:extLst>
              <a:ext uri="{FF2B5EF4-FFF2-40B4-BE49-F238E27FC236}">
                <a16:creationId xmlns:a16="http://schemas.microsoft.com/office/drawing/2014/main" id="{ADC7B982-9F10-6142-A98C-97312F924A1B}"/>
              </a:ext>
            </a:extLst>
          </p:cNvPr>
          <p:cNvGrpSpPr/>
          <p:nvPr/>
        </p:nvGrpSpPr>
        <p:grpSpPr>
          <a:xfrm>
            <a:off x="722543" y="1594588"/>
            <a:ext cx="10563765" cy="4925638"/>
            <a:chOff x="626749" y="1790106"/>
            <a:chExt cx="10563765" cy="4925638"/>
          </a:xfrm>
        </p:grpSpPr>
        <p:grpSp>
          <p:nvGrpSpPr>
            <p:cNvPr id="60" name="Group 59">
              <a:extLst>
                <a:ext uri="{FF2B5EF4-FFF2-40B4-BE49-F238E27FC236}">
                  <a16:creationId xmlns:a16="http://schemas.microsoft.com/office/drawing/2014/main" id="{6DA53B3D-8F62-8340-B1E1-74A844E6AF53}"/>
                </a:ext>
              </a:extLst>
            </p:cNvPr>
            <p:cNvGrpSpPr/>
            <p:nvPr/>
          </p:nvGrpSpPr>
          <p:grpSpPr>
            <a:xfrm>
              <a:off x="626749" y="4781762"/>
              <a:ext cx="10563765" cy="1933982"/>
              <a:chOff x="626749" y="4781762"/>
              <a:chExt cx="10563765" cy="1933982"/>
            </a:xfrm>
          </p:grpSpPr>
          <p:sp>
            <p:nvSpPr>
              <p:cNvPr id="5" name="Rectangle 4">
                <a:extLst>
                  <a:ext uri="{FF2B5EF4-FFF2-40B4-BE49-F238E27FC236}">
                    <a16:creationId xmlns:a16="http://schemas.microsoft.com/office/drawing/2014/main" id="{2B55AB37-7C2A-B245-B1CD-F47565C0DB8C}"/>
                  </a:ext>
                </a:extLst>
              </p:cNvPr>
              <p:cNvSpPr/>
              <p:nvPr/>
            </p:nvSpPr>
            <p:spPr>
              <a:xfrm>
                <a:off x="626749" y="5139492"/>
                <a:ext cx="10563765" cy="15762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38" name="Group 37">
                <a:extLst>
                  <a:ext uri="{FF2B5EF4-FFF2-40B4-BE49-F238E27FC236}">
                    <a16:creationId xmlns:a16="http://schemas.microsoft.com/office/drawing/2014/main" id="{4BD1AF6C-C605-A345-8462-DC97C6F698CE}"/>
                  </a:ext>
                </a:extLst>
              </p:cNvPr>
              <p:cNvGrpSpPr/>
              <p:nvPr/>
            </p:nvGrpSpPr>
            <p:grpSpPr>
              <a:xfrm>
                <a:off x="1389155" y="5377834"/>
                <a:ext cx="9152262" cy="1021866"/>
                <a:chOff x="1389155" y="5377834"/>
                <a:chExt cx="9152262" cy="1021866"/>
              </a:xfrm>
            </p:grpSpPr>
            <p:pic>
              <p:nvPicPr>
                <p:cNvPr id="7" name="Picture 6" descr="A desktop computer sitting on top of a table&#10;&#10;Description automatically generated">
                  <a:extLst>
                    <a:ext uri="{FF2B5EF4-FFF2-40B4-BE49-F238E27FC236}">
                      <a16:creationId xmlns:a16="http://schemas.microsoft.com/office/drawing/2014/main" id="{3032ED65-54CE-5C4A-9A91-C72703F7EC63}"/>
                    </a:ext>
                  </a:extLst>
                </p:cNvPr>
                <p:cNvPicPr>
                  <a:picLocks noChangeAspect="1"/>
                </p:cNvPicPr>
                <p:nvPr/>
              </p:nvPicPr>
              <p:blipFill>
                <a:blip r:embed="rId3"/>
                <a:stretch>
                  <a:fillRect/>
                </a:stretch>
              </p:blipFill>
              <p:spPr>
                <a:xfrm>
                  <a:off x="1389155" y="5377834"/>
                  <a:ext cx="1250764" cy="1021866"/>
                </a:xfrm>
                <a:prstGeom prst="rect">
                  <a:avLst/>
                </a:prstGeom>
              </p:spPr>
            </p:pic>
            <p:pic>
              <p:nvPicPr>
                <p:cNvPr id="9" name="Picture 8">
                  <a:extLst>
                    <a:ext uri="{FF2B5EF4-FFF2-40B4-BE49-F238E27FC236}">
                      <a16:creationId xmlns:a16="http://schemas.microsoft.com/office/drawing/2014/main" id="{91B511E2-57C9-EC41-8506-65C67D026489}"/>
                    </a:ext>
                  </a:extLst>
                </p:cNvPr>
                <p:cNvPicPr>
                  <a:picLocks noChangeAspect="1"/>
                </p:cNvPicPr>
                <p:nvPr/>
              </p:nvPicPr>
              <p:blipFill>
                <a:blip r:embed="rId4"/>
                <a:stretch>
                  <a:fillRect/>
                </a:stretch>
              </p:blipFill>
              <p:spPr>
                <a:xfrm>
                  <a:off x="3039975" y="5459338"/>
                  <a:ext cx="1160014" cy="858857"/>
                </a:xfrm>
                <a:prstGeom prst="rect">
                  <a:avLst/>
                </a:prstGeom>
              </p:spPr>
            </p:pic>
            <p:pic>
              <p:nvPicPr>
                <p:cNvPr id="11" name="Picture 10" descr="A desktop computer monitor sitting on top of a desk&#10;&#10;Description automatically generated">
                  <a:extLst>
                    <a:ext uri="{FF2B5EF4-FFF2-40B4-BE49-F238E27FC236}">
                      <a16:creationId xmlns:a16="http://schemas.microsoft.com/office/drawing/2014/main" id="{B7F35C60-8868-0846-BB7D-4A8805C52B85}"/>
                    </a:ext>
                  </a:extLst>
                </p:cNvPr>
                <p:cNvPicPr>
                  <a:picLocks noChangeAspect="1"/>
                </p:cNvPicPr>
                <p:nvPr/>
              </p:nvPicPr>
              <p:blipFill>
                <a:blip r:embed="rId5"/>
                <a:stretch>
                  <a:fillRect/>
                </a:stretch>
              </p:blipFill>
              <p:spPr>
                <a:xfrm>
                  <a:off x="4571292" y="5507063"/>
                  <a:ext cx="1037141" cy="784306"/>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A793E08D-061C-6A4C-8F8B-AD1F4092CB7B}"/>
                    </a:ext>
                  </a:extLst>
                </p:cNvPr>
                <p:cNvPicPr>
                  <a:picLocks noChangeAspect="1"/>
                </p:cNvPicPr>
                <p:nvPr/>
              </p:nvPicPr>
              <p:blipFill>
                <a:blip r:embed="rId6"/>
                <a:stretch>
                  <a:fillRect/>
                </a:stretch>
              </p:blipFill>
              <p:spPr>
                <a:xfrm>
                  <a:off x="6163168" y="5565411"/>
                  <a:ext cx="432717" cy="601548"/>
                </a:xfrm>
                <a:prstGeom prst="rect">
                  <a:avLst/>
                </a:prstGeom>
              </p:spPr>
            </p:pic>
            <p:pic>
              <p:nvPicPr>
                <p:cNvPr id="17" name="Picture 16" descr="Screen of a cell phone&#10;&#10;Description automatically generated">
                  <a:extLst>
                    <a:ext uri="{FF2B5EF4-FFF2-40B4-BE49-F238E27FC236}">
                      <a16:creationId xmlns:a16="http://schemas.microsoft.com/office/drawing/2014/main" id="{2C13B509-DDA9-F645-97E0-8131F9E8FA1E}"/>
                    </a:ext>
                  </a:extLst>
                </p:cNvPr>
                <p:cNvPicPr>
                  <a:picLocks noChangeAspect="1"/>
                </p:cNvPicPr>
                <p:nvPr/>
              </p:nvPicPr>
              <p:blipFill>
                <a:blip r:embed="rId7"/>
                <a:stretch>
                  <a:fillRect/>
                </a:stretch>
              </p:blipFill>
              <p:spPr>
                <a:xfrm>
                  <a:off x="7016050" y="5507063"/>
                  <a:ext cx="418129" cy="635083"/>
                </a:xfrm>
                <a:prstGeom prst="rect">
                  <a:avLst/>
                </a:prstGeom>
              </p:spPr>
            </p:pic>
            <p:pic>
              <p:nvPicPr>
                <p:cNvPr id="19" name="Picture 18" descr="A close up of a computer keyboard&#10;&#10;Description automatically generated">
                  <a:extLst>
                    <a:ext uri="{FF2B5EF4-FFF2-40B4-BE49-F238E27FC236}">
                      <a16:creationId xmlns:a16="http://schemas.microsoft.com/office/drawing/2014/main" id="{FE511E9A-E246-0D41-B640-7E90F9404953}"/>
                    </a:ext>
                  </a:extLst>
                </p:cNvPr>
                <p:cNvPicPr>
                  <a:picLocks noChangeAspect="1"/>
                </p:cNvPicPr>
                <p:nvPr/>
              </p:nvPicPr>
              <p:blipFill>
                <a:blip r:embed="rId8"/>
                <a:stretch>
                  <a:fillRect/>
                </a:stretch>
              </p:blipFill>
              <p:spPr>
                <a:xfrm>
                  <a:off x="7863611" y="5488697"/>
                  <a:ext cx="978185" cy="754975"/>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D81EB63B-241C-8F42-B363-70024385A2B6}"/>
                    </a:ext>
                  </a:extLst>
                </p:cNvPr>
                <p:cNvPicPr>
                  <a:picLocks noChangeAspect="1"/>
                </p:cNvPicPr>
                <p:nvPr/>
              </p:nvPicPr>
              <p:blipFill>
                <a:blip r:embed="rId9"/>
                <a:stretch>
                  <a:fillRect/>
                </a:stretch>
              </p:blipFill>
              <p:spPr>
                <a:xfrm>
                  <a:off x="9269855" y="5536519"/>
                  <a:ext cx="1271562" cy="659329"/>
                </a:xfrm>
                <a:prstGeom prst="rect">
                  <a:avLst/>
                </a:prstGeom>
              </p:spPr>
            </p:pic>
          </p:grpSp>
          <p:sp>
            <p:nvSpPr>
              <p:cNvPr id="22" name="TextBox 21">
                <a:extLst>
                  <a:ext uri="{FF2B5EF4-FFF2-40B4-BE49-F238E27FC236}">
                    <a16:creationId xmlns:a16="http://schemas.microsoft.com/office/drawing/2014/main" id="{BD77C5E9-2E1A-1045-BF1B-F3B931C7549B}"/>
                  </a:ext>
                </a:extLst>
              </p:cNvPr>
              <p:cNvSpPr txBox="1"/>
              <p:nvPr/>
            </p:nvSpPr>
            <p:spPr>
              <a:xfrm>
                <a:off x="626749" y="4781762"/>
                <a:ext cx="10563765" cy="36933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HARDWARE</a:t>
                </a:r>
              </a:p>
            </p:txBody>
          </p:sp>
        </p:grpSp>
        <p:grpSp>
          <p:nvGrpSpPr>
            <p:cNvPr id="61" name="Group 60">
              <a:extLst>
                <a:ext uri="{FF2B5EF4-FFF2-40B4-BE49-F238E27FC236}">
                  <a16:creationId xmlns:a16="http://schemas.microsoft.com/office/drawing/2014/main" id="{C8B2B4D1-737E-4A43-88B5-DC9B1CE43EF2}"/>
                </a:ext>
              </a:extLst>
            </p:cNvPr>
            <p:cNvGrpSpPr/>
            <p:nvPr/>
          </p:nvGrpSpPr>
          <p:grpSpPr>
            <a:xfrm>
              <a:off x="1001486" y="3202879"/>
              <a:ext cx="10189028" cy="1499750"/>
              <a:chOff x="1001486" y="3202879"/>
              <a:chExt cx="10189028" cy="1499750"/>
            </a:xfrm>
          </p:grpSpPr>
          <p:sp>
            <p:nvSpPr>
              <p:cNvPr id="24" name="Rectangle 23">
                <a:extLst>
                  <a:ext uri="{FF2B5EF4-FFF2-40B4-BE49-F238E27FC236}">
                    <a16:creationId xmlns:a16="http://schemas.microsoft.com/office/drawing/2014/main" id="{19039268-CFE1-CC40-A149-B1E9F32ECD55}"/>
                  </a:ext>
                </a:extLst>
              </p:cNvPr>
              <p:cNvSpPr/>
              <p:nvPr/>
            </p:nvSpPr>
            <p:spPr>
              <a:xfrm>
                <a:off x="1001486" y="3561806"/>
                <a:ext cx="10189028" cy="1140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44" name="Group 43">
                <a:extLst>
                  <a:ext uri="{FF2B5EF4-FFF2-40B4-BE49-F238E27FC236}">
                    <a16:creationId xmlns:a16="http://schemas.microsoft.com/office/drawing/2014/main" id="{E626824D-3C72-2A45-86D5-CB90C0C12E65}"/>
                  </a:ext>
                </a:extLst>
              </p:cNvPr>
              <p:cNvGrpSpPr/>
              <p:nvPr/>
            </p:nvGrpSpPr>
            <p:grpSpPr>
              <a:xfrm>
                <a:off x="1384437" y="3710726"/>
                <a:ext cx="9502373" cy="769856"/>
                <a:chOff x="1384437" y="3710726"/>
                <a:chExt cx="9502373" cy="769856"/>
              </a:xfrm>
            </p:grpSpPr>
            <p:pic>
              <p:nvPicPr>
                <p:cNvPr id="26" name="Picture 25">
                  <a:extLst>
                    <a:ext uri="{FF2B5EF4-FFF2-40B4-BE49-F238E27FC236}">
                      <a16:creationId xmlns:a16="http://schemas.microsoft.com/office/drawing/2014/main" id="{44E53195-31CE-3F4D-BAC3-1E56F9BF4542}"/>
                    </a:ext>
                  </a:extLst>
                </p:cNvPr>
                <p:cNvPicPr>
                  <a:picLocks noChangeAspect="1"/>
                </p:cNvPicPr>
                <p:nvPr/>
              </p:nvPicPr>
              <p:blipFill>
                <a:blip r:embed="rId10"/>
                <a:stretch>
                  <a:fillRect/>
                </a:stretch>
              </p:blipFill>
              <p:spPr>
                <a:xfrm>
                  <a:off x="1384437" y="3805064"/>
                  <a:ext cx="1552502" cy="455301"/>
                </a:xfrm>
                <a:prstGeom prst="rect">
                  <a:avLst/>
                </a:prstGeom>
              </p:spPr>
            </p:pic>
            <p:pic>
              <p:nvPicPr>
                <p:cNvPr id="28" name="Picture 27">
                  <a:extLst>
                    <a:ext uri="{FF2B5EF4-FFF2-40B4-BE49-F238E27FC236}">
                      <a16:creationId xmlns:a16="http://schemas.microsoft.com/office/drawing/2014/main" id="{8AD07253-BFFE-BB42-AE71-E8E74D3A3BC7}"/>
                    </a:ext>
                  </a:extLst>
                </p:cNvPr>
                <p:cNvPicPr>
                  <a:picLocks noChangeAspect="1"/>
                </p:cNvPicPr>
                <p:nvPr/>
              </p:nvPicPr>
              <p:blipFill>
                <a:blip r:embed="rId11"/>
                <a:stretch>
                  <a:fillRect/>
                </a:stretch>
              </p:blipFill>
              <p:spPr>
                <a:xfrm>
                  <a:off x="3264891" y="3710726"/>
                  <a:ext cx="844187" cy="769856"/>
                </a:xfrm>
                <a:prstGeom prst="rect">
                  <a:avLst/>
                </a:prstGeom>
              </p:spPr>
            </p:pic>
            <p:pic>
              <p:nvPicPr>
                <p:cNvPr id="30" name="Picture 29">
                  <a:extLst>
                    <a:ext uri="{FF2B5EF4-FFF2-40B4-BE49-F238E27FC236}">
                      <a16:creationId xmlns:a16="http://schemas.microsoft.com/office/drawing/2014/main" id="{F3C4A275-1223-E54F-967D-492E77599DAE}"/>
                    </a:ext>
                  </a:extLst>
                </p:cNvPr>
                <p:cNvPicPr>
                  <a:picLocks noChangeAspect="1"/>
                </p:cNvPicPr>
                <p:nvPr/>
              </p:nvPicPr>
              <p:blipFill>
                <a:blip r:embed="rId12"/>
                <a:stretch>
                  <a:fillRect/>
                </a:stretch>
              </p:blipFill>
              <p:spPr>
                <a:xfrm>
                  <a:off x="4482772" y="3798951"/>
                  <a:ext cx="1247920" cy="561564"/>
                </a:xfrm>
                <a:prstGeom prst="rect">
                  <a:avLst/>
                </a:prstGeom>
              </p:spPr>
            </p:pic>
            <p:pic>
              <p:nvPicPr>
                <p:cNvPr id="32" name="Picture 31" descr="A picture containing clock, drawing&#10;&#10;Description automatically generated">
                  <a:extLst>
                    <a:ext uri="{FF2B5EF4-FFF2-40B4-BE49-F238E27FC236}">
                      <a16:creationId xmlns:a16="http://schemas.microsoft.com/office/drawing/2014/main" id="{BEA4F196-B70B-5E4A-A6B8-DA6B0CB7F63A}"/>
                    </a:ext>
                  </a:extLst>
                </p:cNvPr>
                <p:cNvPicPr>
                  <a:picLocks noChangeAspect="1"/>
                </p:cNvPicPr>
                <p:nvPr/>
              </p:nvPicPr>
              <p:blipFill>
                <a:blip r:embed="rId13"/>
                <a:stretch>
                  <a:fillRect/>
                </a:stretch>
              </p:blipFill>
              <p:spPr>
                <a:xfrm>
                  <a:off x="6086571" y="3733735"/>
                  <a:ext cx="1247920" cy="737764"/>
                </a:xfrm>
                <a:prstGeom prst="rect">
                  <a:avLst/>
                </a:prstGeom>
              </p:spPr>
            </p:pic>
            <p:pic>
              <p:nvPicPr>
                <p:cNvPr id="34" name="Picture 33">
                  <a:extLst>
                    <a:ext uri="{FF2B5EF4-FFF2-40B4-BE49-F238E27FC236}">
                      <a16:creationId xmlns:a16="http://schemas.microsoft.com/office/drawing/2014/main" id="{55630727-335F-0846-BFC1-81B39FBFAA98}"/>
                    </a:ext>
                  </a:extLst>
                </p:cNvPr>
                <p:cNvPicPr>
                  <a:picLocks noChangeAspect="1"/>
                </p:cNvPicPr>
                <p:nvPr/>
              </p:nvPicPr>
              <p:blipFill>
                <a:blip r:embed="rId14"/>
                <a:stretch>
                  <a:fillRect/>
                </a:stretch>
              </p:blipFill>
              <p:spPr>
                <a:xfrm>
                  <a:off x="7690370" y="3754575"/>
                  <a:ext cx="1247920" cy="656514"/>
                </a:xfrm>
                <a:prstGeom prst="rect">
                  <a:avLst/>
                </a:prstGeom>
              </p:spPr>
            </p:pic>
            <p:grpSp>
              <p:nvGrpSpPr>
                <p:cNvPr id="43" name="Group 42">
                  <a:extLst>
                    <a:ext uri="{FF2B5EF4-FFF2-40B4-BE49-F238E27FC236}">
                      <a16:creationId xmlns:a16="http://schemas.microsoft.com/office/drawing/2014/main" id="{9F446466-A00A-474D-8318-B233DDD420E1}"/>
                    </a:ext>
                  </a:extLst>
                </p:cNvPr>
                <p:cNvGrpSpPr/>
                <p:nvPr/>
              </p:nvGrpSpPr>
              <p:grpSpPr>
                <a:xfrm>
                  <a:off x="9239796" y="3738339"/>
                  <a:ext cx="1647014" cy="733160"/>
                  <a:chOff x="9239796" y="3738339"/>
                  <a:chExt cx="1647014" cy="733160"/>
                </a:xfrm>
              </p:grpSpPr>
              <p:pic>
                <p:nvPicPr>
                  <p:cNvPr id="40" name="Picture 39" descr="A screenshot of a cell phone&#10;&#10;Description automatically generated">
                    <a:extLst>
                      <a:ext uri="{FF2B5EF4-FFF2-40B4-BE49-F238E27FC236}">
                        <a16:creationId xmlns:a16="http://schemas.microsoft.com/office/drawing/2014/main" id="{02429AF5-BC12-A841-B4C0-4F4234469A3A}"/>
                      </a:ext>
                    </a:extLst>
                  </p:cNvPr>
                  <p:cNvPicPr>
                    <a:picLocks noChangeAspect="1"/>
                  </p:cNvPicPr>
                  <p:nvPr/>
                </p:nvPicPr>
                <p:blipFill>
                  <a:blip r:embed="rId15"/>
                  <a:stretch>
                    <a:fillRect/>
                  </a:stretch>
                </p:blipFill>
                <p:spPr>
                  <a:xfrm>
                    <a:off x="9239796" y="3759277"/>
                    <a:ext cx="1647014" cy="712222"/>
                  </a:xfrm>
                  <a:prstGeom prst="rect">
                    <a:avLst/>
                  </a:prstGeom>
                </p:spPr>
              </p:pic>
              <p:sp>
                <p:nvSpPr>
                  <p:cNvPr id="41" name="TextBox 40">
                    <a:extLst>
                      <a:ext uri="{FF2B5EF4-FFF2-40B4-BE49-F238E27FC236}">
                        <a16:creationId xmlns:a16="http://schemas.microsoft.com/office/drawing/2014/main" id="{609202D7-3D6B-614D-9375-0FBD0124246A}"/>
                      </a:ext>
                    </a:extLst>
                  </p:cNvPr>
                  <p:cNvSpPr txBox="1"/>
                  <p:nvPr/>
                </p:nvSpPr>
                <p:spPr>
                  <a:xfrm>
                    <a:off x="9239796" y="3738339"/>
                    <a:ext cx="1603799"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BO" sz="1000"/>
                      <a:t>Navegadores de Internet</a:t>
                    </a:r>
                  </a:p>
                </p:txBody>
              </p:sp>
            </p:grpSp>
          </p:grpSp>
          <p:sp>
            <p:nvSpPr>
              <p:cNvPr id="45" name="TextBox 44">
                <a:extLst>
                  <a:ext uri="{FF2B5EF4-FFF2-40B4-BE49-F238E27FC236}">
                    <a16:creationId xmlns:a16="http://schemas.microsoft.com/office/drawing/2014/main" id="{60EF2D39-6C3C-E343-8CD4-6B7BFE5158C6}"/>
                  </a:ext>
                </a:extLst>
              </p:cNvPr>
              <p:cNvSpPr txBox="1"/>
              <p:nvPr/>
            </p:nvSpPr>
            <p:spPr>
              <a:xfrm>
                <a:off x="1001486" y="3202879"/>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grpSp>
        <p:grpSp>
          <p:nvGrpSpPr>
            <p:cNvPr id="62" name="Group 61">
              <a:extLst>
                <a:ext uri="{FF2B5EF4-FFF2-40B4-BE49-F238E27FC236}">
                  <a16:creationId xmlns:a16="http://schemas.microsoft.com/office/drawing/2014/main" id="{E62E936B-30C2-1B49-9975-3D0EF82A6E83}"/>
                </a:ext>
              </a:extLst>
            </p:cNvPr>
            <p:cNvGrpSpPr/>
            <p:nvPr/>
          </p:nvGrpSpPr>
          <p:grpSpPr>
            <a:xfrm>
              <a:off x="1001486" y="1790106"/>
              <a:ext cx="10189028" cy="1323047"/>
              <a:chOff x="1001486" y="1790106"/>
              <a:chExt cx="10189028" cy="1323047"/>
            </a:xfrm>
          </p:grpSpPr>
          <p:sp>
            <p:nvSpPr>
              <p:cNvPr id="46" name="Rectangle 45">
                <a:extLst>
                  <a:ext uri="{FF2B5EF4-FFF2-40B4-BE49-F238E27FC236}">
                    <a16:creationId xmlns:a16="http://schemas.microsoft.com/office/drawing/2014/main" id="{882FE488-C8D9-8047-A287-E4F117C1C134}"/>
                  </a:ext>
                </a:extLst>
              </p:cNvPr>
              <p:cNvSpPr/>
              <p:nvPr/>
            </p:nvSpPr>
            <p:spPr>
              <a:xfrm>
                <a:off x="1001486" y="2146075"/>
                <a:ext cx="10189028"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56" name="Group 55">
                <a:extLst>
                  <a:ext uri="{FF2B5EF4-FFF2-40B4-BE49-F238E27FC236}">
                    <a16:creationId xmlns:a16="http://schemas.microsoft.com/office/drawing/2014/main" id="{955B7060-D4BF-0F4F-9B84-4C4D213C8248}"/>
                  </a:ext>
                </a:extLst>
              </p:cNvPr>
              <p:cNvGrpSpPr/>
              <p:nvPr/>
            </p:nvGrpSpPr>
            <p:grpSpPr>
              <a:xfrm>
                <a:off x="1162944" y="2250091"/>
                <a:ext cx="9859677" cy="863062"/>
                <a:chOff x="1162944" y="2250091"/>
                <a:chExt cx="9859677" cy="863062"/>
              </a:xfrm>
            </p:grpSpPr>
            <p:pic>
              <p:nvPicPr>
                <p:cNvPr id="48" name="Picture 47" descr="A close up of a sign&#10;&#10;Description automatically generated">
                  <a:extLst>
                    <a:ext uri="{FF2B5EF4-FFF2-40B4-BE49-F238E27FC236}">
                      <a16:creationId xmlns:a16="http://schemas.microsoft.com/office/drawing/2014/main" id="{D23334EF-B0E9-FF4F-9AD0-2AF783792F3E}"/>
                    </a:ext>
                  </a:extLst>
                </p:cNvPr>
                <p:cNvPicPr>
                  <a:picLocks noChangeAspect="1"/>
                </p:cNvPicPr>
                <p:nvPr/>
              </p:nvPicPr>
              <p:blipFill>
                <a:blip r:embed="rId16"/>
                <a:stretch>
                  <a:fillRect/>
                </a:stretch>
              </p:blipFill>
              <p:spPr>
                <a:xfrm>
                  <a:off x="1162944" y="2359122"/>
                  <a:ext cx="2294359" cy="602559"/>
                </a:xfrm>
                <a:prstGeom prst="rect">
                  <a:avLst/>
                </a:prstGeom>
              </p:spPr>
            </p:pic>
            <p:pic>
              <p:nvPicPr>
                <p:cNvPr id="50" name="Picture 49">
                  <a:extLst>
                    <a:ext uri="{FF2B5EF4-FFF2-40B4-BE49-F238E27FC236}">
                      <a16:creationId xmlns:a16="http://schemas.microsoft.com/office/drawing/2014/main" id="{6A658673-E7FF-E144-B14A-D590B73DF460}"/>
                    </a:ext>
                  </a:extLst>
                </p:cNvPr>
                <p:cNvPicPr>
                  <a:picLocks noChangeAspect="1"/>
                </p:cNvPicPr>
                <p:nvPr/>
              </p:nvPicPr>
              <p:blipFill>
                <a:blip r:embed="rId17"/>
                <a:stretch>
                  <a:fillRect/>
                </a:stretch>
              </p:blipFill>
              <p:spPr>
                <a:xfrm>
                  <a:off x="3527003" y="2467682"/>
                  <a:ext cx="6115559" cy="455301"/>
                </a:xfrm>
                <a:prstGeom prst="rect">
                  <a:avLst/>
                </a:prstGeom>
              </p:spPr>
            </p:pic>
            <p:grpSp>
              <p:nvGrpSpPr>
                <p:cNvPr id="55" name="Group 54">
                  <a:extLst>
                    <a:ext uri="{FF2B5EF4-FFF2-40B4-BE49-F238E27FC236}">
                      <a16:creationId xmlns:a16="http://schemas.microsoft.com/office/drawing/2014/main" id="{A292905A-A7EB-2747-98A0-7461418AF0C1}"/>
                    </a:ext>
                  </a:extLst>
                </p:cNvPr>
                <p:cNvGrpSpPr/>
                <p:nvPr/>
              </p:nvGrpSpPr>
              <p:grpSpPr>
                <a:xfrm>
                  <a:off x="9747165" y="2250091"/>
                  <a:ext cx="1275456" cy="863062"/>
                  <a:chOff x="9747165" y="2250091"/>
                  <a:chExt cx="1275456" cy="863062"/>
                </a:xfrm>
              </p:grpSpPr>
              <p:sp>
                <p:nvSpPr>
                  <p:cNvPr id="54" name="Oval 53">
                    <a:extLst>
                      <a:ext uri="{FF2B5EF4-FFF2-40B4-BE49-F238E27FC236}">
                        <a16:creationId xmlns:a16="http://schemas.microsoft.com/office/drawing/2014/main" id="{5A2677F4-6470-3C4C-A914-86ACD229702C}"/>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52" name="Picture 51">
                    <a:extLst>
                      <a:ext uri="{FF2B5EF4-FFF2-40B4-BE49-F238E27FC236}">
                        <a16:creationId xmlns:a16="http://schemas.microsoft.com/office/drawing/2014/main" id="{ECFE001E-12B5-824F-AA81-432605369CF1}"/>
                      </a:ext>
                    </a:extLst>
                  </p:cNvPr>
                  <p:cNvPicPr>
                    <a:picLocks noChangeAspect="1"/>
                  </p:cNvPicPr>
                  <p:nvPr/>
                </p:nvPicPr>
                <p:blipFill>
                  <a:blip r:embed="rId18"/>
                  <a:stretch>
                    <a:fillRect/>
                  </a:stretch>
                </p:blipFill>
                <p:spPr>
                  <a:xfrm>
                    <a:off x="10061384" y="2368289"/>
                    <a:ext cx="685909" cy="572523"/>
                  </a:xfrm>
                  <a:prstGeom prst="rect">
                    <a:avLst/>
                  </a:prstGeom>
                </p:spPr>
              </p:pic>
            </p:grpSp>
          </p:grpSp>
          <p:sp>
            <p:nvSpPr>
              <p:cNvPr id="53" name="TextBox 52">
                <a:extLst>
                  <a:ext uri="{FF2B5EF4-FFF2-40B4-BE49-F238E27FC236}">
                    <a16:creationId xmlns:a16="http://schemas.microsoft.com/office/drawing/2014/main" id="{50E08CC7-99CC-9F4F-B877-67FFD78861A6}"/>
                  </a:ext>
                </a:extLst>
              </p:cNvPr>
              <p:cNvSpPr txBox="1"/>
              <p:nvPr/>
            </p:nvSpPr>
            <p:spPr>
              <a:xfrm>
                <a:off x="1001486" y="1790106"/>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grpSp>
        <p:sp>
          <p:nvSpPr>
            <p:cNvPr id="57" name="Rectangle 56">
              <a:extLst>
                <a:ext uri="{FF2B5EF4-FFF2-40B4-BE49-F238E27FC236}">
                  <a16:creationId xmlns:a16="http://schemas.microsoft.com/office/drawing/2014/main" id="{83D1C1CA-7A63-AE40-ACEF-B0B8724A623C}"/>
                </a:ext>
              </a:extLst>
            </p:cNvPr>
            <p:cNvSpPr/>
            <p:nvPr/>
          </p:nvSpPr>
          <p:spPr>
            <a:xfrm>
              <a:off x="626749" y="1790106"/>
              <a:ext cx="374737" cy="291252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O"/>
            </a:p>
          </p:txBody>
        </p:sp>
      </p:grpSp>
      <p:sp>
        <p:nvSpPr>
          <p:cNvPr id="58" name="TextBox 57">
            <a:extLst>
              <a:ext uri="{FF2B5EF4-FFF2-40B4-BE49-F238E27FC236}">
                <a16:creationId xmlns:a16="http://schemas.microsoft.com/office/drawing/2014/main" id="{EEE4FBCE-20C7-D54A-B21F-6F4481F7D1D7}"/>
              </a:ext>
            </a:extLst>
          </p:cNvPr>
          <p:cNvSpPr txBox="1"/>
          <p:nvPr/>
        </p:nvSpPr>
        <p:spPr>
          <a:xfrm rot="16200000">
            <a:off x="154328" y="2994685"/>
            <a:ext cx="1346394" cy="400110"/>
          </a:xfrm>
          <a:prstGeom prst="rect">
            <a:avLst/>
          </a:prstGeom>
          <a:noFill/>
        </p:spPr>
        <p:txBody>
          <a:bodyPr wrap="none" rtlCol="0">
            <a:spAutoFit/>
          </a:bodyPr>
          <a:lstStyle/>
          <a:p>
            <a:r>
              <a:rPr lang="en-BO" sz="2000">
                <a:solidFill>
                  <a:schemeClr val="bg1"/>
                </a:solidFill>
              </a:rPr>
              <a:t>SOFTWARE</a:t>
            </a:r>
          </a:p>
        </p:txBody>
      </p:sp>
    </p:spTree>
    <p:extLst>
      <p:ext uri="{BB962C8B-B14F-4D97-AF65-F5344CB8AC3E}">
        <p14:creationId xmlns:p14="http://schemas.microsoft.com/office/powerpoint/2010/main" val="4035902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463-76A6-CD4A-96AE-AAABFBFE2C58}"/>
              </a:ext>
            </a:extLst>
          </p:cNvPr>
          <p:cNvSpPr>
            <a:spLocks noGrp="1"/>
          </p:cNvSpPr>
          <p:nvPr>
            <p:ph type="title"/>
          </p:nvPr>
        </p:nvSpPr>
        <p:spPr/>
        <p:txBody>
          <a:bodyPr/>
          <a:lstStyle/>
          <a:p>
            <a:r>
              <a:rPr lang="en-BO"/>
              <a:t>Los programas o aplicaciones</a:t>
            </a:r>
          </a:p>
        </p:txBody>
      </p:sp>
      <p:sp>
        <p:nvSpPr>
          <p:cNvPr id="3" name="Content Placeholder 2">
            <a:extLst>
              <a:ext uri="{FF2B5EF4-FFF2-40B4-BE49-F238E27FC236}">
                <a16:creationId xmlns:a16="http://schemas.microsoft.com/office/drawing/2014/main" id="{63872BE1-2DA1-C344-B40A-0B897F6FB522}"/>
              </a:ext>
            </a:extLst>
          </p:cNvPr>
          <p:cNvSpPr>
            <a:spLocks noGrp="1"/>
          </p:cNvSpPr>
          <p:nvPr>
            <p:ph idx="1"/>
          </p:nvPr>
        </p:nvSpPr>
        <p:spPr>
          <a:xfrm>
            <a:off x="838200" y="1825624"/>
            <a:ext cx="10515600" cy="4462053"/>
          </a:xfrm>
        </p:spPr>
        <p:txBody>
          <a:bodyPr>
            <a:normAutofit fontScale="92500" lnSpcReduction="20000"/>
          </a:bodyPr>
          <a:lstStyle/>
          <a:p>
            <a:pPr marL="0" indent="0" algn="just">
              <a:buNone/>
            </a:pPr>
            <a:r>
              <a:rPr lang="en-BO" sz="2200"/>
              <a:t>Los programas o aplicaciones son, los que ejecutados por un </a:t>
            </a:r>
            <a:r>
              <a:rPr lang="en-BO" sz="2200" b="1">
                <a:solidFill>
                  <a:schemeClr val="accent6">
                    <a:lumMod val="75000"/>
                  </a:schemeClr>
                </a:solidFill>
              </a:rPr>
              <a:t>dispositivo inteligente</a:t>
            </a:r>
            <a:r>
              <a:rPr lang="en-BO" sz="2200"/>
              <a:t>, proporcionan la funcionalidad requerida por diferentes usuarios, y son escritos en diferentes </a:t>
            </a:r>
            <a:r>
              <a:rPr lang="en-BO" sz="2200" b="1">
                <a:solidFill>
                  <a:schemeClr val="accent6">
                    <a:lumMod val="75000"/>
                  </a:schemeClr>
                </a:solidFill>
              </a:rPr>
              <a:t>lenguajes de programación</a:t>
            </a:r>
            <a:r>
              <a:rPr lang="en-BO" sz="2200"/>
              <a:t>. El código de estos programas pueden ser escritos por cualquier persona (programador) o grupo de personas (equipos deprogramadores).</a:t>
            </a:r>
          </a:p>
          <a:p>
            <a:pPr marL="0" indent="0" algn="just">
              <a:buNone/>
            </a:pPr>
            <a:endParaRPr lang="en-BO" sz="2200"/>
          </a:p>
          <a:p>
            <a:pPr marL="0" indent="0" algn="just">
              <a:buNone/>
            </a:pPr>
            <a:r>
              <a:rPr lang="en-BO" sz="2200"/>
              <a:t>Las </a:t>
            </a:r>
            <a:r>
              <a:rPr lang="en-BO" sz="2200" b="1">
                <a:solidFill>
                  <a:schemeClr val="accent6">
                    <a:lumMod val="75000"/>
                  </a:schemeClr>
                </a:solidFill>
              </a:rPr>
              <a:t>Aplicaciones</a:t>
            </a:r>
            <a:r>
              <a:rPr lang="en-BO" sz="2200"/>
              <a:t> grandes como hojas de cálculo, juegos, navegadores de internet, etc son diseñados y programados por grandes empresas especializadas, que generalmente las venden por un cierto precio o por suscripciones.</a:t>
            </a:r>
          </a:p>
          <a:p>
            <a:pPr marL="0" indent="0" algn="just">
              <a:buNone/>
            </a:pPr>
            <a:endParaRPr lang="en-BO" sz="2200"/>
          </a:p>
          <a:p>
            <a:pPr marL="0" indent="0" algn="just">
              <a:buNone/>
            </a:pPr>
            <a:r>
              <a:rPr lang="en-BO" sz="2200"/>
              <a:t>Se suele llamar </a:t>
            </a:r>
            <a:r>
              <a:rPr lang="en-BO" sz="2200" b="1">
                <a:solidFill>
                  <a:schemeClr val="accent6">
                    <a:lumMod val="75000"/>
                  </a:schemeClr>
                </a:solidFill>
              </a:rPr>
              <a:t>Programa</a:t>
            </a:r>
            <a:r>
              <a:rPr lang="en-BO" sz="2200"/>
              <a:t> a un </a:t>
            </a:r>
            <a:r>
              <a:rPr lang="en-BO" sz="2200" b="1">
                <a:solidFill>
                  <a:schemeClr val="accent6">
                    <a:lumMod val="75000"/>
                  </a:schemeClr>
                </a:solidFill>
              </a:rPr>
              <a:t>conjunto de instruciones</a:t>
            </a:r>
            <a:r>
              <a:rPr lang="en-BO" sz="2200"/>
              <a:t> o </a:t>
            </a:r>
            <a:r>
              <a:rPr lang="en-BO" sz="2200" b="1">
                <a:solidFill>
                  <a:schemeClr val="accent6">
                    <a:lumMod val="75000"/>
                  </a:schemeClr>
                </a:solidFill>
              </a:rPr>
              <a:t>código</a:t>
            </a:r>
            <a:r>
              <a:rPr lang="en-BO" sz="2200"/>
              <a:t> que resuelve un problema determinado. </a:t>
            </a:r>
            <a:r>
              <a:rPr lang="en-BO" sz="2200" b="1">
                <a:solidFill>
                  <a:schemeClr val="accent6">
                    <a:lumMod val="75000"/>
                  </a:schemeClr>
                </a:solidFill>
              </a:rPr>
              <a:t>Aplicaciones</a:t>
            </a:r>
            <a:r>
              <a:rPr lang="en-BO" sz="2200"/>
              <a:t> a un conjunto de programas que proporcionan una cierta funcionalidad, como Whatsapp, juegos, apps de celulares, etc... Y </a:t>
            </a:r>
            <a:r>
              <a:rPr lang="en-BO" sz="2200" b="1">
                <a:solidFill>
                  <a:schemeClr val="accent6">
                    <a:lumMod val="75000"/>
                  </a:schemeClr>
                </a:solidFill>
              </a:rPr>
              <a:t>Sistema</a:t>
            </a:r>
            <a:r>
              <a:rPr lang="en-BO" sz="2200"/>
              <a:t> a un conjunto de aplicaciones que proporcionan toda una solución para negocios (como bancos, comercios) o comunidades, etc... Estos suelen ser programas complejos que funcionan en una red de PCs y dispositivos inteligentes y consumen información de una computadora central, conocida como “</a:t>
            </a:r>
            <a:r>
              <a:rPr lang="en-BO" sz="2200" b="1">
                <a:solidFill>
                  <a:schemeClr val="accent6">
                    <a:lumMod val="75000"/>
                  </a:schemeClr>
                </a:solidFill>
              </a:rPr>
              <a:t>Servidor</a:t>
            </a:r>
            <a:r>
              <a:rPr lang="en-BO" sz="2200"/>
              <a:t>”.</a:t>
            </a:r>
          </a:p>
          <a:p>
            <a:pPr marL="0" indent="0" algn="just">
              <a:buNone/>
            </a:pPr>
            <a:endParaRPr lang="en-BO" sz="1400"/>
          </a:p>
          <a:p>
            <a:pPr marL="0" indent="0">
              <a:buNone/>
            </a:pPr>
            <a:r>
              <a:rPr lang="en-BO" sz="1400"/>
              <a:t> </a:t>
            </a:r>
            <a:endParaRPr lang="en-BO" sz="1400" b="1">
              <a:solidFill>
                <a:schemeClr val="accent6">
                  <a:lumMod val="75000"/>
                </a:schemeClr>
              </a:solidFill>
            </a:endParaRPr>
          </a:p>
        </p:txBody>
      </p:sp>
    </p:spTree>
    <p:extLst>
      <p:ext uri="{BB962C8B-B14F-4D97-AF65-F5344CB8AC3E}">
        <p14:creationId xmlns:p14="http://schemas.microsoft.com/office/powerpoint/2010/main" val="220325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D71D-B94B-C545-9290-83B8B4C1CD84}"/>
              </a:ext>
            </a:extLst>
          </p:cNvPr>
          <p:cNvSpPr>
            <a:spLocks noGrp="1"/>
          </p:cNvSpPr>
          <p:nvPr>
            <p:ph type="title"/>
          </p:nvPr>
        </p:nvSpPr>
        <p:spPr/>
        <p:txBody>
          <a:bodyPr/>
          <a:lstStyle/>
          <a:p>
            <a:r>
              <a:rPr lang="en-BO"/>
              <a:t>Qué es un programa?</a:t>
            </a:r>
          </a:p>
        </p:txBody>
      </p:sp>
      <p:sp>
        <p:nvSpPr>
          <p:cNvPr id="3" name="Content Placeholder 2">
            <a:extLst>
              <a:ext uri="{FF2B5EF4-FFF2-40B4-BE49-F238E27FC236}">
                <a16:creationId xmlns:a16="http://schemas.microsoft.com/office/drawing/2014/main" id="{800DBC16-9045-E146-A6AA-3F98AA23DF08}"/>
              </a:ext>
            </a:extLst>
          </p:cNvPr>
          <p:cNvSpPr>
            <a:spLocks noGrp="1"/>
          </p:cNvSpPr>
          <p:nvPr>
            <p:ph idx="1"/>
          </p:nvPr>
        </p:nvSpPr>
        <p:spPr/>
        <p:txBody>
          <a:bodyPr>
            <a:normAutofit fontScale="92500" lnSpcReduction="20000"/>
          </a:bodyPr>
          <a:lstStyle/>
          <a:p>
            <a:pPr marL="0" indent="0">
              <a:buNone/>
            </a:pPr>
            <a:r>
              <a:rPr lang="en-BO"/>
              <a:t>Ya tenemos una idea de que </a:t>
            </a:r>
            <a:r>
              <a:rPr lang="en-BO" b="1">
                <a:solidFill>
                  <a:schemeClr val="accent6">
                    <a:lumMod val="75000"/>
                  </a:schemeClr>
                </a:solidFill>
              </a:rPr>
              <a:t>un programa </a:t>
            </a:r>
            <a:r>
              <a:rPr lang="en-BO"/>
              <a:t>es un </a:t>
            </a:r>
            <a:r>
              <a:rPr lang="en-BO" b="1">
                <a:solidFill>
                  <a:schemeClr val="accent6">
                    <a:lumMod val="75000"/>
                  </a:schemeClr>
                </a:solidFill>
              </a:rPr>
              <a:t>conjunto de instrucciones </a:t>
            </a:r>
            <a:r>
              <a:rPr lang="en-BO"/>
              <a:t>(código) que son escritas por un programador, almacenadas en un disco duro de una computadora y que para ejecutarse necesita cargarse en la memoria RAM, con la ayuda del Sistema Operativo de la máquina.</a:t>
            </a:r>
          </a:p>
          <a:p>
            <a:pPr marL="0" indent="0">
              <a:buNone/>
            </a:pPr>
            <a:r>
              <a:rPr lang="en-BO"/>
              <a:t>Pero cómo son las instrucciones que puede entender la CPU de la computadora? Bueno, es </a:t>
            </a:r>
            <a:r>
              <a:rPr lang="en-BO" b="1">
                <a:solidFill>
                  <a:schemeClr val="accent6">
                    <a:lumMod val="75000"/>
                  </a:schemeClr>
                </a:solidFill>
              </a:rPr>
              <a:t>básicamente código binario </a:t>
            </a:r>
            <a:r>
              <a:rPr lang="en-BO"/>
              <a:t>(combinaciones de 1s y 0s) lo único que pueden entender estos chips electrónicos (voltaje = 1 o ausencia de voltaje = 0). Eso es lo que un programador necesitaría codificar para que una CPU entienda, ejecute o corra (run) un programa.</a:t>
            </a:r>
          </a:p>
          <a:p>
            <a:pPr marL="0" indent="0">
              <a:buNone/>
            </a:pPr>
            <a:r>
              <a:rPr lang="en-BO"/>
              <a:t>Para aislar a los programadores de tener que escribir en código binario, diferente además para cada familia de micro procesadores, se crearon </a:t>
            </a:r>
            <a:r>
              <a:rPr lang="en-BO" b="1">
                <a:solidFill>
                  <a:schemeClr val="accent6">
                    <a:lumMod val="75000"/>
                  </a:schemeClr>
                </a:solidFill>
              </a:rPr>
              <a:t>distintos lenguajes de programación </a:t>
            </a:r>
            <a:r>
              <a:rPr lang="en-BO"/>
              <a:t>que permiten a los programadores codificar con conceptos más cercanos a los de un ser humano y aislados del indescifrable código binario.</a:t>
            </a:r>
          </a:p>
          <a:p>
            <a:pPr marL="0" indent="0">
              <a:buNone/>
            </a:pPr>
            <a:endParaRPr lang="en-BO"/>
          </a:p>
        </p:txBody>
      </p:sp>
    </p:spTree>
    <p:extLst>
      <p:ext uri="{BB962C8B-B14F-4D97-AF65-F5344CB8AC3E}">
        <p14:creationId xmlns:p14="http://schemas.microsoft.com/office/powerpoint/2010/main" val="44708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947F-53BA-C541-AE9F-9893F311A179}"/>
              </a:ext>
            </a:extLst>
          </p:cNvPr>
          <p:cNvSpPr>
            <a:spLocks noGrp="1"/>
          </p:cNvSpPr>
          <p:nvPr>
            <p:ph type="title"/>
          </p:nvPr>
        </p:nvSpPr>
        <p:spPr/>
        <p:txBody>
          <a:bodyPr/>
          <a:lstStyle/>
          <a:p>
            <a:r>
              <a:rPr lang="en-BO"/>
              <a:t>Lenguajes de programación</a:t>
            </a:r>
          </a:p>
        </p:txBody>
      </p:sp>
      <p:sp>
        <p:nvSpPr>
          <p:cNvPr id="3" name="Content Placeholder 2">
            <a:extLst>
              <a:ext uri="{FF2B5EF4-FFF2-40B4-BE49-F238E27FC236}">
                <a16:creationId xmlns:a16="http://schemas.microsoft.com/office/drawing/2014/main" id="{79472A34-F196-8947-BADC-1D82D27CCB78}"/>
              </a:ext>
            </a:extLst>
          </p:cNvPr>
          <p:cNvSpPr>
            <a:spLocks noGrp="1"/>
          </p:cNvSpPr>
          <p:nvPr>
            <p:ph idx="1"/>
          </p:nvPr>
        </p:nvSpPr>
        <p:spPr>
          <a:xfrm>
            <a:off x="838200" y="1825625"/>
            <a:ext cx="5388429" cy="4351338"/>
          </a:xfrm>
        </p:spPr>
        <p:txBody>
          <a:bodyPr>
            <a:normAutofit fontScale="70000" lnSpcReduction="20000"/>
          </a:bodyPr>
          <a:lstStyle/>
          <a:p>
            <a:pPr marL="0" indent="0" algn="just">
              <a:buNone/>
            </a:pPr>
            <a:r>
              <a:rPr lang="en-BO"/>
              <a:t>Al igual que los idiomas que comunica a los distintos múltiples pueblos del mundo, con el tiempo se creo una Babel computacional de </a:t>
            </a:r>
            <a:r>
              <a:rPr lang="en-BO" b="1">
                <a:solidFill>
                  <a:schemeClr val="accent6">
                    <a:lumMod val="75000"/>
                  </a:schemeClr>
                </a:solidFill>
              </a:rPr>
              <a:t>múltiples lenguajes de programación</a:t>
            </a:r>
            <a:r>
              <a:rPr lang="en-BO"/>
              <a:t>.</a:t>
            </a:r>
          </a:p>
          <a:p>
            <a:pPr marL="0" indent="0" algn="just">
              <a:buNone/>
            </a:pPr>
            <a:r>
              <a:rPr lang="en-BO"/>
              <a:t>Los </a:t>
            </a:r>
            <a:r>
              <a:rPr lang="en-BO" b="1">
                <a:solidFill>
                  <a:schemeClr val="accent6">
                    <a:lumMod val="75000"/>
                  </a:schemeClr>
                </a:solidFill>
              </a:rPr>
              <a:t>lenguajes</a:t>
            </a:r>
            <a:r>
              <a:rPr lang="en-BO"/>
              <a:t> tienen en común que se pueden escribir en </a:t>
            </a:r>
            <a:r>
              <a:rPr lang="en-BO" b="1">
                <a:solidFill>
                  <a:schemeClr val="accent6">
                    <a:lumMod val="75000"/>
                  </a:schemeClr>
                </a:solidFill>
              </a:rPr>
              <a:t>conceptos humanos</a:t>
            </a:r>
            <a:r>
              <a:rPr lang="en-BO"/>
              <a:t>, para luego ser interpretados o traducidos al lenguaje binario de las máquinas.</a:t>
            </a:r>
          </a:p>
          <a:p>
            <a:pPr marL="0" indent="0" algn="just">
              <a:buNone/>
            </a:pPr>
            <a:r>
              <a:rPr lang="en-BO"/>
              <a:t>Los </a:t>
            </a:r>
            <a:r>
              <a:rPr lang="en-BO" b="1">
                <a:solidFill>
                  <a:schemeClr val="accent6">
                    <a:lumMod val="75000"/>
                  </a:schemeClr>
                </a:solidFill>
              </a:rPr>
              <a:t>lenguajes</a:t>
            </a:r>
            <a:r>
              <a:rPr lang="en-BO"/>
              <a:t> se crean para resolver </a:t>
            </a:r>
            <a:r>
              <a:rPr lang="en-BO" b="1">
                <a:solidFill>
                  <a:schemeClr val="accent6">
                    <a:lumMod val="75000"/>
                  </a:schemeClr>
                </a:solidFill>
              </a:rPr>
              <a:t>distintas clases de problemas</a:t>
            </a:r>
            <a:r>
              <a:rPr lang="en-BO"/>
              <a:t>, con un cierto enfoque</a:t>
            </a:r>
            <a:r>
              <a:rPr lang="en-BO" b="1">
                <a:solidFill>
                  <a:schemeClr val="accent6">
                    <a:lumMod val="75000"/>
                  </a:schemeClr>
                </a:solidFill>
              </a:rPr>
              <a:t> </a:t>
            </a:r>
            <a:r>
              <a:rPr lang="en-BO"/>
              <a:t>y generalmente adaptados a uno o varios sistemas operativos.</a:t>
            </a:r>
          </a:p>
          <a:p>
            <a:pPr marL="0" indent="0" algn="just">
              <a:buNone/>
            </a:pPr>
            <a:r>
              <a:rPr lang="en-BO"/>
              <a:t>Para poder ejecutar estos programas (código fuente) es necesario contar con </a:t>
            </a:r>
            <a:r>
              <a:rPr lang="en-BO" b="1">
                <a:solidFill>
                  <a:schemeClr val="accent6">
                    <a:lumMod val="75000"/>
                  </a:schemeClr>
                </a:solidFill>
              </a:rPr>
              <a:t>herramientas de desarrollo</a:t>
            </a:r>
            <a:r>
              <a:rPr lang="en-BO"/>
              <a:t> de programas específicos a cada lenguaje, donde mínimante existe un </a:t>
            </a:r>
            <a:r>
              <a:rPr lang="en-BO" b="1">
                <a:solidFill>
                  <a:schemeClr val="accent6">
                    <a:lumMod val="75000"/>
                  </a:schemeClr>
                </a:solidFill>
              </a:rPr>
              <a:t>intérprete o un compilador</a:t>
            </a:r>
            <a:r>
              <a:rPr lang="en-BO"/>
              <a:t>. </a:t>
            </a:r>
          </a:p>
        </p:txBody>
      </p:sp>
      <p:pic>
        <p:nvPicPr>
          <p:cNvPr id="4" name="Content Placeholder 5" descr="A screenshot of a cell phone&#10;&#10;Description automatically generated">
            <a:extLst>
              <a:ext uri="{FF2B5EF4-FFF2-40B4-BE49-F238E27FC236}">
                <a16:creationId xmlns:a16="http://schemas.microsoft.com/office/drawing/2014/main" id="{1BC853FC-DC06-4B4C-884E-F8C7201D5401}"/>
              </a:ext>
            </a:extLst>
          </p:cNvPr>
          <p:cNvPicPr>
            <a:picLocks noChangeAspect="1"/>
          </p:cNvPicPr>
          <p:nvPr/>
        </p:nvPicPr>
        <p:blipFill>
          <a:blip r:embed="rId2"/>
          <a:stretch>
            <a:fillRect/>
          </a:stretch>
        </p:blipFill>
        <p:spPr>
          <a:xfrm>
            <a:off x="6592658" y="2102948"/>
            <a:ext cx="1727200" cy="15113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3CD64C3-5F01-814B-8E51-E32E4A7ACB83}"/>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6" name="TextBox 5">
            <a:extLst>
              <a:ext uri="{FF2B5EF4-FFF2-40B4-BE49-F238E27FC236}">
                <a16:creationId xmlns:a16="http://schemas.microsoft.com/office/drawing/2014/main" id="{2B0672F5-57E1-FF42-B5BD-D0BCFC3C1219}"/>
              </a:ext>
            </a:extLst>
          </p:cNvPr>
          <p:cNvSpPr txBox="1"/>
          <p:nvPr/>
        </p:nvSpPr>
        <p:spPr>
          <a:xfrm>
            <a:off x="9626600" y="2178113"/>
            <a:ext cx="1727200"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t>
            </a:r>
          </a:p>
          <a:p>
            <a:r>
              <a:rPr lang="en-BO"/>
              <a:t>Print</a:t>
            </a:r>
          </a:p>
          <a:p>
            <a:r>
              <a:rPr lang="en-BO"/>
              <a:t>Erase</a:t>
            </a:r>
          </a:p>
          <a:p>
            <a:endParaRPr lang="en-BO"/>
          </a:p>
          <a:p>
            <a:endParaRPr lang="en-BO"/>
          </a:p>
          <a:p>
            <a:endParaRPr lang="en-BO"/>
          </a:p>
        </p:txBody>
      </p:sp>
      <p:sp>
        <p:nvSpPr>
          <p:cNvPr id="7" name="Left Arrow 6">
            <a:extLst>
              <a:ext uri="{FF2B5EF4-FFF2-40B4-BE49-F238E27FC236}">
                <a16:creationId xmlns:a16="http://schemas.microsoft.com/office/drawing/2014/main" id="{5DF9EE08-0312-0644-8A8E-F385D2450020}"/>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9" name="Picture 8" descr="A picture containing keyboard, black, man, orange&#10;&#10;Description automatically generated">
            <a:extLst>
              <a:ext uri="{FF2B5EF4-FFF2-40B4-BE49-F238E27FC236}">
                <a16:creationId xmlns:a16="http://schemas.microsoft.com/office/drawing/2014/main" id="{87FF10C2-5F71-C74F-B624-19EB483AEC49}"/>
              </a:ext>
            </a:extLst>
          </p:cNvPr>
          <p:cNvPicPr>
            <a:picLocks noChangeAspect="1"/>
          </p:cNvPicPr>
          <p:nvPr/>
        </p:nvPicPr>
        <p:blipFill>
          <a:blip r:embed="rId4"/>
          <a:stretch>
            <a:fillRect/>
          </a:stretch>
        </p:blipFill>
        <p:spPr>
          <a:xfrm>
            <a:off x="9626600" y="2530993"/>
            <a:ext cx="1714754" cy="1588161"/>
          </a:xfrm>
          <a:prstGeom prst="rect">
            <a:avLst/>
          </a:prstGeom>
        </p:spPr>
      </p:pic>
      <p:sp>
        <p:nvSpPr>
          <p:cNvPr id="10" name="TextBox 9">
            <a:extLst>
              <a:ext uri="{FF2B5EF4-FFF2-40B4-BE49-F238E27FC236}">
                <a16:creationId xmlns:a16="http://schemas.microsoft.com/office/drawing/2014/main" id="{C9C197ED-68E6-9349-AB73-51250FE3BC76}"/>
              </a:ext>
            </a:extLst>
          </p:cNvPr>
          <p:cNvSpPr txBox="1"/>
          <p:nvPr/>
        </p:nvSpPr>
        <p:spPr>
          <a:xfrm>
            <a:off x="8028390" y="3249392"/>
            <a:ext cx="131499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BO"/>
              <a:t>Compilador</a:t>
            </a:r>
          </a:p>
          <a:p>
            <a:pPr algn="ctr"/>
            <a:r>
              <a:rPr lang="en-BO"/>
              <a:t>o</a:t>
            </a:r>
          </a:p>
          <a:p>
            <a:pPr algn="ctr"/>
            <a:r>
              <a:rPr lang="en-BO"/>
              <a:t>Intérprete</a:t>
            </a:r>
          </a:p>
        </p:txBody>
      </p:sp>
      <p:sp>
        <p:nvSpPr>
          <p:cNvPr id="15" name="TextBox 14">
            <a:extLst>
              <a:ext uri="{FF2B5EF4-FFF2-40B4-BE49-F238E27FC236}">
                <a16:creationId xmlns:a16="http://schemas.microsoft.com/office/drawing/2014/main" id="{D3139195-B67D-1542-A422-9DCADBEE54E1}"/>
              </a:ext>
            </a:extLst>
          </p:cNvPr>
          <p:cNvSpPr txBox="1"/>
          <p:nvPr/>
        </p:nvSpPr>
        <p:spPr>
          <a:xfrm>
            <a:off x="6717038" y="4346435"/>
            <a:ext cx="1429291"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a:t>
            </a:r>
          </a:p>
          <a:p>
            <a:r>
              <a:rPr lang="en-BO"/>
              <a:t>Read B</a:t>
            </a:r>
          </a:p>
          <a:p>
            <a:r>
              <a:rPr lang="en-BO"/>
              <a:t>Summ</a:t>
            </a:r>
          </a:p>
          <a:p>
            <a:r>
              <a:rPr lang="en-BO"/>
              <a:t>Display</a:t>
            </a:r>
          </a:p>
          <a:p>
            <a:r>
              <a:rPr lang="en-BO"/>
              <a:t>Wait</a:t>
            </a:r>
          </a:p>
          <a:p>
            <a:r>
              <a:rPr lang="en-BO"/>
              <a:t>End</a:t>
            </a:r>
          </a:p>
        </p:txBody>
      </p:sp>
      <p:cxnSp>
        <p:nvCxnSpPr>
          <p:cNvPr id="17" name="Elbow Connector 16">
            <a:extLst>
              <a:ext uri="{FF2B5EF4-FFF2-40B4-BE49-F238E27FC236}">
                <a16:creationId xmlns:a16="http://schemas.microsoft.com/office/drawing/2014/main" id="{A8C44367-955D-E640-890B-9DAB1BDC786E}"/>
              </a:ext>
            </a:extLst>
          </p:cNvPr>
          <p:cNvCxnSpPr>
            <a:stCxn id="15" idx="0"/>
            <a:endCxn id="10" idx="1"/>
          </p:cNvCxnSpPr>
          <p:nvPr/>
        </p:nvCxnSpPr>
        <p:spPr>
          <a:xfrm rot="5400000" flipH="1" flipV="1">
            <a:off x="7412348" y="3730393"/>
            <a:ext cx="635378" cy="596706"/>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53D250-9613-4A4C-A01A-B6C925B9DB17}"/>
              </a:ext>
            </a:extLst>
          </p:cNvPr>
          <p:cNvCxnSpPr>
            <a:stCxn id="10" idx="3"/>
          </p:cNvCxnSpPr>
          <p:nvPr/>
        </p:nvCxnSpPr>
        <p:spPr>
          <a:xfrm>
            <a:off x="9343384" y="3711057"/>
            <a:ext cx="28321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19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5D1C-4F3A-B542-AEB7-F07274B05943}"/>
              </a:ext>
            </a:extLst>
          </p:cNvPr>
          <p:cNvSpPr>
            <a:spLocks noGrp="1"/>
          </p:cNvSpPr>
          <p:nvPr>
            <p:ph type="title"/>
          </p:nvPr>
        </p:nvSpPr>
        <p:spPr/>
        <p:txBody>
          <a:bodyPr/>
          <a:lstStyle/>
          <a:p>
            <a:r>
              <a:rPr lang="en-BO" b="1"/>
              <a:t>Capítulo 1</a:t>
            </a:r>
          </a:p>
        </p:txBody>
      </p:sp>
      <p:sp>
        <p:nvSpPr>
          <p:cNvPr id="3" name="Content Placeholder 2">
            <a:extLst>
              <a:ext uri="{FF2B5EF4-FFF2-40B4-BE49-F238E27FC236}">
                <a16:creationId xmlns:a16="http://schemas.microsoft.com/office/drawing/2014/main" id="{A23BAC83-C106-8341-99F7-D7C2A877963D}"/>
              </a:ext>
            </a:extLst>
          </p:cNvPr>
          <p:cNvSpPr>
            <a:spLocks noGrp="1"/>
          </p:cNvSpPr>
          <p:nvPr>
            <p:ph idx="1"/>
          </p:nvPr>
        </p:nvSpPr>
        <p:spPr/>
        <p:txBody>
          <a:bodyPr>
            <a:normAutofit/>
          </a:bodyPr>
          <a:lstStyle/>
          <a:p>
            <a:pPr marL="0" indent="0" algn="ctr">
              <a:buNone/>
            </a:pPr>
            <a:endParaRPr lang="en-BO" sz="4000" b="1"/>
          </a:p>
          <a:p>
            <a:pPr marL="0" indent="0" algn="ctr">
              <a:buNone/>
            </a:pPr>
            <a:endParaRPr lang="en-BO" sz="4000" b="1"/>
          </a:p>
          <a:p>
            <a:pPr marL="0" indent="0" algn="ctr">
              <a:buNone/>
            </a:pPr>
            <a:r>
              <a:rPr lang="en-BO" sz="4000" b="1"/>
              <a:t>Introducción a la Programación</a:t>
            </a:r>
          </a:p>
        </p:txBody>
      </p:sp>
    </p:spTree>
    <p:extLst>
      <p:ext uri="{BB962C8B-B14F-4D97-AF65-F5344CB8AC3E}">
        <p14:creationId xmlns:p14="http://schemas.microsoft.com/office/powerpoint/2010/main" val="285296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5397-9B09-634F-B7FD-8E7CA58151BC}"/>
              </a:ext>
            </a:extLst>
          </p:cNvPr>
          <p:cNvSpPr>
            <a:spLocks noGrp="1"/>
          </p:cNvSpPr>
          <p:nvPr>
            <p:ph type="title"/>
          </p:nvPr>
        </p:nvSpPr>
        <p:spPr>
          <a:xfrm>
            <a:off x="853439" y="375386"/>
            <a:ext cx="10515600" cy="1325563"/>
          </a:xfrm>
        </p:spPr>
        <p:txBody>
          <a:bodyPr/>
          <a:lstStyle/>
          <a:p>
            <a:r>
              <a:rPr lang="en-BO"/>
              <a:t>Múltiples lenguajes de programación</a:t>
            </a:r>
          </a:p>
        </p:txBody>
      </p:sp>
      <p:grpSp>
        <p:nvGrpSpPr>
          <p:cNvPr id="6" name="Group 5">
            <a:extLst>
              <a:ext uri="{FF2B5EF4-FFF2-40B4-BE49-F238E27FC236}">
                <a16:creationId xmlns:a16="http://schemas.microsoft.com/office/drawing/2014/main" id="{13D742BB-5478-0C42-B97D-D1E75BAAD446}"/>
              </a:ext>
            </a:extLst>
          </p:cNvPr>
          <p:cNvGrpSpPr/>
          <p:nvPr/>
        </p:nvGrpSpPr>
        <p:grpSpPr>
          <a:xfrm>
            <a:off x="1180011" y="4864476"/>
            <a:ext cx="10189028" cy="1499750"/>
            <a:chOff x="1001486" y="3202879"/>
            <a:chExt cx="10189028" cy="1499750"/>
          </a:xfrm>
        </p:grpSpPr>
        <p:sp>
          <p:nvSpPr>
            <p:cNvPr id="17" name="Rectangle 16">
              <a:extLst>
                <a:ext uri="{FF2B5EF4-FFF2-40B4-BE49-F238E27FC236}">
                  <a16:creationId xmlns:a16="http://schemas.microsoft.com/office/drawing/2014/main" id="{648CD1D9-46BF-6540-85C4-39562352B4D8}"/>
                </a:ext>
              </a:extLst>
            </p:cNvPr>
            <p:cNvSpPr/>
            <p:nvPr/>
          </p:nvSpPr>
          <p:spPr>
            <a:xfrm>
              <a:off x="1001486" y="3561806"/>
              <a:ext cx="10189028" cy="1140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8" name="Group 17">
              <a:extLst>
                <a:ext uri="{FF2B5EF4-FFF2-40B4-BE49-F238E27FC236}">
                  <a16:creationId xmlns:a16="http://schemas.microsoft.com/office/drawing/2014/main" id="{A8AE62BC-2CBC-2B46-AB21-FB306646D244}"/>
                </a:ext>
              </a:extLst>
            </p:cNvPr>
            <p:cNvGrpSpPr/>
            <p:nvPr/>
          </p:nvGrpSpPr>
          <p:grpSpPr>
            <a:xfrm>
              <a:off x="1384437" y="3710726"/>
              <a:ext cx="9502373" cy="769856"/>
              <a:chOff x="1384437" y="3710726"/>
              <a:chExt cx="9502373" cy="769856"/>
            </a:xfrm>
          </p:grpSpPr>
          <p:pic>
            <p:nvPicPr>
              <p:cNvPr id="20" name="Picture 19">
                <a:extLst>
                  <a:ext uri="{FF2B5EF4-FFF2-40B4-BE49-F238E27FC236}">
                    <a16:creationId xmlns:a16="http://schemas.microsoft.com/office/drawing/2014/main" id="{8F266E8E-D513-EA49-B83F-1509B4947CBD}"/>
                  </a:ext>
                </a:extLst>
              </p:cNvPr>
              <p:cNvPicPr>
                <a:picLocks noChangeAspect="1"/>
              </p:cNvPicPr>
              <p:nvPr/>
            </p:nvPicPr>
            <p:blipFill>
              <a:blip r:embed="rId2"/>
              <a:stretch>
                <a:fillRect/>
              </a:stretch>
            </p:blipFill>
            <p:spPr>
              <a:xfrm>
                <a:off x="1384437" y="3805064"/>
                <a:ext cx="1552502" cy="455301"/>
              </a:xfrm>
              <a:prstGeom prst="rect">
                <a:avLst/>
              </a:prstGeom>
            </p:spPr>
          </p:pic>
          <p:pic>
            <p:nvPicPr>
              <p:cNvPr id="21" name="Picture 20">
                <a:extLst>
                  <a:ext uri="{FF2B5EF4-FFF2-40B4-BE49-F238E27FC236}">
                    <a16:creationId xmlns:a16="http://schemas.microsoft.com/office/drawing/2014/main" id="{9F8E9382-4633-A548-ADDB-1264C8329672}"/>
                  </a:ext>
                </a:extLst>
              </p:cNvPr>
              <p:cNvPicPr>
                <a:picLocks noChangeAspect="1"/>
              </p:cNvPicPr>
              <p:nvPr/>
            </p:nvPicPr>
            <p:blipFill>
              <a:blip r:embed="rId3"/>
              <a:stretch>
                <a:fillRect/>
              </a:stretch>
            </p:blipFill>
            <p:spPr>
              <a:xfrm>
                <a:off x="3264891" y="3710726"/>
                <a:ext cx="844187" cy="769856"/>
              </a:xfrm>
              <a:prstGeom prst="rect">
                <a:avLst/>
              </a:prstGeom>
            </p:spPr>
          </p:pic>
          <p:pic>
            <p:nvPicPr>
              <p:cNvPr id="22" name="Picture 21">
                <a:extLst>
                  <a:ext uri="{FF2B5EF4-FFF2-40B4-BE49-F238E27FC236}">
                    <a16:creationId xmlns:a16="http://schemas.microsoft.com/office/drawing/2014/main" id="{8F0CEA7D-3BA0-8B49-9E23-BF28C76A4B75}"/>
                  </a:ext>
                </a:extLst>
              </p:cNvPr>
              <p:cNvPicPr>
                <a:picLocks noChangeAspect="1"/>
              </p:cNvPicPr>
              <p:nvPr/>
            </p:nvPicPr>
            <p:blipFill>
              <a:blip r:embed="rId4"/>
              <a:stretch>
                <a:fillRect/>
              </a:stretch>
            </p:blipFill>
            <p:spPr>
              <a:xfrm>
                <a:off x="4482772" y="3798951"/>
                <a:ext cx="1247920" cy="561564"/>
              </a:xfrm>
              <a:prstGeom prst="rect">
                <a:avLst/>
              </a:prstGeom>
            </p:spPr>
          </p:pic>
          <p:pic>
            <p:nvPicPr>
              <p:cNvPr id="23" name="Picture 22" descr="A picture containing clock, drawing&#10;&#10;Description automatically generated">
                <a:extLst>
                  <a:ext uri="{FF2B5EF4-FFF2-40B4-BE49-F238E27FC236}">
                    <a16:creationId xmlns:a16="http://schemas.microsoft.com/office/drawing/2014/main" id="{0297B527-E9B3-B34A-B5D5-ECF2CBD5F900}"/>
                  </a:ext>
                </a:extLst>
              </p:cNvPr>
              <p:cNvPicPr>
                <a:picLocks noChangeAspect="1"/>
              </p:cNvPicPr>
              <p:nvPr/>
            </p:nvPicPr>
            <p:blipFill>
              <a:blip r:embed="rId5"/>
              <a:stretch>
                <a:fillRect/>
              </a:stretch>
            </p:blipFill>
            <p:spPr>
              <a:xfrm>
                <a:off x="6086571" y="3733735"/>
                <a:ext cx="1247920" cy="737764"/>
              </a:xfrm>
              <a:prstGeom prst="rect">
                <a:avLst/>
              </a:prstGeom>
            </p:spPr>
          </p:pic>
          <p:pic>
            <p:nvPicPr>
              <p:cNvPr id="24" name="Picture 23">
                <a:extLst>
                  <a:ext uri="{FF2B5EF4-FFF2-40B4-BE49-F238E27FC236}">
                    <a16:creationId xmlns:a16="http://schemas.microsoft.com/office/drawing/2014/main" id="{B2423722-3EF9-B142-B9EC-FADD3C4BB3BD}"/>
                  </a:ext>
                </a:extLst>
              </p:cNvPr>
              <p:cNvPicPr>
                <a:picLocks noChangeAspect="1"/>
              </p:cNvPicPr>
              <p:nvPr/>
            </p:nvPicPr>
            <p:blipFill>
              <a:blip r:embed="rId6"/>
              <a:stretch>
                <a:fillRect/>
              </a:stretch>
            </p:blipFill>
            <p:spPr>
              <a:xfrm>
                <a:off x="7690370" y="3754575"/>
                <a:ext cx="1247920" cy="656514"/>
              </a:xfrm>
              <a:prstGeom prst="rect">
                <a:avLst/>
              </a:prstGeom>
            </p:spPr>
          </p:pic>
          <p:grpSp>
            <p:nvGrpSpPr>
              <p:cNvPr id="25" name="Group 24">
                <a:extLst>
                  <a:ext uri="{FF2B5EF4-FFF2-40B4-BE49-F238E27FC236}">
                    <a16:creationId xmlns:a16="http://schemas.microsoft.com/office/drawing/2014/main" id="{8BD3A878-6025-5E48-9962-D1F367BEB617}"/>
                  </a:ext>
                </a:extLst>
              </p:cNvPr>
              <p:cNvGrpSpPr/>
              <p:nvPr/>
            </p:nvGrpSpPr>
            <p:grpSpPr>
              <a:xfrm>
                <a:off x="9239796" y="3738339"/>
                <a:ext cx="1647014" cy="733160"/>
                <a:chOff x="9239796" y="3738339"/>
                <a:chExt cx="1647014" cy="733160"/>
              </a:xfrm>
            </p:grpSpPr>
            <p:pic>
              <p:nvPicPr>
                <p:cNvPr id="26" name="Picture 25" descr="A screenshot of a cell phone&#10;&#10;Description automatically generated">
                  <a:extLst>
                    <a:ext uri="{FF2B5EF4-FFF2-40B4-BE49-F238E27FC236}">
                      <a16:creationId xmlns:a16="http://schemas.microsoft.com/office/drawing/2014/main" id="{402C3D42-9084-B146-AC8B-D8A6AA5E94D1}"/>
                    </a:ext>
                  </a:extLst>
                </p:cNvPr>
                <p:cNvPicPr>
                  <a:picLocks noChangeAspect="1"/>
                </p:cNvPicPr>
                <p:nvPr/>
              </p:nvPicPr>
              <p:blipFill>
                <a:blip r:embed="rId7"/>
                <a:stretch>
                  <a:fillRect/>
                </a:stretch>
              </p:blipFill>
              <p:spPr>
                <a:xfrm>
                  <a:off x="9239796" y="3759277"/>
                  <a:ext cx="1647014" cy="712222"/>
                </a:xfrm>
                <a:prstGeom prst="rect">
                  <a:avLst/>
                </a:prstGeom>
              </p:spPr>
            </p:pic>
            <p:sp>
              <p:nvSpPr>
                <p:cNvPr id="27" name="TextBox 26">
                  <a:extLst>
                    <a:ext uri="{FF2B5EF4-FFF2-40B4-BE49-F238E27FC236}">
                      <a16:creationId xmlns:a16="http://schemas.microsoft.com/office/drawing/2014/main" id="{4E3E70AC-9708-A042-9E4B-550631649054}"/>
                    </a:ext>
                  </a:extLst>
                </p:cNvPr>
                <p:cNvSpPr txBox="1"/>
                <p:nvPr/>
              </p:nvSpPr>
              <p:spPr>
                <a:xfrm>
                  <a:off x="9239796" y="3738339"/>
                  <a:ext cx="1603799"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BO" sz="1000"/>
                    <a:t>Navegadores de Internet</a:t>
                  </a:r>
                </a:p>
              </p:txBody>
            </p:sp>
          </p:grpSp>
        </p:grpSp>
        <p:sp>
          <p:nvSpPr>
            <p:cNvPr id="19" name="TextBox 18">
              <a:extLst>
                <a:ext uri="{FF2B5EF4-FFF2-40B4-BE49-F238E27FC236}">
                  <a16:creationId xmlns:a16="http://schemas.microsoft.com/office/drawing/2014/main" id="{54E9FD73-3743-5546-A69B-29929783148C}"/>
                </a:ext>
              </a:extLst>
            </p:cNvPr>
            <p:cNvSpPr txBox="1"/>
            <p:nvPr/>
          </p:nvSpPr>
          <p:spPr>
            <a:xfrm>
              <a:off x="1001486" y="3202879"/>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grpSp>
      <p:grpSp>
        <p:nvGrpSpPr>
          <p:cNvPr id="7" name="Group 6">
            <a:extLst>
              <a:ext uri="{FF2B5EF4-FFF2-40B4-BE49-F238E27FC236}">
                <a16:creationId xmlns:a16="http://schemas.microsoft.com/office/drawing/2014/main" id="{47374830-B925-2846-B35F-EF281A837272}"/>
              </a:ext>
            </a:extLst>
          </p:cNvPr>
          <p:cNvGrpSpPr/>
          <p:nvPr/>
        </p:nvGrpSpPr>
        <p:grpSpPr>
          <a:xfrm>
            <a:off x="1164772" y="1689761"/>
            <a:ext cx="10189028" cy="1323047"/>
            <a:chOff x="1001486" y="1790106"/>
            <a:chExt cx="10189028" cy="1323047"/>
          </a:xfrm>
        </p:grpSpPr>
        <p:sp>
          <p:nvSpPr>
            <p:cNvPr id="9" name="Rectangle 8">
              <a:extLst>
                <a:ext uri="{FF2B5EF4-FFF2-40B4-BE49-F238E27FC236}">
                  <a16:creationId xmlns:a16="http://schemas.microsoft.com/office/drawing/2014/main" id="{FF38B3EC-BAD7-D94B-B26F-7CC5CF025453}"/>
                </a:ext>
              </a:extLst>
            </p:cNvPr>
            <p:cNvSpPr/>
            <p:nvPr/>
          </p:nvSpPr>
          <p:spPr>
            <a:xfrm>
              <a:off x="1001486" y="2146075"/>
              <a:ext cx="10189028"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0" name="Group 9">
              <a:extLst>
                <a:ext uri="{FF2B5EF4-FFF2-40B4-BE49-F238E27FC236}">
                  <a16:creationId xmlns:a16="http://schemas.microsoft.com/office/drawing/2014/main" id="{A1D74A05-473D-D545-8752-4673B2F06C92}"/>
                </a:ext>
              </a:extLst>
            </p:cNvPr>
            <p:cNvGrpSpPr/>
            <p:nvPr/>
          </p:nvGrpSpPr>
          <p:grpSpPr>
            <a:xfrm>
              <a:off x="1162944" y="2250091"/>
              <a:ext cx="9859677" cy="863062"/>
              <a:chOff x="1162944" y="2250091"/>
              <a:chExt cx="9859677" cy="863062"/>
            </a:xfrm>
          </p:grpSpPr>
          <p:pic>
            <p:nvPicPr>
              <p:cNvPr id="12" name="Picture 11" descr="A close up of a sign&#10;&#10;Description automatically generated">
                <a:extLst>
                  <a:ext uri="{FF2B5EF4-FFF2-40B4-BE49-F238E27FC236}">
                    <a16:creationId xmlns:a16="http://schemas.microsoft.com/office/drawing/2014/main" id="{21FC69A0-6F8D-294D-BF53-9BFE6CF14621}"/>
                  </a:ext>
                </a:extLst>
              </p:cNvPr>
              <p:cNvPicPr>
                <a:picLocks noChangeAspect="1"/>
              </p:cNvPicPr>
              <p:nvPr/>
            </p:nvPicPr>
            <p:blipFill>
              <a:blip r:embed="rId8"/>
              <a:stretch>
                <a:fillRect/>
              </a:stretch>
            </p:blipFill>
            <p:spPr>
              <a:xfrm>
                <a:off x="1162944" y="2359122"/>
                <a:ext cx="2294359" cy="602559"/>
              </a:xfrm>
              <a:prstGeom prst="rect">
                <a:avLst/>
              </a:prstGeom>
            </p:spPr>
          </p:pic>
          <p:pic>
            <p:nvPicPr>
              <p:cNvPr id="13" name="Picture 12">
                <a:extLst>
                  <a:ext uri="{FF2B5EF4-FFF2-40B4-BE49-F238E27FC236}">
                    <a16:creationId xmlns:a16="http://schemas.microsoft.com/office/drawing/2014/main" id="{36669D46-7619-B840-9F8F-2DFD421B822C}"/>
                  </a:ext>
                </a:extLst>
              </p:cNvPr>
              <p:cNvPicPr>
                <a:picLocks noChangeAspect="1"/>
              </p:cNvPicPr>
              <p:nvPr/>
            </p:nvPicPr>
            <p:blipFill>
              <a:blip r:embed="rId9"/>
              <a:stretch>
                <a:fillRect/>
              </a:stretch>
            </p:blipFill>
            <p:spPr>
              <a:xfrm>
                <a:off x="3527003" y="2467682"/>
                <a:ext cx="6115559" cy="455301"/>
              </a:xfrm>
              <a:prstGeom prst="rect">
                <a:avLst/>
              </a:prstGeom>
            </p:spPr>
          </p:pic>
          <p:grpSp>
            <p:nvGrpSpPr>
              <p:cNvPr id="14" name="Group 13">
                <a:extLst>
                  <a:ext uri="{FF2B5EF4-FFF2-40B4-BE49-F238E27FC236}">
                    <a16:creationId xmlns:a16="http://schemas.microsoft.com/office/drawing/2014/main" id="{CAFE9097-1A3D-B04E-8EC6-4E046B04EC2E}"/>
                  </a:ext>
                </a:extLst>
              </p:cNvPr>
              <p:cNvGrpSpPr/>
              <p:nvPr/>
            </p:nvGrpSpPr>
            <p:grpSpPr>
              <a:xfrm>
                <a:off x="9747165" y="2250091"/>
                <a:ext cx="1275456" cy="863062"/>
                <a:chOff x="9747165" y="2250091"/>
                <a:chExt cx="1275456" cy="863062"/>
              </a:xfrm>
            </p:grpSpPr>
            <p:sp>
              <p:nvSpPr>
                <p:cNvPr id="15" name="Oval 14">
                  <a:extLst>
                    <a:ext uri="{FF2B5EF4-FFF2-40B4-BE49-F238E27FC236}">
                      <a16:creationId xmlns:a16="http://schemas.microsoft.com/office/drawing/2014/main" id="{FB0FF5A7-38C7-BE4E-AE47-35376C65C708}"/>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6" name="Picture 15">
                  <a:extLst>
                    <a:ext uri="{FF2B5EF4-FFF2-40B4-BE49-F238E27FC236}">
                      <a16:creationId xmlns:a16="http://schemas.microsoft.com/office/drawing/2014/main" id="{EE04298D-BE3C-B149-8CC4-C488B943E759}"/>
                    </a:ext>
                  </a:extLst>
                </p:cNvPr>
                <p:cNvPicPr>
                  <a:picLocks noChangeAspect="1"/>
                </p:cNvPicPr>
                <p:nvPr/>
              </p:nvPicPr>
              <p:blipFill>
                <a:blip r:embed="rId10"/>
                <a:stretch>
                  <a:fillRect/>
                </a:stretch>
              </p:blipFill>
              <p:spPr>
                <a:xfrm>
                  <a:off x="10061384" y="2368289"/>
                  <a:ext cx="685909" cy="572523"/>
                </a:xfrm>
                <a:prstGeom prst="rect">
                  <a:avLst/>
                </a:prstGeom>
              </p:spPr>
            </p:pic>
          </p:grpSp>
        </p:grpSp>
        <p:sp>
          <p:nvSpPr>
            <p:cNvPr id="11" name="TextBox 10">
              <a:extLst>
                <a:ext uri="{FF2B5EF4-FFF2-40B4-BE49-F238E27FC236}">
                  <a16:creationId xmlns:a16="http://schemas.microsoft.com/office/drawing/2014/main" id="{CA97747B-A2E2-A94C-8F1A-6893FE60EA8D}"/>
                </a:ext>
              </a:extLst>
            </p:cNvPr>
            <p:cNvSpPr txBox="1"/>
            <p:nvPr/>
          </p:nvSpPr>
          <p:spPr>
            <a:xfrm>
              <a:off x="1001486" y="1790106"/>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grpSp>
      <p:grpSp>
        <p:nvGrpSpPr>
          <p:cNvPr id="5" name="Group 4">
            <a:extLst>
              <a:ext uri="{FF2B5EF4-FFF2-40B4-BE49-F238E27FC236}">
                <a16:creationId xmlns:a16="http://schemas.microsoft.com/office/drawing/2014/main" id="{701FECAB-FAF9-C94A-AFDB-C32964531621}"/>
              </a:ext>
            </a:extLst>
          </p:cNvPr>
          <p:cNvGrpSpPr/>
          <p:nvPr/>
        </p:nvGrpSpPr>
        <p:grpSpPr>
          <a:xfrm>
            <a:off x="1180010" y="3184438"/>
            <a:ext cx="10189028" cy="1395232"/>
            <a:chOff x="1164771" y="3174177"/>
            <a:chExt cx="10189028" cy="1395232"/>
          </a:xfrm>
        </p:grpSpPr>
        <p:sp>
          <p:nvSpPr>
            <p:cNvPr id="38" name="Rectangle 37">
              <a:extLst>
                <a:ext uri="{FF2B5EF4-FFF2-40B4-BE49-F238E27FC236}">
                  <a16:creationId xmlns:a16="http://schemas.microsoft.com/office/drawing/2014/main" id="{C441AD76-DB18-4543-AA67-66B90EDC6235}"/>
                </a:ext>
              </a:extLst>
            </p:cNvPr>
            <p:cNvSpPr/>
            <p:nvPr/>
          </p:nvSpPr>
          <p:spPr>
            <a:xfrm>
              <a:off x="1164771" y="3523034"/>
              <a:ext cx="10189028" cy="1046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46" name="Group 45">
              <a:extLst>
                <a:ext uri="{FF2B5EF4-FFF2-40B4-BE49-F238E27FC236}">
                  <a16:creationId xmlns:a16="http://schemas.microsoft.com/office/drawing/2014/main" id="{35E7395E-38B3-BF44-9A29-3159DD849067}"/>
                </a:ext>
              </a:extLst>
            </p:cNvPr>
            <p:cNvGrpSpPr/>
            <p:nvPr/>
          </p:nvGrpSpPr>
          <p:grpSpPr>
            <a:xfrm>
              <a:off x="1509925" y="3564696"/>
              <a:ext cx="9479863" cy="977900"/>
              <a:chOff x="1310632" y="3380452"/>
              <a:chExt cx="9479863" cy="977900"/>
            </a:xfrm>
          </p:grpSpPr>
          <p:pic>
            <p:nvPicPr>
              <p:cNvPr id="4" name="Picture 3">
                <a:extLst>
                  <a:ext uri="{FF2B5EF4-FFF2-40B4-BE49-F238E27FC236}">
                    <a16:creationId xmlns:a16="http://schemas.microsoft.com/office/drawing/2014/main" id="{3DEF9055-947A-4B45-9FBB-4DA50C76CFC7}"/>
                  </a:ext>
                </a:extLst>
              </p:cNvPr>
              <p:cNvPicPr>
                <a:picLocks noChangeAspect="1"/>
              </p:cNvPicPr>
              <p:nvPr/>
            </p:nvPicPr>
            <p:blipFill>
              <a:blip r:embed="rId11"/>
              <a:stretch>
                <a:fillRect/>
              </a:stretch>
            </p:blipFill>
            <p:spPr>
              <a:xfrm>
                <a:off x="2283855" y="3503123"/>
                <a:ext cx="763572" cy="745392"/>
              </a:xfrm>
              <a:prstGeom prst="rect">
                <a:avLst/>
              </a:prstGeom>
            </p:spPr>
          </p:pic>
          <p:pic>
            <p:nvPicPr>
              <p:cNvPr id="8" name="Picture 7">
                <a:extLst>
                  <a:ext uri="{FF2B5EF4-FFF2-40B4-BE49-F238E27FC236}">
                    <a16:creationId xmlns:a16="http://schemas.microsoft.com/office/drawing/2014/main" id="{46B5D9DC-8C5F-684E-88E8-A56CA1A249B2}"/>
                  </a:ext>
                </a:extLst>
              </p:cNvPr>
              <p:cNvPicPr>
                <a:picLocks noChangeAspect="1"/>
              </p:cNvPicPr>
              <p:nvPr/>
            </p:nvPicPr>
            <p:blipFill>
              <a:blip r:embed="rId12"/>
              <a:stretch>
                <a:fillRect/>
              </a:stretch>
            </p:blipFill>
            <p:spPr>
              <a:xfrm>
                <a:off x="3220376" y="3466160"/>
                <a:ext cx="679145" cy="806485"/>
              </a:xfrm>
              <a:prstGeom prst="rect">
                <a:avLst/>
              </a:prstGeom>
            </p:spPr>
          </p:pic>
          <p:pic>
            <p:nvPicPr>
              <p:cNvPr id="29" name="Picture 28">
                <a:extLst>
                  <a:ext uri="{FF2B5EF4-FFF2-40B4-BE49-F238E27FC236}">
                    <a16:creationId xmlns:a16="http://schemas.microsoft.com/office/drawing/2014/main" id="{3EF45225-7D33-4947-BFD1-AFF74F8F9D3E}"/>
                  </a:ext>
                </a:extLst>
              </p:cNvPr>
              <p:cNvPicPr>
                <a:picLocks noChangeAspect="1"/>
              </p:cNvPicPr>
              <p:nvPr/>
            </p:nvPicPr>
            <p:blipFill>
              <a:blip r:embed="rId13"/>
              <a:stretch>
                <a:fillRect/>
              </a:stretch>
            </p:blipFill>
            <p:spPr>
              <a:xfrm>
                <a:off x="9662682" y="3659309"/>
                <a:ext cx="1127813" cy="393700"/>
              </a:xfrm>
              <a:prstGeom prst="rect">
                <a:avLst/>
              </a:prstGeom>
            </p:spPr>
          </p:pic>
          <p:pic>
            <p:nvPicPr>
              <p:cNvPr id="31" name="Picture 30">
                <a:extLst>
                  <a:ext uri="{FF2B5EF4-FFF2-40B4-BE49-F238E27FC236}">
                    <a16:creationId xmlns:a16="http://schemas.microsoft.com/office/drawing/2014/main" id="{5582654F-9FB8-DC43-8FC0-0FFDDEE1E234}"/>
                  </a:ext>
                </a:extLst>
              </p:cNvPr>
              <p:cNvPicPr>
                <a:picLocks noChangeAspect="1"/>
              </p:cNvPicPr>
              <p:nvPr/>
            </p:nvPicPr>
            <p:blipFill>
              <a:blip r:embed="rId14"/>
              <a:stretch>
                <a:fillRect/>
              </a:stretch>
            </p:blipFill>
            <p:spPr>
              <a:xfrm>
                <a:off x="1310632" y="3469666"/>
                <a:ext cx="800274" cy="781220"/>
              </a:xfrm>
              <a:prstGeom prst="rect">
                <a:avLst/>
              </a:prstGeom>
            </p:spPr>
          </p:pic>
          <p:pic>
            <p:nvPicPr>
              <p:cNvPr id="33" name="Picture 32">
                <a:extLst>
                  <a:ext uri="{FF2B5EF4-FFF2-40B4-BE49-F238E27FC236}">
                    <a16:creationId xmlns:a16="http://schemas.microsoft.com/office/drawing/2014/main" id="{A0A3658B-3714-3A4C-8C99-EDEBEC670EE0}"/>
                  </a:ext>
                </a:extLst>
              </p:cNvPr>
              <p:cNvPicPr>
                <a:picLocks noChangeAspect="1"/>
              </p:cNvPicPr>
              <p:nvPr/>
            </p:nvPicPr>
            <p:blipFill>
              <a:blip r:embed="rId15"/>
              <a:stretch>
                <a:fillRect/>
              </a:stretch>
            </p:blipFill>
            <p:spPr>
              <a:xfrm>
                <a:off x="6065015" y="3583620"/>
                <a:ext cx="619522" cy="650498"/>
              </a:xfrm>
              <a:prstGeom prst="rect">
                <a:avLst/>
              </a:prstGeom>
            </p:spPr>
          </p:pic>
          <p:pic>
            <p:nvPicPr>
              <p:cNvPr id="35" name="Picture 34">
                <a:extLst>
                  <a:ext uri="{FF2B5EF4-FFF2-40B4-BE49-F238E27FC236}">
                    <a16:creationId xmlns:a16="http://schemas.microsoft.com/office/drawing/2014/main" id="{B62B0DC6-4B6C-1C45-A49C-B4BF2C39A491}"/>
                  </a:ext>
                </a:extLst>
              </p:cNvPr>
              <p:cNvPicPr>
                <a:picLocks noChangeAspect="1"/>
              </p:cNvPicPr>
              <p:nvPr/>
            </p:nvPicPr>
            <p:blipFill>
              <a:blip r:embed="rId16"/>
              <a:stretch>
                <a:fillRect/>
              </a:stretch>
            </p:blipFill>
            <p:spPr>
              <a:xfrm>
                <a:off x="4060307" y="3576428"/>
                <a:ext cx="673100" cy="533400"/>
              </a:xfrm>
              <a:prstGeom prst="rect">
                <a:avLst/>
              </a:prstGeom>
            </p:spPr>
          </p:pic>
          <p:pic>
            <p:nvPicPr>
              <p:cNvPr id="37" name="Picture 36">
                <a:extLst>
                  <a:ext uri="{FF2B5EF4-FFF2-40B4-BE49-F238E27FC236}">
                    <a16:creationId xmlns:a16="http://schemas.microsoft.com/office/drawing/2014/main" id="{E6FFF338-02A9-F74D-AF17-7F0BFFF4DDF2}"/>
                  </a:ext>
                </a:extLst>
              </p:cNvPr>
              <p:cNvPicPr>
                <a:picLocks noChangeAspect="1"/>
              </p:cNvPicPr>
              <p:nvPr/>
            </p:nvPicPr>
            <p:blipFill>
              <a:blip r:embed="rId17"/>
              <a:stretch>
                <a:fillRect/>
              </a:stretch>
            </p:blipFill>
            <p:spPr>
              <a:xfrm>
                <a:off x="8704852" y="3666269"/>
                <a:ext cx="812800" cy="419100"/>
              </a:xfrm>
              <a:prstGeom prst="rect">
                <a:avLst/>
              </a:prstGeom>
            </p:spPr>
          </p:pic>
          <p:pic>
            <p:nvPicPr>
              <p:cNvPr id="41" name="Picture 40">
                <a:extLst>
                  <a:ext uri="{FF2B5EF4-FFF2-40B4-BE49-F238E27FC236}">
                    <a16:creationId xmlns:a16="http://schemas.microsoft.com/office/drawing/2014/main" id="{F60FD476-54D4-8D40-8DDF-9DD28E9CD916}"/>
                  </a:ext>
                </a:extLst>
              </p:cNvPr>
              <p:cNvPicPr>
                <a:picLocks noChangeAspect="1"/>
              </p:cNvPicPr>
              <p:nvPr/>
            </p:nvPicPr>
            <p:blipFill>
              <a:blip r:embed="rId18"/>
              <a:stretch>
                <a:fillRect/>
              </a:stretch>
            </p:blipFill>
            <p:spPr>
              <a:xfrm>
                <a:off x="7870966" y="3380452"/>
                <a:ext cx="774700" cy="977900"/>
              </a:xfrm>
              <a:prstGeom prst="rect">
                <a:avLst/>
              </a:prstGeom>
            </p:spPr>
          </p:pic>
          <p:pic>
            <p:nvPicPr>
              <p:cNvPr id="43" name="Picture 42">
                <a:extLst>
                  <a:ext uri="{FF2B5EF4-FFF2-40B4-BE49-F238E27FC236}">
                    <a16:creationId xmlns:a16="http://schemas.microsoft.com/office/drawing/2014/main" id="{7ECA23A6-A3C9-9840-BE73-B370C26DD949}"/>
                  </a:ext>
                </a:extLst>
              </p:cNvPr>
              <p:cNvPicPr>
                <a:picLocks noChangeAspect="1"/>
              </p:cNvPicPr>
              <p:nvPr/>
            </p:nvPicPr>
            <p:blipFill>
              <a:blip r:embed="rId19"/>
              <a:stretch>
                <a:fillRect/>
              </a:stretch>
            </p:blipFill>
            <p:spPr>
              <a:xfrm>
                <a:off x="6840264" y="3723352"/>
                <a:ext cx="901700" cy="292100"/>
              </a:xfrm>
              <a:prstGeom prst="rect">
                <a:avLst/>
              </a:prstGeom>
            </p:spPr>
          </p:pic>
          <p:pic>
            <p:nvPicPr>
              <p:cNvPr id="45" name="Picture 44">
                <a:extLst>
                  <a:ext uri="{FF2B5EF4-FFF2-40B4-BE49-F238E27FC236}">
                    <a16:creationId xmlns:a16="http://schemas.microsoft.com/office/drawing/2014/main" id="{0AF7A219-6424-414C-84E6-D2CA550AB3D9}"/>
                  </a:ext>
                </a:extLst>
              </p:cNvPr>
              <p:cNvPicPr>
                <a:picLocks noChangeAspect="1"/>
              </p:cNvPicPr>
              <p:nvPr/>
            </p:nvPicPr>
            <p:blipFill>
              <a:blip r:embed="rId20"/>
              <a:stretch>
                <a:fillRect/>
              </a:stretch>
            </p:blipFill>
            <p:spPr>
              <a:xfrm>
                <a:off x="4854708" y="3638786"/>
                <a:ext cx="1051186" cy="511388"/>
              </a:xfrm>
              <a:prstGeom prst="rect">
                <a:avLst/>
              </a:prstGeom>
            </p:spPr>
          </p:pic>
        </p:grpSp>
        <p:sp>
          <p:nvSpPr>
            <p:cNvPr id="47" name="TextBox 46">
              <a:extLst>
                <a:ext uri="{FF2B5EF4-FFF2-40B4-BE49-F238E27FC236}">
                  <a16:creationId xmlns:a16="http://schemas.microsoft.com/office/drawing/2014/main" id="{7589E411-867D-524B-B044-47B72AE30224}"/>
                </a:ext>
              </a:extLst>
            </p:cNvPr>
            <p:cNvSpPr txBox="1"/>
            <p:nvPr/>
          </p:nvSpPr>
          <p:spPr>
            <a:xfrm>
              <a:off x="1164771" y="3174177"/>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LENGUAJES DE PROGRAMACIÓN</a:t>
              </a:r>
            </a:p>
          </p:txBody>
        </p:sp>
      </p:grpSp>
      <p:sp>
        <p:nvSpPr>
          <p:cNvPr id="3" name="Down Arrow 2">
            <a:extLst>
              <a:ext uri="{FF2B5EF4-FFF2-40B4-BE49-F238E27FC236}">
                <a16:creationId xmlns:a16="http://schemas.microsoft.com/office/drawing/2014/main" id="{A56BD408-39CD-AA46-8FEC-F93AEE9FB97B}"/>
              </a:ext>
            </a:extLst>
          </p:cNvPr>
          <p:cNvSpPr/>
          <p:nvPr/>
        </p:nvSpPr>
        <p:spPr>
          <a:xfrm>
            <a:off x="6096000" y="2835545"/>
            <a:ext cx="357051" cy="32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39" name="Down Arrow 38">
            <a:extLst>
              <a:ext uri="{FF2B5EF4-FFF2-40B4-BE49-F238E27FC236}">
                <a16:creationId xmlns:a16="http://schemas.microsoft.com/office/drawing/2014/main" id="{8551E356-18EC-BE49-A9FC-11F1FE18AAF0}"/>
              </a:ext>
            </a:extLst>
          </p:cNvPr>
          <p:cNvSpPr/>
          <p:nvPr/>
        </p:nvSpPr>
        <p:spPr>
          <a:xfrm>
            <a:off x="6080760" y="4592434"/>
            <a:ext cx="357051" cy="272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2254774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27F3-B68D-2C49-A6F0-441EB5B9473A}"/>
              </a:ext>
            </a:extLst>
          </p:cNvPr>
          <p:cNvSpPr>
            <a:spLocks noGrp="1"/>
          </p:cNvSpPr>
          <p:nvPr>
            <p:ph type="title"/>
          </p:nvPr>
        </p:nvSpPr>
        <p:spPr/>
        <p:txBody>
          <a:bodyPr/>
          <a:lstStyle/>
          <a:p>
            <a:r>
              <a:rPr lang="en-BO"/>
              <a:t>Soluciones a problemas</a:t>
            </a:r>
          </a:p>
        </p:txBody>
      </p:sp>
      <p:sp>
        <p:nvSpPr>
          <p:cNvPr id="3" name="Content Placeholder 2">
            <a:extLst>
              <a:ext uri="{FF2B5EF4-FFF2-40B4-BE49-F238E27FC236}">
                <a16:creationId xmlns:a16="http://schemas.microsoft.com/office/drawing/2014/main" id="{C9DFFFCF-B3E2-1E47-B33B-C59110130588}"/>
              </a:ext>
            </a:extLst>
          </p:cNvPr>
          <p:cNvSpPr>
            <a:spLocks noGrp="1"/>
          </p:cNvSpPr>
          <p:nvPr>
            <p:ph idx="1"/>
          </p:nvPr>
        </p:nvSpPr>
        <p:spPr/>
        <p:txBody>
          <a:bodyPr>
            <a:normAutofit fontScale="92500"/>
          </a:bodyPr>
          <a:lstStyle/>
          <a:p>
            <a:pPr marL="0" indent="0">
              <a:buNone/>
            </a:pPr>
            <a:r>
              <a:rPr lang="en-BO"/>
              <a:t>El desafío para un </a:t>
            </a:r>
            <a:r>
              <a:rPr lang="en-BO" b="1">
                <a:solidFill>
                  <a:schemeClr val="accent6">
                    <a:lumMod val="75000"/>
                  </a:schemeClr>
                </a:solidFill>
              </a:rPr>
              <a:t>programador</a:t>
            </a:r>
            <a:r>
              <a:rPr lang="en-BO"/>
              <a:t> al escribir (</a:t>
            </a:r>
            <a:r>
              <a:rPr lang="en-BO" b="1">
                <a:solidFill>
                  <a:schemeClr val="accent6">
                    <a:lumMod val="75000"/>
                  </a:schemeClr>
                </a:solidFill>
              </a:rPr>
              <a:t>codificar</a:t>
            </a:r>
            <a:r>
              <a:rPr lang="en-BO"/>
              <a:t>) un determinado programa es </a:t>
            </a:r>
            <a:r>
              <a:rPr lang="en-BO" b="1">
                <a:solidFill>
                  <a:schemeClr val="accent6">
                    <a:lumMod val="75000"/>
                  </a:schemeClr>
                </a:solidFill>
              </a:rPr>
              <a:t>crear una solución </a:t>
            </a:r>
            <a:r>
              <a:rPr lang="en-BO"/>
              <a:t>a un determinado problema de </a:t>
            </a:r>
            <a:r>
              <a:rPr lang="en-BO" b="1">
                <a:solidFill>
                  <a:schemeClr val="accent6">
                    <a:lumMod val="75000"/>
                  </a:schemeClr>
                </a:solidFill>
              </a:rPr>
              <a:t>automatización</a:t>
            </a:r>
            <a:r>
              <a:rPr lang="en-BO"/>
              <a:t> para el usuario de un dispositivo inteligente, con las herramientas disponibles en un cierto entorno de desarrollo.</a:t>
            </a:r>
          </a:p>
          <a:p>
            <a:pPr marL="0" indent="0">
              <a:buNone/>
            </a:pPr>
            <a:endParaRPr lang="en-BO"/>
          </a:p>
          <a:p>
            <a:pPr marL="0" indent="0">
              <a:buNone/>
            </a:pPr>
            <a:r>
              <a:rPr lang="en-BO"/>
              <a:t>Los programas se codifican, en principio, en forma de </a:t>
            </a:r>
            <a:r>
              <a:rPr lang="en-BO" b="1">
                <a:solidFill>
                  <a:schemeClr val="accent6">
                    <a:lumMod val="75000"/>
                  </a:schemeClr>
                </a:solidFill>
              </a:rPr>
              <a:t>secuencias de instrucciones</a:t>
            </a:r>
            <a:r>
              <a:rPr lang="en-BO"/>
              <a:t> o </a:t>
            </a:r>
            <a:r>
              <a:rPr lang="en-BO" b="1">
                <a:solidFill>
                  <a:schemeClr val="accent6">
                    <a:lumMod val="75000"/>
                  </a:schemeClr>
                </a:solidFill>
              </a:rPr>
              <a:t>“líneas de programa” </a:t>
            </a:r>
            <a:r>
              <a:rPr lang="en-BO"/>
              <a:t>que la computadora ejecutará fielmente en el mismo orden, sin aportar nada por cuenta propia. La CPU o </a:t>
            </a:r>
            <a:r>
              <a:rPr lang="en-BO" b="1">
                <a:solidFill>
                  <a:schemeClr val="accent6">
                    <a:lumMod val="75000"/>
                  </a:schemeClr>
                </a:solidFill>
              </a:rPr>
              <a:t>procesador</a:t>
            </a:r>
            <a:r>
              <a:rPr lang="en-BO"/>
              <a:t> es un </a:t>
            </a:r>
            <a:r>
              <a:rPr lang="en-BO" b="1">
                <a:solidFill>
                  <a:schemeClr val="accent6">
                    <a:lumMod val="75000"/>
                  </a:schemeClr>
                </a:solidFill>
              </a:rPr>
              <a:t>“automata” </a:t>
            </a:r>
            <a:r>
              <a:rPr lang="en-BO"/>
              <a:t>que no piensa y hace estrictamente lo que se le indica, en la misma forma que una calculadora ejecuta el cálculo que se le indica, sin entender de que se tratan las cifras y si estas son o no correctas. </a:t>
            </a:r>
          </a:p>
        </p:txBody>
      </p:sp>
    </p:spTree>
    <p:extLst>
      <p:ext uri="{BB962C8B-B14F-4D97-AF65-F5344CB8AC3E}">
        <p14:creationId xmlns:p14="http://schemas.microsoft.com/office/powerpoint/2010/main" val="161753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862-CDA1-EB4F-94FD-9B9F56669E83}"/>
              </a:ext>
            </a:extLst>
          </p:cNvPr>
          <p:cNvSpPr>
            <a:spLocks noGrp="1"/>
          </p:cNvSpPr>
          <p:nvPr>
            <p:ph type="title"/>
          </p:nvPr>
        </p:nvSpPr>
        <p:spPr/>
        <p:txBody>
          <a:bodyPr/>
          <a:lstStyle/>
          <a:p>
            <a:r>
              <a:rPr lang="en-BO"/>
              <a:t>Entendiendo un programa</a:t>
            </a:r>
          </a:p>
        </p:txBody>
      </p:sp>
      <p:sp>
        <p:nvSpPr>
          <p:cNvPr id="3" name="Content Placeholder 2">
            <a:extLst>
              <a:ext uri="{FF2B5EF4-FFF2-40B4-BE49-F238E27FC236}">
                <a16:creationId xmlns:a16="http://schemas.microsoft.com/office/drawing/2014/main" id="{1CF3400A-F2F6-B14A-B365-15F205CD5E87}"/>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pPr marL="0" indent="0">
              <a:buNone/>
            </a:pPr>
            <a:r>
              <a:rPr lang="en-BO" sz="2000"/>
              <a:t>Nuestra computadora es un pequeño robot que se mueve, gira y se detiene según nuestras instrucciones.</a:t>
            </a:r>
          </a:p>
          <a:p>
            <a:pPr marL="0" indent="0">
              <a:buNone/>
            </a:pPr>
            <a:endParaRPr lang="en-BO" sz="2000"/>
          </a:p>
          <a:p>
            <a:pPr marL="0" indent="0">
              <a:buNone/>
            </a:pPr>
            <a:r>
              <a:rPr lang="en-BO" sz="2000"/>
              <a:t>Debemos hacer el código, en un lenguaje natural, suponiendo que el robot  lo entiende.</a:t>
            </a:r>
          </a:p>
          <a:p>
            <a:pPr marL="0" indent="0">
              <a:buNone/>
            </a:pPr>
            <a:endParaRPr lang="en-BO" sz="2000"/>
          </a:p>
          <a:p>
            <a:pPr marL="0" indent="0">
              <a:buNone/>
            </a:pPr>
            <a:r>
              <a:rPr lang="en-BO" sz="2000"/>
              <a:t>La idea es entender como se puede programar una computadora, sabiendo lo que esta es capaz de hacer, como pasarle las instrucciones para solucionar un pequeño problema de automatización.</a:t>
            </a:r>
          </a:p>
          <a:p>
            <a:pPr marL="0" indent="0">
              <a:buNone/>
            </a:pPr>
            <a:endParaRPr lang="en-BO" sz="2000"/>
          </a:p>
          <a:p>
            <a:pPr marL="0" indent="0" algn="just">
              <a:buNone/>
            </a:pPr>
            <a:endParaRPr lang="en-BO" sz="2000"/>
          </a:p>
        </p:txBody>
      </p:sp>
      <p:pic>
        <p:nvPicPr>
          <p:cNvPr id="5" name="Picture 4">
            <a:extLst>
              <a:ext uri="{FF2B5EF4-FFF2-40B4-BE49-F238E27FC236}">
                <a16:creationId xmlns:a16="http://schemas.microsoft.com/office/drawing/2014/main" id="{A48EDDFA-4C7C-094A-B15F-E2C56310B1EA}"/>
              </a:ext>
            </a:extLst>
          </p:cNvPr>
          <p:cNvPicPr>
            <a:picLocks noChangeAspect="1"/>
          </p:cNvPicPr>
          <p:nvPr/>
        </p:nvPicPr>
        <p:blipFill>
          <a:blip r:embed="rId2"/>
          <a:stretch>
            <a:fillRect/>
          </a:stretch>
        </p:blipFill>
        <p:spPr>
          <a:xfrm>
            <a:off x="3657600" y="1787827"/>
            <a:ext cx="8288846" cy="4843749"/>
          </a:xfrm>
          <a:prstGeom prst="rect">
            <a:avLst/>
          </a:prstGeom>
        </p:spPr>
      </p:pic>
    </p:spTree>
    <p:extLst>
      <p:ext uri="{BB962C8B-B14F-4D97-AF65-F5344CB8AC3E}">
        <p14:creationId xmlns:p14="http://schemas.microsoft.com/office/powerpoint/2010/main" val="316159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13A-13D0-E84E-8648-EEF7B863C900}"/>
              </a:ext>
            </a:extLst>
          </p:cNvPr>
          <p:cNvSpPr>
            <a:spLocks noGrp="1"/>
          </p:cNvSpPr>
          <p:nvPr>
            <p:ph type="title"/>
          </p:nvPr>
        </p:nvSpPr>
        <p:spPr/>
        <p:txBody>
          <a:bodyPr/>
          <a:lstStyle/>
          <a:p>
            <a:r>
              <a:rPr lang="en-BO"/>
              <a:t>Programa Robot 1</a:t>
            </a:r>
          </a:p>
        </p:txBody>
      </p:sp>
      <p:pic>
        <p:nvPicPr>
          <p:cNvPr id="4" name="Ruta Robot 01.mp4" descr="Ruta Robot 01.mp4">
            <a:hlinkClick r:id="" action="ppaction://media"/>
            <a:extLst>
              <a:ext uri="{FF2B5EF4-FFF2-40B4-BE49-F238E27FC236}">
                <a16:creationId xmlns:a16="http://schemas.microsoft.com/office/drawing/2014/main" id="{11432D2F-445B-4149-ABDB-1A04F59EF5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31773" y="2043954"/>
            <a:ext cx="7887127" cy="4433046"/>
          </a:xfrm>
          <a:prstGeom prst="rect">
            <a:avLst/>
          </a:prstGeom>
        </p:spPr>
      </p:pic>
      <p:sp>
        <p:nvSpPr>
          <p:cNvPr id="6" name="Content Placeholder 2">
            <a:extLst>
              <a:ext uri="{FF2B5EF4-FFF2-40B4-BE49-F238E27FC236}">
                <a16:creationId xmlns:a16="http://schemas.microsoft.com/office/drawing/2014/main" id="{F46DFABF-870F-8D45-B6F5-7A1565AB1F82}"/>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BO" sz="2000"/>
              <a:t>Nuestro pequeño Robot “Camina de frente” según nuestra única instrucción.</a:t>
            </a:r>
          </a:p>
          <a:p>
            <a:pPr marL="0" indent="0">
              <a:buNone/>
            </a:pPr>
            <a:endParaRPr lang="en-BO" sz="2000"/>
          </a:p>
          <a:p>
            <a:pPr marL="0" indent="0">
              <a:buNone/>
            </a:pPr>
            <a:r>
              <a:rPr lang="en-BO" sz="2000"/>
              <a:t>1. Camina de Frente</a:t>
            </a:r>
          </a:p>
          <a:p>
            <a:pPr marL="0" indent="0">
              <a:buNone/>
            </a:pPr>
            <a:endParaRPr lang="en-BO" sz="2000"/>
          </a:p>
          <a:p>
            <a:pPr marL="0" indent="0" algn="just">
              <a:buNone/>
            </a:pPr>
            <a:endParaRPr lang="en-BO" sz="2000"/>
          </a:p>
        </p:txBody>
      </p:sp>
    </p:spTree>
    <p:extLst>
      <p:ext uri="{BB962C8B-B14F-4D97-AF65-F5344CB8AC3E}">
        <p14:creationId xmlns:p14="http://schemas.microsoft.com/office/powerpoint/2010/main" val="11307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CF69-292C-E84C-ABCC-F38EDEE9D576}"/>
              </a:ext>
            </a:extLst>
          </p:cNvPr>
          <p:cNvSpPr>
            <a:spLocks noGrp="1"/>
          </p:cNvSpPr>
          <p:nvPr>
            <p:ph type="title"/>
          </p:nvPr>
        </p:nvSpPr>
        <p:spPr/>
        <p:txBody>
          <a:bodyPr/>
          <a:lstStyle/>
          <a:p>
            <a:r>
              <a:rPr lang="en-BO"/>
              <a:t>Programa Robot 2</a:t>
            </a:r>
          </a:p>
        </p:txBody>
      </p:sp>
      <p:sp>
        <p:nvSpPr>
          <p:cNvPr id="4" name="Content Placeholder 2">
            <a:extLst>
              <a:ext uri="{FF2B5EF4-FFF2-40B4-BE49-F238E27FC236}">
                <a16:creationId xmlns:a16="http://schemas.microsoft.com/office/drawing/2014/main" id="{046426D2-5E64-4B48-9C5E-7D4E38D95FF1}"/>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BO" sz="2000"/>
              <a:t>Nuestro pequeño Robot</a:t>
            </a:r>
          </a:p>
          <a:p>
            <a:pPr marL="0" indent="0">
              <a:buNone/>
            </a:pPr>
            <a:r>
              <a:rPr lang="en-BO" sz="2000" u="sng"/>
              <a:t>Programa 2</a:t>
            </a:r>
          </a:p>
          <a:p>
            <a:pPr marL="457200" indent="-457200">
              <a:buAutoNum type="arabicPeriod"/>
            </a:pPr>
            <a:r>
              <a:rPr lang="en-BO" sz="2000"/>
              <a:t>Inicio</a:t>
            </a:r>
          </a:p>
          <a:p>
            <a:pPr marL="457200" indent="-457200">
              <a:buAutoNum type="arabicPeriod"/>
            </a:pPr>
            <a:r>
              <a:rPr lang="en-BO" sz="2000"/>
              <a:t>Camina de Frente</a:t>
            </a:r>
          </a:p>
          <a:p>
            <a:pPr marL="457200" indent="-457200">
              <a:buAutoNum type="arabicPeriod"/>
            </a:pPr>
            <a:r>
              <a:rPr lang="en-BO" sz="2000"/>
              <a:t>Para en el cruce</a:t>
            </a:r>
          </a:p>
          <a:p>
            <a:pPr marL="457200" indent="-457200">
              <a:buAutoNum type="arabicPeriod"/>
            </a:pPr>
            <a:r>
              <a:rPr lang="en-BO" sz="2000"/>
              <a:t>Gira Hacia el sur</a:t>
            </a:r>
          </a:p>
          <a:p>
            <a:pPr marL="457200" indent="-457200">
              <a:buAutoNum type="arabicPeriod"/>
            </a:pPr>
            <a:r>
              <a:rPr lang="en-BO" sz="2000"/>
              <a:t>Camina de Frente</a:t>
            </a:r>
          </a:p>
          <a:p>
            <a:pPr marL="457200" indent="-457200">
              <a:buAutoNum type="arabicPeriod"/>
            </a:pPr>
            <a:r>
              <a:rPr lang="en-BO" sz="2000"/>
              <a:t>Fin</a:t>
            </a:r>
          </a:p>
          <a:p>
            <a:pPr marL="0" indent="0" algn="just">
              <a:buNone/>
            </a:pPr>
            <a:endParaRPr lang="en-BO" sz="2000"/>
          </a:p>
        </p:txBody>
      </p:sp>
      <p:pic>
        <p:nvPicPr>
          <p:cNvPr id="5" name="Robot 02 Run" descr="Robot 02 Run">
            <a:hlinkClick r:id="" action="ppaction://media"/>
            <a:extLst>
              <a:ext uri="{FF2B5EF4-FFF2-40B4-BE49-F238E27FC236}">
                <a16:creationId xmlns:a16="http://schemas.microsoft.com/office/drawing/2014/main" id="{AACB70F8-B272-8C48-9B23-D2C372540D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40598" y="1825625"/>
            <a:ext cx="7613202" cy="4279083"/>
          </a:xfrm>
          <a:prstGeom prst="rect">
            <a:avLst/>
          </a:prstGeom>
        </p:spPr>
      </p:pic>
    </p:spTree>
    <p:extLst>
      <p:ext uri="{BB962C8B-B14F-4D97-AF65-F5344CB8AC3E}">
        <p14:creationId xmlns:p14="http://schemas.microsoft.com/office/powerpoint/2010/main" val="157515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634F-3338-4E49-931F-CD3C733709A0}"/>
              </a:ext>
            </a:extLst>
          </p:cNvPr>
          <p:cNvSpPr>
            <a:spLocks noGrp="1"/>
          </p:cNvSpPr>
          <p:nvPr>
            <p:ph type="title"/>
          </p:nvPr>
        </p:nvSpPr>
        <p:spPr/>
        <p:txBody>
          <a:bodyPr/>
          <a:lstStyle/>
          <a:p>
            <a:r>
              <a:rPr lang="en-BO"/>
              <a:t>Programa Robot 3</a:t>
            </a:r>
          </a:p>
        </p:txBody>
      </p:sp>
      <p:sp>
        <p:nvSpPr>
          <p:cNvPr id="4" name="Content Placeholder 2">
            <a:extLst>
              <a:ext uri="{FF2B5EF4-FFF2-40B4-BE49-F238E27FC236}">
                <a16:creationId xmlns:a16="http://schemas.microsoft.com/office/drawing/2014/main" id="{ED0F992D-1D93-3049-897F-5B050A4A1018}"/>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pPr marL="0" indent="0">
              <a:buNone/>
            </a:pPr>
            <a:r>
              <a:rPr lang="en-BO" sz="2000"/>
              <a:t>Nuestro pequeño Robot</a:t>
            </a:r>
          </a:p>
          <a:p>
            <a:pPr marL="0" indent="0">
              <a:buNone/>
            </a:pPr>
            <a:r>
              <a:rPr lang="en-BO" sz="2000" u="sng"/>
              <a:t>Programa 3</a:t>
            </a:r>
          </a:p>
          <a:p>
            <a:pPr marL="457200" indent="-457200">
              <a:buAutoNum type="arabicPeriod"/>
            </a:pPr>
            <a:r>
              <a:rPr lang="en-BO" sz="2000"/>
              <a:t>Inicio</a:t>
            </a:r>
          </a:p>
          <a:p>
            <a:pPr marL="457200" indent="-457200">
              <a:buAutoNum type="arabicPeriod"/>
            </a:pPr>
            <a:r>
              <a:rPr lang="en-BO" sz="2000"/>
              <a:t>Camina de Frente</a:t>
            </a:r>
          </a:p>
          <a:p>
            <a:pPr marL="457200" indent="-457200">
              <a:buAutoNum type="arabicPeriod"/>
            </a:pPr>
            <a:r>
              <a:rPr lang="en-BO" sz="2000"/>
              <a:t>Para en el cruce</a:t>
            </a:r>
          </a:p>
          <a:p>
            <a:pPr marL="457200" indent="-457200">
              <a:buAutoNum type="arabicPeriod"/>
            </a:pPr>
            <a:r>
              <a:rPr lang="en-BO" sz="2000"/>
              <a:t>Gira Hacia el sur</a:t>
            </a:r>
          </a:p>
          <a:p>
            <a:pPr marL="457200" indent="-457200">
              <a:buAutoNum type="arabicPeriod"/>
            </a:pPr>
            <a:r>
              <a:rPr lang="en-BO" sz="2000"/>
              <a:t>Camina de Frente</a:t>
            </a:r>
          </a:p>
          <a:p>
            <a:pPr marL="457200" indent="-457200">
              <a:buAutoNum type="arabicPeriod"/>
            </a:pPr>
            <a:r>
              <a:rPr lang="en-BO" sz="2000"/>
              <a:t>Para en la manzana</a:t>
            </a:r>
          </a:p>
          <a:p>
            <a:pPr marL="457200" indent="-457200">
              <a:buAutoNum type="arabicPeriod"/>
            </a:pPr>
            <a:r>
              <a:rPr lang="en-BO" sz="2000"/>
              <a:t>Gira al Este</a:t>
            </a:r>
          </a:p>
          <a:p>
            <a:pPr marL="457200" indent="-457200">
              <a:buAutoNum type="arabicPeriod"/>
            </a:pPr>
            <a:r>
              <a:rPr lang="en-BO" sz="2000"/>
              <a:t>Camina una cuadra</a:t>
            </a:r>
          </a:p>
          <a:p>
            <a:pPr marL="457200" indent="-457200">
              <a:buAutoNum type="arabicPeriod"/>
            </a:pPr>
            <a:r>
              <a:rPr lang="en-BO" sz="2000"/>
              <a:t>Gira al Note</a:t>
            </a:r>
          </a:p>
          <a:p>
            <a:pPr marL="457200" indent="-457200">
              <a:buAutoNum type="arabicPeriod"/>
            </a:pPr>
            <a:r>
              <a:rPr lang="en-BO" sz="2000"/>
              <a:t>Camina hasta la Ventana</a:t>
            </a:r>
          </a:p>
          <a:p>
            <a:pPr marL="457200" indent="-457200">
              <a:buAutoNum type="arabicPeriod"/>
            </a:pPr>
            <a:r>
              <a:rPr lang="en-BO" sz="2000"/>
              <a:t>Fin</a:t>
            </a:r>
          </a:p>
          <a:p>
            <a:pPr marL="0" indent="0" algn="just">
              <a:buNone/>
            </a:pPr>
            <a:endParaRPr lang="en-BO" sz="2000"/>
          </a:p>
        </p:txBody>
      </p:sp>
      <p:pic>
        <p:nvPicPr>
          <p:cNvPr id="5" name="Ruta Robot 01.mp4" descr="Ruta Robot 01.mp4">
            <a:hlinkClick r:id="" action="ppaction://media"/>
            <a:extLst>
              <a:ext uri="{FF2B5EF4-FFF2-40B4-BE49-F238E27FC236}">
                <a16:creationId xmlns:a16="http://schemas.microsoft.com/office/drawing/2014/main" id="{DEDBDE0B-D9CA-1E43-BF62-2C3C5FF75B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31773" y="2043954"/>
            <a:ext cx="7887127" cy="4433046"/>
          </a:xfrm>
          <a:prstGeom prst="rect">
            <a:avLst/>
          </a:prstGeom>
        </p:spPr>
      </p:pic>
    </p:spTree>
    <p:extLst>
      <p:ext uri="{BB962C8B-B14F-4D97-AF65-F5344CB8AC3E}">
        <p14:creationId xmlns:p14="http://schemas.microsoft.com/office/powerpoint/2010/main" val="21581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990E-5302-9B49-B5E0-7A62A314B152}"/>
              </a:ext>
            </a:extLst>
          </p:cNvPr>
          <p:cNvSpPr>
            <a:spLocks noGrp="1"/>
          </p:cNvSpPr>
          <p:nvPr>
            <p:ph type="title"/>
          </p:nvPr>
        </p:nvSpPr>
        <p:spPr/>
        <p:txBody>
          <a:bodyPr/>
          <a:lstStyle/>
          <a:p>
            <a:r>
              <a:rPr lang="en-BO"/>
              <a:t>La ruta o flujo de los programas</a:t>
            </a:r>
          </a:p>
        </p:txBody>
      </p:sp>
      <p:sp>
        <p:nvSpPr>
          <p:cNvPr id="3" name="Content Placeholder 2">
            <a:extLst>
              <a:ext uri="{FF2B5EF4-FFF2-40B4-BE49-F238E27FC236}">
                <a16:creationId xmlns:a16="http://schemas.microsoft.com/office/drawing/2014/main" id="{665E6483-38F0-3E46-BFD2-D5CC50798C59}"/>
              </a:ext>
            </a:extLst>
          </p:cNvPr>
          <p:cNvSpPr>
            <a:spLocks noGrp="1"/>
          </p:cNvSpPr>
          <p:nvPr>
            <p:ph idx="1"/>
          </p:nvPr>
        </p:nvSpPr>
        <p:spPr>
          <a:xfrm>
            <a:off x="838200" y="1825624"/>
            <a:ext cx="7443651" cy="4540341"/>
          </a:xfrm>
        </p:spPr>
        <p:txBody>
          <a:bodyPr>
            <a:normAutofit fontScale="85000" lnSpcReduction="20000"/>
          </a:bodyPr>
          <a:lstStyle/>
          <a:p>
            <a:pPr marL="0" indent="0">
              <a:buNone/>
            </a:pPr>
            <a:r>
              <a:rPr lang="en-BO"/>
              <a:t>Los programas que se ejecutan línea a línea, ordenadamente sin hacer bifuracaciones o bucles (loops), tienen poca utilidad, como vimos en el caso del programa anterior.</a:t>
            </a:r>
          </a:p>
          <a:p>
            <a:pPr marL="0" indent="0">
              <a:buNone/>
            </a:pPr>
            <a:endParaRPr lang="en-BO"/>
          </a:p>
          <a:p>
            <a:pPr marL="0" indent="0">
              <a:buNone/>
            </a:pPr>
            <a:r>
              <a:rPr lang="en-BO" b="1">
                <a:solidFill>
                  <a:schemeClr val="accent6">
                    <a:lumMod val="75000"/>
                  </a:schemeClr>
                </a:solidFill>
              </a:rPr>
              <a:t>Lo primero </a:t>
            </a:r>
            <a:r>
              <a:rPr lang="en-BO"/>
              <a:t>que le da la potencia a los programas es la capacidad de tomar decisiones, para seguir uno ú otro camino según ciertas condiciones, como el valor de un cierto dato. A esto se le llaman </a:t>
            </a:r>
            <a:r>
              <a:rPr lang="en-BO" b="1">
                <a:solidFill>
                  <a:schemeClr val="accent6">
                    <a:lumMod val="75000"/>
                  </a:schemeClr>
                </a:solidFill>
              </a:rPr>
              <a:t>bifurcaciones en un flujo </a:t>
            </a:r>
            <a:r>
              <a:rPr lang="en-BO"/>
              <a:t>de programa.</a:t>
            </a:r>
          </a:p>
          <a:p>
            <a:pPr marL="0" indent="0">
              <a:buNone/>
            </a:pPr>
            <a:endParaRPr lang="en-BO"/>
          </a:p>
          <a:p>
            <a:pPr marL="0" indent="0">
              <a:buNone/>
            </a:pPr>
            <a:r>
              <a:rPr lang="en-BO" b="1">
                <a:solidFill>
                  <a:schemeClr val="accent6">
                    <a:lumMod val="75000"/>
                  </a:schemeClr>
                </a:solidFill>
              </a:rPr>
              <a:t>Lo segundo </a:t>
            </a:r>
            <a:r>
              <a:rPr lang="en-BO"/>
              <a:t>es hacer repeticiones de ciertas tareas, para procesar colecciones de datos. Por ejemplo leer todas las líneas de un archivo y contar las palabras. A esto se lo conoce como bucles o </a:t>
            </a:r>
            <a:r>
              <a:rPr lang="en-BO" b="1">
                <a:solidFill>
                  <a:schemeClr val="accent6">
                    <a:lumMod val="75000"/>
                  </a:schemeClr>
                </a:solidFill>
              </a:rPr>
              <a:t>loops</a:t>
            </a:r>
            <a:r>
              <a:rPr lang="en-BO"/>
              <a:t>.</a:t>
            </a:r>
          </a:p>
        </p:txBody>
      </p:sp>
      <p:sp>
        <p:nvSpPr>
          <p:cNvPr id="4" name="Rectangle 3">
            <a:extLst>
              <a:ext uri="{FF2B5EF4-FFF2-40B4-BE49-F238E27FC236}">
                <a16:creationId xmlns:a16="http://schemas.microsoft.com/office/drawing/2014/main" id="{2862D210-C13A-C440-9AC1-AC4124E16AA9}"/>
              </a:ext>
            </a:extLst>
          </p:cNvPr>
          <p:cNvSpPr/>
          <p:nvPr/>
        </p:nvSpPr>
        <p:spPr>
          <a:xfrm>
            <a:off x="8534400" y="714103"/>
            <a:ext cx="3396343" cy="5651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6" name="Picture 5" descr="A screenshot of a cell phone&#10;&#10;Description automatically generated">
            <a:extLst>
              <a:ext uri="{FF2B5EF4-FFF2-40B4-BE49-F238E27FC236}">
                <a16:creationId xmlns:a16="http://schemas.microsoft.com/office/drawing/2014/main" id="{AF2442C6-538E-BF47-990A-F1E2147E798D}"/>
              </a:ext>
            </a:extLst>
          </p:cNvPr>
          <p:cNvPicPr>
            <a:picLocks noChangeAspect="1"/>
          </p:cNvPicPr>
          <p:nvPr/>
        </p:nvPicPr>
        <p:blipFill>
          <a:blip r:embed="rId2"/>
          <a:stretch>
            <a:fillRect/>
          </a:stretch>
        </p:blipFill>
        <p:spPr>
          <a:xfrm>
            <a:off x="8600621" y="1377474"/>
            <a:ext cx="3263900" cy="1959134"/>
          </a:xfrm>
          <a:prstGeom prst="rect">
            <a:avLst/>
          </a:prstGeom>
        </p:spPr>
      </p:pic>
      <p:pic>
        <p:nvPicPr>
          <p:cNvPr id="8" name="Picture 7" descr="A close up of a logo&#10;&#10;Description automatically generated">
            <a:extLst>
              <a:ext uri="{FF2B5EF4-FFF2-40B4-BE49-F238E27FC236}">
                <a16:creationId xmlns:a16="http://schemas.microsoft.com/office/drawing/2014/main" id="{352E3737-EDB8-7F48-A698-90B60CB29F5A}"/>
              </a:ext>
            </a:extLst>
          </p:cNvPr>
          <p:cNvPicPr>
            <a:picLocks noChangeAspect="1"/>
          </p:cNvPicPr>
          <p:nvPr/>
        </p:nvPicPr>
        <p:blipFill>
          <a:blip r:embed="rId3"/>
          <a:stretch>
            <a:fillRect/>
          </a:stretch>
        </p:blipFill>
        <p:spPr>
          <a:xfrm>
            <a:off x="8600621" y="3827417"/>
            <a:ext cx="3260452" cy="2316480"/>
          </a:xfrm>
          <a:prstGeom prst="rect">
            <a:avLst/>
          </a:prstGeom>
        </p:spPr>
      </p:pic>
      <p:sp>
        <p:nvSpPr>
          <p:cNvPr id="9" name="TextBox 8">
            <a:extLst>
              <a:ext uri="{FF2B5EF4-FFF2-40B4-BE49-F238E27FC236}">
                <a16:creationId xmlns:a16="http://schemas.microsoft.com/office/drawing/2014/main" id="{2F16A844-8B23-7144-9C40-DC51BC85A7BE}"/>
              </a:ext>
            </a:extLst>
          </p:cNvPr>
          <p:cNvSpPr txBox="1"/>
          <p:nvPr/>
        </p:nvSpPr>
        <p:spPr>
          <a:xfrm>
            <a:off x="8604069" y="1027906"/>
            <a:ext cx="32604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BO"/>
              <a:t>Bifurcaciones</a:t>
            </a:r>
          </a:p>
        </p:txBody>
      </p:sp>
      <p:sp>
        <p:nvSpPr>
          <p:cNvPr id="10" name="TextBox 9">
            <a:extLst>
              <a:ext uri="{FF2B5EF4-FFF2-40B4-BE49-F238E27FC236}">
                <a16:creationId xmlns:a16="http://schemas.microsoft.com/office/drawing/2014/main" id="{E4DABBA3-15BF-6645-9DFA-74D21C1777B5}"/>
              </a:ext>
            </a:extLst>
          </p:cNvPr>
          <p:cNvSpPr txBox="1"/>
          <p:nvPr/>
        </p:nvSpPr>
        <p:spPr>
          <a:xfrm>
            <a:off x="8600621" y="3540034"/>
            <a:ext cx="32604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BO"/>
              <a:t>Bucles (Loops)</a:t>
            </a:r>
          </a:p>
        </p:txBody>
      </p:sp>
    </p:spTree>
    <p:extLst>
      <p:ext uri="{BB962C8B-B14F-4D97-AF65-F5344CB8AC3E}">
        <p14:creationId xmlns:p14="http://schemas.microsoft.com/office/powerpoint/2010/main" val="3872071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F52-8798-4840-9A77-254BB76DA301}"/>
              </a:ext>
            </a:extLst>
          </p:cNvPr>
          <p:cNvSpPr>
            <a:spLocks noGrp="1"/>
          </p:cNvSpPr>
          <p:nvPr>
            <p:ph type="title"/>
          </p:nvPr>
        </p:nvSpPr>
        <p:spPr/>
        <p:txBody>
          <a:bodyPr/>
          <a:lstStyle/>
          <a:p>
            <a:r>
              <a:rPr lang="en-BO"/>
              <a:t>Automatizando tareas	</a:t>
            </a:r>
          </a:p>
        </p:txBody>
      </p:sp>
      <p:sp>
        <p:nvSpPr>
          <p:cNvPr id="3" name="Content Placeholder 2">
            <a:extLst>
              <a:ext uri="{FF2B5EF4-FFF2-40B4-BE49-F238E27FC236}">
                <a16:creationId xmlns:a16="http://schemas.microsoft.com/office/drawing/2014/main" id="{50917B7C-54D5-FE4A-BA03-5C84A3E3E40C}"/>
              </a:ext>
            </a:extLst>
          </p:cNvPr>
          <p:cNvSpPr>
            <a:spLocks noGrp="1"/>
          </p:cNvSpPr>
          <p:nvPr>
            <p:ph idx="1"/>
          </p:nvPr>
        </p:nvSpPr>
        <p:spPr/>
        <p:txBody>
          <a:bodyPr>
            <a:normAutofit fontScale="85000" lnSpcReduction="10000"/>
          </a:bodyPr>
          <a:lstStyle/>
          <a:p>
            <a:pPr marL="0" indent="0">
              <a:buNone/>
            </a:pPr>
            <a:r>
              <a:rPr lang="en-BO"/>
              <a:t>La principal función de los programas es, sin lugar a dudas, </a:t>
            </a:r>
            <a:r>
              <a:rPr lang="en-BO" b="1">
                <a:solidFill>
                  <a:schemeClr val="accent6">
                    <a:lumMod val="75000"/>
                  </a:schemeClr>
                </a:solidFill>
              </a:rPr>
              <a:t>automatizar tareas</a:t>
            </a:r>
            <a:r>
              <a:rPr lang="en-BO"/>
              <a:t>.</a:t>
            </a:r>
          </a:p>
          <a:p>
            <a:pPr marL="0" indent="0">
              <a:buNone/>
            </a:pPr>
            <a:r>
              <a:rPr lang="en-BO"/>
              <a:t>Las computadoras personales tienen 3 periféricos principales que posibilitan a un programa interactuar con sus usuarios:</a:t>
            </a:r>
          </a:p>
          <a:p>
            <a:endParaRPr lang="en-BO"/>
          </a:p>
          <a:p>
            <a:r>
              <a:rPr lang="en-BO" b="1">
                <a:solidFill>
                  <a:schemeClr val="accent6">
                    <a:lumMod val="75000"/>
                  </a:schemeClr>
                </a:solidFill>
              </a:rPr>
              <a:t>Pantalla o Monitor</a:t>
            </a:r>
            <a:r>
              <a:rPr lang="en-BO"/>
              <a:t>: el usuario puede ver información presentada por el Usuario.</a:t>
            </a:r>
          </a:p>
          <a:p>
            <a:endParaRPr lang="en-BO"/>
          </a:p>
          <a:p>
            <a:r>
              <a:rPr lang="en-BO" b="1">
                <a:solidFill>
                  <a:schemeClr val="accent6">
                    <a:lumMod val="75000"/>
                  </a:schemeClr>
                </a:solidFill>
              </a:rPr>
              <a:t>Teclado</a:t>
            </a:r>
            <a:r>
              <a:rPr lang="en-BO"/>
              <a:t>: el usuario puede teclear o digitar información para ser consumido por nuestros programas</a:t>
            </a:r>
          </a:p>
          <a:p>
            <a:endParaRPr lang="en-BO"/>
          </a:p>
          <a:p>
            <a:r>
              <a:rPr lang="en-BO" b="1">
                <a:solidFill>
                  <a:schemeClr val="accent6">
                    <a:lumMod val="75000"/>
                  </a:schemeClr>
                </a:solidFill>
              </a:rPr>
              <a:t>Ratón</a:t>
            </a:r>
            <a:r>
              <a:rPr lang="en-BO"/>
              <a:t>: el usuario puede señalarnos algo en la pantalla o presionar un botón en la pantalla para indicarnos que desea que el programa realice una acción.</a:t>
            </a:r>
          </a:p>
        </p:txBody>
      </p:sp>
    </p:spTree>
    <p:extLst>
      <p:ext uri="{BB962C8B-B14F-4D97-AF65-F5344CB8AC3E}">
        <p14:creationId xmlns:p14="http://schemas.microsoft.com/office/powerpoint/2010/main" val="369233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DC7A-7557-C244-B86E-C95EF6470284}"/>
              </a:ext>
            </a:extLst>
          </p:cNvPr>
          <p:cNvSpPr>
            <a:spLocks noGrp="1"/>
          </p:cNvSpPr>
          <p:nvPr>
            <p:ph type="title"/>
          </p:nvPr>
        </p:nvSpPr>
        <p:spPr/>
        <p:txBody>
          <a:bodyPr/>
          <a:lstStyle/>
          <a:p>
            <a:r>
              <a:rPr lang="en-BO"/>
              <a:t>Pseudo-código</a:t>
            </a:r>
          </a:p>
        </p:txBody>
      </p:sp>
      <p:sp>
        <p:nvSpPr>
          <p:cNvPr id="3" name="Content Placeholder 2">
            <a:extLst>
              <a:ext uri="{FF2B5EF4-FFF2-40B4-BE49-F238E27FC236}">
                <a16:creationId xmlns:a16="http://schemas.microsoft.com/office/drawing/2014/main" id="{52B940AA-5571-CC44-99A8-27809CEC163B}"/>
              </a:ext>
            </a:extLst>
          </p:cNvPr>
          <p:cNvSpPr>
            <a:spLocks noGrp="1"/>
          </p:cNvSpPr>
          <p:nvPr>
            <p:ph idx="1"/>
          </p:nvPr>
        </p:nvSpPr>
        <p:spPr>
          <a:xfrm>
            <a:off x="838200" y="1825625"/>
            <a:ext cx="4238897" cy="4351338"/>
          </a:xfrm>
        </p:spPr>
        <p:txBody>
          <a:bodyPr>
            <a:normAutofit/>
          </a:bodyPr>
          <a:lstStyle/>
          <a:p>
            <a:pPr marL="0" indent="0" algn="just">
              <a:buNone/>
            </a:pPr>
            <a:r>
              <a:rPr lang="en-BO" sz="2200"/>
              <a:t>Este concepto consiste en </a:t>
            </a:r>
            <a:r>
              <a:rPr lang="en-BO" sz="2200" b="1">
                <a:solidFill>
                  <a:schemeClr val="accent6">
                    <a:lumMod val="75000"/>
                  </a:schemeClr>
                </a:solidFill>
              </a:rPr>
              <a:t>escribir un programa</a:t>
            </a:r>
            <a:r>
              <a:rPr lang="en-BO" sz="2200"/>
              <a:t> en un </a:t>
            </a:r>
            <a:r>
              <a:rPr lang="en-BO" sz="2200" b="1">
                <a:solidFill>
                  <a:schemeClr val="accent6">
                    <a:lumMod val="75000"/>
                  </a:schemeClr>
                </a:solidFill>
              </a:rPr>
              <a:t>pseudo-código </a:t>
            </a:r>
            <a:r>
              <a:rPr lang="en-BO" sz="2200"/>
              <a:t>(palabras entendibles por cualquier persona) que describa lo que intenta resolver, independiente del lenguaje en el que será luego codificado.</a:t>
            </a:r>
          </a:p>
          <a:p>
            <a:pPr marL="0" indent="0" algn="just">
              <a:buNone/>
            </a:pPr>
            <a:r>
              <a:rPr lang="en-BO" sz="2200"/>
              <a:t> </a:t>
            </a:r>
          </a:p>
          <a:p>
            <a:pPr marL="0" indent="0" algn="just">
              <a:buNone/>
            </a:pPr>
            <a:r>
              <a:rPr lang="en-BO" sz="2200"/>
              <a:t>Esto obliga al programador a pensar en </a:t>
            </a:r>
            <a:r>
              <a:rPr lang="en-BO" sz="2200" b="1">
                <a:solidFill>
                  <a:schemeClr val="accent6">
                    <a:lumMod val="75000"/>
                  </a:schemeClr>
                </a:solidFill>
              </a:rPr>
              <a:t>la lógica del problema a resolver</a:t>
            </a:r>
            <a:r>
              <a:rPr lang="en-BO" sz="2200"/>
              <a:t>, antes de meterse en las minucias del lenguaje de programación.</a:t>
            </a:r>
          </a:p>
          <a:p>
            <a:pPr marL="0" indent="0" algn="just">
              <a:buNone/>
            </a:pPr>
            <a:endParaRPr lang="en-BO" sz="2200"/>
          </a:p>
          <a:p>
            <a:pPr marL="0" indent="0">
              <a:buNone/>
            </a:pPr>
            <a:endParaRPr lang="en-BO"/>
          </a:p>
        </p:txBody>
      </p:sp>
      <p:sp>
        <p:nvSpPr>
          <p:cNvPr id="4" name="TextBox 3">
            <a:extLst>
              <a:ext uri="{FF2B5EF4-FFF2-40B4-BE49-F238E27FC236}">
                <a16:creationId xmlns:a16="http://schemas.microsoft.com/office/drawing/2014/main" id="{31EBA812-A1C3-1E43-A330-FAC67F28CE45}"/>
              </a:ext>
            </a:extLst>
          </p:cNvPr>
          <p:cNvSpPr txBox="1"/>
          <p:nvPr/>
        </p:nvSpPr>
        <p:spPr>
          <a:xfrm>
            <a:off x="5643154" y="1342345"/>
            <a:ext cx="5710646" cy="5078313"/>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BO" b="1"/>
              <a:t>// Programa: Barre Archivo de texto y devuelve número de lineas no blancas y el número de palabras.</a:t>
            </a:r>
          </a:p>
          <a:p>
            <a:endParaRPr lang="en-BO" b="1"/>
          </a:p>
          <a:p>
            <a:r>
              <a:rPr lang="en-BO" b="1"/>
              <a:t>// Conseguir nombre del archivo</a:t>
            </a:r>
          </a:p>
          <a:p>
            <a:r>
              <a:rPr lang="en-BO" b="1"/>
              <a:t>// Abrir el archivo</a:t>
            </a:r>
          </a:p>
          <a:p>
            <a:r>
              <a:rPr lang="en-BO" b="1">
                <a:solidFill>
                  <a:schemeClr val="bg2">
                    <a:lumMod val="50000"/>
                  </a:schemeClr>
                </a:solidFill>
                <a:highlight>
                  <a:srgbClr val="FFFF00"/>
                </a:highlight>
              </a:rPr>
              <a:t>// Si no existe archivo</a:t>
            </a:r>
          </a:p>
          <a:p>
            <a:r>
              <a:rPr lang="en-BO" b="1">
                <a:solidFill>
                  <a:schemeClr val="bg2">
                    <a:lumMod val="50000"/>
                  </a:schemeClr>
                </a:solidFill>
                <a:highlight>
                  <a:srgbClr val="FFFF00"/>
                </a:highlight>
              </a:rPr>
              <a:t>	// terminar</a:t>
            </a:r>
          </a:p>
          <a:p>
            <a:r>
              <a:rPr lang="en-BO" b="1"/>
              <a:t>// Leer todo el archivo en colección de lineas</a:t>
            </a:r>
          </a:p>
          <a:p>
            <a:r>
              <a:rPr lang="en-BO" b="1"/>
              <a:t>// inicializar contadores de lineas y palabras en cero</a:t>
            </a:r>
          </a:p>
          <a:p>
            <a:r>
              <a:rPr lang="en-BO" b="1"/>
              <a:t>// tomar primera linea</a:t>
            </a:r>
          </a:p>
          <a:p>
            <a:r>
              <a:rPr lang="en-BO" b="1">
                <a:solidFill>
                  <a:schemeClr val="bg2">
                    <a:lumMod val="50000"/>
                  </a:schemeClr>
                </a:solidFill>
                <a:highlight>
                  <a:srgbClr val="FFFF00"/>
                </a:highlight>
              </a:rPr>
              <a:t>// Mientras haya lineas en la colección</a:t>
            </a:r>
          </a:p>
          <a:p>
            <a:r>
              <a:rPr lang="en-BO" b="1">
                <a:solidFill>
                  <a:schemeClr val="bg2">
                    <a:lumMod val="50000"/>
                  </a:schemeClr>
                </a:solidFill>
                <a:highlight>
                  <a:srgbClr val="FFFF00"/>
                </a:highlight>
              </a:rPr>
              <a:t>// 	agregar 1 al contador de líneas</a:t>
            </a:r>
          </a:p>
          <a:p>
            <a:r>
              <a:rPr lang="en-BO" b="1">
                <a:solidFill>
                  <a:schemeClr val="bg2">
                    <a:lumMod val="50000"/>
                  </a:schemeClr>
                </a:solidFill>
                <a:highlight>
                  <a:srgbClr val="FFFF00"/>
                </a:highlight>
              </a:rPr>
              <a:t>//	buscar nro de palabras de la línea</a:t>
            </a:r>
          </a:p>
          <a:p>
            <a:r>
              <a:rPr lang="en-BO" b="1">
                <a:solidFill>
                  <a:schemeClr val="bg2">
                    <a:lumMod val="50000"/>
                  </a:schemeClr>
                </a:solidFill>
                <a:highlight>
                  <a:srgbClr val="FFFF00"/>
                </a:highlight>
              </a:rPr>
              <a:t>// 	agregar nro de palabras al contador de palabras</a:t>
            </a:r>
          </a:p>
          <a:p>
            <a:r>
              <a:rPr lang="en-BO" b="1">
                <a:solidFill>
                  <a:schemeClr val="bg2">
                    <a:lumMod val="50000"/>
                  </a:schemeClr>
                </a:solidFill>
                <a:highlight>
                  <a:srgbClr val="FFFF00"/>
                </a:highlight>
              </a:rPr>
              <a:t>//	tomar la siguiente linea</a:t>
            </a:r>
          </a:p>
          <a:p>
            <a:r>
              <a:rPr lang="en-BO" b="1"/>
              <a:t>// Desplegar nro de lineas y nro de palabras encontrados</a:t>
            </a:r>
          </a:p>
          <a:p>
            <a:r>
              <a:rPr lang="en-BO" b="1"/>
              <a:t>// Cerrar el archivo</a:t>
            </a:r>
          </a:p>
          <a:p>
            <a:r>
              <a:rPr lang="en-BO" b="1"/>
              <a:t>// Terminar </a:t>
            </a:r>
          </a:p>
        </p:txBody>
      </p:sp>
    </p:spTree>
    <p:extLst>
      <p:ext uri="{BB962C8B-B14F-4D97-AF65-F5344CB8AC3E}">
        <p14:creationId xmlns:p14="http://schemas.microsoft.com/office/powerpoint/2010/main" val="380894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4023-99DE-AD43-A07B-8E4F9A81EC3F}"/>
              </a:ext>
            </a:extLst>
          </p:cNvPr>
          <p:cNvSpPr>
            <a:spLocks noGrp="1"/>
          </p:cNvSpPr>
          <p:nvPr>
            <p:ph type="title"/>
          </p:nvPr>
        </p:nvSpPr>
        <p:spPr/>
        <p:txBody>
          <a:bodyPr/>
          <a:lstStyle/>
          <a:p>
            <a:r>
              <a:rPr lang="en-BO"/>
              <a:t>Del pseudo-código al código</a:t>
            </a:r>
          </a:p>
        </p:txBody>
      </p:sp>
      <p:sp>
        <p:nvSpPr>
          <p:cNvPr id="3" name="Content Placeholder 2">
            <a:extLst>
              <a:ext uri="{FF2B5EF4-FFF2-40B4-BE49-F238E27FC236}">
                <a16:creationId xmlns:a16="http://schemas.microsoft.com/office/drawing/2014/main" id="{C29176E2-6BEB-6C49-ADA5-628D00E85674}"/>
              </a:ext>
            </a:extLst>
          </p:cNvPr>
          <p:cNvSpPr>
            <a:spLocks noGrp="1"/>
          </p:cNvSpPr>
          <p:nvPr>
            <p:ph idx="1"/>
          </p:nvPr>
        </p:nvSpPr>
        <p:spPr>
          <a:xfrm>
            <a:off x="367938" y="1522806"/>
            <a:ext cx="3968930" cy="4351338"/>
          </a:xfrm>
        </p:spPr>
        <p:style>
          <a:lnRef idx="1">
            <a:schemeClr val="accent6"/>
          </a:lnRef>
          <a:fillRef idx="2">
            <a:schemeClr val="accent6"/>
          </a:fillRef>
          <a:effectRef idx="1">
            <a:schemeClr val="accent6"/>
          </a:effectRef>
          <a:fontRef idx="minor">
            <a:schemeClr val="dk1"/>
          </a:fontRef>
        </p:style>
        <p:txBody>
          <a:bodyPr>
            <a:normAutofit fontScale="47500" lnSpcReduction="20000"/>
          </a:bodyPr>
          <a:lstStyle/>
          <a:p>
            <a:pPr marL="0" indent="0">
              <a:buNone/>
            </a:pPr>
            <a:r>
              <a:rPr lang="en-US" sz="2900"/>
              <a:t>// Conseguir nombre del archivo</a:t>
            </a:r>
          </a:p>
          <a:p>
            <a:pPr marL="0" indent="0">
              <a:buNone/>
            </a:pPr>
            <a:r>
              <a:rPr lang="en-US" sz="2900" b="1">
                <a:solidFill>
                  <a:schemeClr val="accent2">
                    <a:lumMod val="50000"/>
                  </a:schemeClr>
                </a:solidFill>
              </a:rPr>
              <a:t>Write("Archivo: "); var archivo = ReadLine(); </a:t>
            </a:r>
          </a:p>
          <a:p>
            <a:pPr marL="0" indent="0">
              <a:buNone/>
            </a:pPr>
            <a:r>
              <a:rPr lang="en-US" sz="2900"/>
              <a:t>// Si no existe archivo</a:t>
            </a:r>
          </a:p>
          <a:p>
            <a:pPr marL="0" indent="0">
              <a:buNone/>
            </a:pPr>
            <a:r>
              <a:rPr lang="en-US" sz="2900" b="1">
                <a:solidFill>
                  <a:schemeClr val="accent2">
                    <a:lumMod val="50000"/>
                  </a:schemeClr>
                </a:solidFill>
              </a:rPr>
              <a:t>if(!File.Exists(archivo)) {</a:t>
            </a:r>
          </a:p>
          <a:p>
            <a:pPr marL="0" indent="0">
              <a:buNone/>
            </a:pPr>
            <a:r>
              <a:rPr lang="en-US" sz="2900" b="1">
                <a:solidFill>
                  <a:schemeClr val="accent2">
                    <a:lumMod val="50000"/>
                  </a:schemeClr>
                </a:solidFill>
              </a:rPr>
              <a:t>	// terminar</a:t>
            </a:r>
          </a:p>
          <a:p>
            <a:pPr marL="0" indent="0">
              <a:buNone/>
            </a:pPr>
            <a:r>
              <a:rPr lang="en-US" sz="2900" b="1">
                <a:solidFill>
                  <a:schemeClr val="accent2">
                    <a:lumMod val="50000"/>
                  </a:schemeClr>
                </a:solidFill>
              </a:rPr>
              <a:t>	WriteLine("Archivo no existe!");</a:t>
            </a:r>
          </a:p>
          <a:p>
            <a:pPr marL="0" indent="0">
              <a:buNone/>
            </a:pPr>
            <a:r>
              <a:rPr lang="en-US" sz="2900" b="1">
                <a:solidFill>
                  <a:schemeClr val="accent2">
                    <a:lumMod val="50000"/>
                  </a:schemeClr>
                </a:solidFill>
              </a:rPr>
              <a:t>	return;</a:t>
            </a:r>
          </a:p>
          <a:p>
            <a:pPr marL="0" indent="0">
              <a:buNone/>
            </a:pPr>
            <a:r>
              <a:rPr lang="en-US" sz="2900" b="1">
                <a:solidFill>
                  <a:schemeClr val="accent2">
                    <a:lumMod val="50000"/>
                  </a:schemeClr>
                </a:solidFill>
              </a:rPr>
              <a:t>} </a:t>
            </a:r>
          </a:p>
          <a:p>
            <a:pPr marL="0" indent="0">
              <a:buNone/>
            </a:pPr>
            <a:r>
              <a:rPr lang="en-US" sz="2900"/>
              <a:t>// Abrir el archivo</a:t>
            </a:r>
          </a:p>
          <a:p>
            <a:pPr marL="0" indent="0">
              <a:buNone/>
            </a:pPr>
            <a:r>
              <a:rPr lang="en-US" sz="2900"/>
              <a:t>// Leer todo el archivo en colección de lineas</a:t>
            </a:r>
          </a:p>
          <a:p>
            <a:pPr marL="0" indent="0">
              <a:buNone/>
            </a:pPr>
            <a:r>
              <a:rPr lang="en-US" sz="2900" b="1">
                <a:solidFill>
                  <a:schemeClr val="accent2">
                    <a:lumMod val="50000"/>
                  </a:schemeClr>
                </a:solidFill>
              </a:rPr>
              <a:t>var lineas = File.ReadAllLines(archivo);</a:t>
            </a:r>
          </a:p>
          <a:p>
            <a:pPr marL="0" indent="0">
              <a:buNone/>
            </a:pPr>
            <a:r>
              <a:rPr lang="en-US" sz="2900"/>
              <a:t>// inicializar contadores de lineas y palabras en cero</a:t>
            </a:r>
          </a:p>
          <a:p>
            <a:pPr marL="0" indent="0">
              <a:buNone/>
            </a:pPr>
            <a:r>
              <a:rPr lang="en-US" sz="2900" b="1">
                <a:solidFill>
                  <a:schemeClr val="accent2">
                    <a:lumMod val="50000"/>
                  </a:schemeClr>
                </a:solidFill>
              </a:rPr>
              <a:t>var nroLineas = 0; var nroPalabras = 0;</a:t>
            </a:r>
          </a:p>
          <a:p>
            <a:pPr marL="0" indent="0">
              <a:buNone/>
            </a:pPr>
            <a:r>
              <a:rPr lang="en-US" sz="3200"/>
              <a:t>// tomar primera linea</a:t>
            </a:r>
          </a:p>
          <a:p>
            <a:pPr marL="0" indent="0">
              <a:buNone/>
            </a:pPr>
            <a:r>
              <a:rPr lang="en-US" sz="3200" b="1">
                <a:solidFill>
                  <a:schemeClr val="accent2">
                    <a:lumMod val="50000"/>
                  </a:schemeClr>
                </a:solidFill>
              </a:rPr>
              <a:t>var lin = 0;</a:t>
            </a:r>
          </a:p>
          <a:p>
            <a:pPr marL="0" indent="0">
              <a:buNone/>
            </a:pPr>
            <a:endParaRPr lang="en-US" sz="2900"/>
          </a:p>
          <a:p>
            <a:pPr marL="0" indent="0">
              <a:buNone/>
            </a:pPr>
            <a:endParaRPr lang="en-US" sz="3500"/>
          </a:p>
          <a:p>
            <a:endParaRPr lang="en-BO"/>
          </a:p>
        </p:txBody>
      </p:sp>
      <p:sp>
        <p:nvSpPr>
          <p:cNvPr id="4" name="TextBox 3">
            <a:extLst>
              <a:ext uri="{FF2B5EF4-FFF2-40B4-BE49-F238E27FC236}">
                <a16:creationId xmlns:a16="http://schemas.microsoft.com/office/drawing/2014/main" id="{8A5C3A8E-06E2-D344-9702-5D3A21B1281D}"/>
              </a:ext>
            </a:extLst>
          </p:cNvPr>
          <p:cNvSpPr txBox="1"/>
          <p:nvPr/>
        </p:nvSpPr>
        <p:spPr>
          <a:xfrm>
            <a:off x="4336867" y="1522806"/>
            <a:ext cx="5094515" cy="50475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00"/>
              <a:t>// Mientras haya lineas en la colección</a:t>
            </a:r>
          </a:p>
          <a:p>
            <a:r>
              <a:rPr lang="en-US" sz="1400" b="1">
                <a:solidFill>
                  <a:schemeClr val="accent2">
                    <a:lumMod val="50000"/>
                  </a:schemeClr>
                </a:solidFill>
              </a:rPr>
              <a:t>while(lin &lt; lineas.Length) {</a:t>
            </a:r>
          </a:p>
          <a:p>
            <a:pPr lvl="1"/>
            <a:r>
              <a:rPr lang="en-US" sz="1400"/>
              <a:t>// agregar 1 al contador de líneas</a:t>
            </a:r>
          </a:p>
          <a:p>
            <a:pPr lvl="1"/>
            <a:r>
              <a:rPr lang="en-US" sz="1400" b="1">
                <a:solidFill>
                  <a:schemeClr val="accent2">
                    <a:lumMod val="50000"/>
                  </a:schemeClr>
                </a:solidFill>
              </a:rPr>
              <a:t>nroLineas += 1;</a:t>
            </a:r>
          </a:p>
          <a:p>
            <a:pPr lvl="1"/>
            <a:r>
              <a:rPr lang="en-US" sz="1400"/>
              <a:t>// buscar nro de palabras de la línea</a:t>
            </a:r>
          </a:p>
          <a:p>
            <a:pPr lvl="1"/>
            <a:r>
              <a:rPr lang="en-US" sz="1400" b="1">
                <a:solidFill>
                  <a:schemeClr val="accent2">
                    <a:lumMod val="50000"/>
                  </a:schemeClr>
                </a:solidFill>
              </a:rPr>
              <a:t>var palabras = lineas[lin].Split(' ‘, '.’, ',', ';’, ':');</a:t>
            </a:r>
          </a:p>
          <a:p>
            <a:pPr lvl="1"/>
            <a:r>
              <a:rPr lang="en-US" sz="1400"/>
              <a:t>// agregar nro de palabras al contador de palabras</a:t>
            </a:r>
          </a:p>
          <a:p>
            <a:pPr lvl="1"/>
            <a:r>
              <a:rPr lang="en-US" sz="1400" b="1">
                <a:solidFill>
                  <a:schemeClr val="accent2">
                    <a:lumMod val="50000"/>
                  </a:schemeClr>
                </a:solidFill>
              </a:rPr>
              <a:t>foreach (var palabra in palabras) {</a:t>
            </a:r>
          </a:p>
          <a:p>
            <a:pPr lvl="2"/>
            <a:r>
              <a:rPr lang="en-US" sz="1400" b="1">
                <a:solidFill>
                  <a:schemeClr val="accent2">
                    <a:lumMod val="50000"/>
                  </a:schemeClr>
                </a:solidFill>
              </a:rPr>
              <a:t>if(palabra.Contains(' ') || palabra.Contains('.') </a:t>
            </a:r>
          </a:p>
          <a:p>
            <a:pPr lvl="3"/>
            <a:r>
              <a:rPr lang="en-US" sz="1400" b="1">
                <a:solidFill>
                  <a:schemeClr val="accent2">
                    <a:lumMod val="50000"/>
                  </a:schemeClr>
                </a:solidFill>
              </a:rPr>
              <a:t>|| palabra.Contains(',') || palabra.Contains(';')</a:t>
            </a:r>
          </a:p>
          <a:p>
            <a:pPr lvl="3"/>
            <a:r>
              <a:rPr lang="en-US" sz="1400" b="1">
                <a:solidFill>
                  <a:schemeClr val="accent2">
                    <a:lumMod val="50000"/>
                  </a:schemeClr>
                </a:solidFill>
              </a:rPr>
              <a:t>|| palabra.Contains(':’))</a:t>
            </a:r>
          </a:p>
          <a:p>
            <a:pPr lvl="2"/>
            <a:r>
              <a:rPr lang="en-US" sz="1400" b="1">
                <a:solidFill>
                  <a:schemeClr val="accent2">
                    <a:lumMod val="50000"/>
                  </a:schemeClr>
                </a:solidFill>
              </a:rPr>
              <a:t>	continue;</a:t>
            </a:r>
          </a:p>
          <a:p>
            <a:pPr lvl="2"/>
            <a:r>
              <a:rPr lang="en-US" sz="1400" b="1">
                <a:solidFill>
                  <a:schemeClr val="accent2">
                    <a:lumMod val="50000"/>
                  </a:schemeClr>
                </a:solidFill>
              </a:rPr>
              <a:t>nroPalabras += 1; </a:t>
            </a:r>
          </a:p>
          <a:p>
            <a:pPr lvl="1"/>
            <a:r>
              <a:rPr lang="en-US" sz="1400" b="1">
                <a:solidFill>
                  <a:schemeClr val="accent2">
                    <a:lumMod val="50000"/>
                  </a:schemeClr>
                </a:solidFill>
              </a:rPr>
              <a:t>}</a:t>
            </a:r>
          </a:p>
          <a:p>
            <a:pPr lvl="1"/>
            <a:r>
              <a:rPr lang="en-US" sz="1400"/>
              <a:t>// tomar la siguiente linea</a:t>
            </a:r>
          </a:p>
          <a:p>
            <a:pPr lvl="1"/>
            <a:r>
              <a:rPr lang="en-US" sz="1400" b="1">
                <a:solidFill>
                  <a:schemeClr val="accent2">
                    <a:lumMod val="50000"/>
                  </a:schemeClr>
                </a:solidFill>
              </a:rPr>
              <a:t>lin++;</a:t>
            </a:r>
          </a:p>
          <a:p>
            <a:r>
              <a:rPr lang="en-US" sz="1400"/>
              <a:t>}</a:t>
            </a:r>
          </a:p>
          <a:p>
            <a:r>
              <a:rPr lang="en-US" sz="1400"/>
              <a:t>// Desplegar nro de lineas y nro de palabras encontrados</a:t>
            </a:r>
          </a:p>
          <a:p>
            <a:r>
              <a:rPr lang="en-US" sz="1400" b="1">
                <a:solidFill>
                  <a:schemeClr val="accent2">
                    <a:lumMod val="50000"/>
                  </a:schemeClr>
                </a:solidFill>
              </a:rPr>
              <a:t>WriteLine($"Nro de líneas: {nroLineas}");</a:t>
            </a:r>
          </a:p>
          <a:p>
            <a:r>
              <a:rPr lang="en-US" sz="1400" b="1">
                <a:solidFill>
                  <a:schemeClr val="accent2">
                    <a:lumMod val="50000"/>
                  </a:schemeClr>
                </a:solidFill>
              </a:rPr>
              <a:t>WriteLine($"Nro de palabras: {nroPalabras}");</a:t>
            </a:r>
          </a:p>
          <a:p>
            <a:r>
              <a:rPr lang="en-US" sz="1400"/>
              <a:t>// Cerrar el archivo</a:t>
            </a:r>
          </a:p>
          <a:p>
            <a:r>
              <a:rPr lang="en-US" sz="1400"/>
              <a:t>// Terminar</a:t>
            </a:r>
          </a:p>
          <a:p>
            <a:r>
              <a:rPr lang="en-US" sz="1400" b="1">
                <a:solidFill>
                  <a:schemeClr val="accent2">
                    <a:lumMod val="50000"/>
                  </a:schemeClr>
                </a:solidFill>
              </a:rPr>
              <a:t>return;</a:t>
            </a:r>
            <a:r>
              <a:rPr lang="en-US" sz="1400" b="1">
                <a:solidFill>
                  <a:schemeClr val="accent1">
                    <a:lumMod val="50000"/>
                  </a:schemeClr>
                </a:solidFill>
              </a:rPr>
              <a:t> </a:t>
            </a:r>
            <a:endParaRPr lang="en-BO" b="1">
              <a:solidFill>
                <a:schemeClr val="accent1">
                  <a:lumMod val="50000"/>
                </a:schemeClr>
              </a:solidFill>
            </a:endParaRPr>
          </a:p>
        </p:txBody>
      </p:sp>
      <p:pic>
        <p:nvPicPr>
          <p:cNvPr id="6" name="Picture 5" descr="A close up of a logo&#10;&#10;Description automatically generated">
            <a:extLst>
              <a:ext uri="{FF2B5EF4-FFF2-40B4-BE49-F238E27FC236}">
                <a16:creationId xmlns:a16="http://schemas.microsoft.com/office/drawing/2014/main" id="{C90DF79E-102F-EB49-B7C7-B786E7B13916}"/>
              </a:ext>
            </a:extLst>
          </p:cNvPr>
          <p:cNvPicPr>
            <a:picLocks noChangeAspect="1"/>
          </p:cNvPicPr>
          <p:nvPr/>
        </p:nvPicPr>
        <p:blipFill>
          <a:blip r:embed="rId2"/>
          <a:stretch>
            <a:fillRect/>
          </a:stretch>
        </p:blipFill>
        <p:spPr>
          <a:xfrm>
            <a:off x="7963535" y="5564777"/>
            <a:ext cx="3943439" cy="1132581"/>
          </a:xfrm>
          <a:prstGeom prst="rect">
            <a:avLst/>
          </a:prstGeom>
        </p:spPr>
      </p:pic>
    </p:spTree>
    <p:extLst>
      <p:ext uri="{BB962C8B-B14F-4D97-AF65-F5344CB8AC3E}">
        <p14:creationId xmlns:p14="http://schemas.microsoft.com/office/powerpoint/2010/main" val="36120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730F-9104-3946-853D-B4FAE7F51121}"/>
              </a:ext>
            </a:extLst>
          </p:cNvPr>
          <p:cNvSpPr>
            <a:spLocks noGrp="1"/>
          </p:cNvSpPr>
          <p:nvPr>
            <p:ph type="title"/>
          </p:nvPr>
        </p:nvSpPr>
        <p:spPr/>
        <p:txBody>
          <a:bodyPr/>
          <a:lstStyle/>
          <a:p>
            <a:r>
              <a:rPr lang="en-BO"/>
              <a:t>Qué es programar?</a:t>
            </a:r>
          </a:p>
        </p:txBody>
      </p:sp>
      <p:sp>
        <p:nvSpPr>
          <p:cNvPr id="3" name="Content Placeholder 2">
            <a:extLst>
              <a:ext uri="{FF2B5EF4-FFF2-40B4-BE49-F238E27FC236}">
                <a16:creationId xmlns:a16="http://schemas.microsoft.com/office/drawing/2014/main" id="{6538F814-BE34-0243-B03B-7333ED8744A1}"/>
              </a:ext>
            </a:extLst>
          </p:cNvPr>
          <p:cNvSpPr>
            <a:spLocks noGrp="1"/>
          </p:cNvSpPr>
          <p:nvPr>
            <p:ph idx="1"/>
          </p:nvPr>
        </p:nvSpPr>
        <p:spPr/>
        <p:txBody>
          <a:bodyPr/>
          <a:lstStyle/>
          <a:p>
            <a:pPr marL="0" indent="0">
              <a:buNone/>
            </a:pPr>
            <a:r>
              <a:rPr lang="en-BO" b="1">
                <a:solidFill>
                  <a:schemeClr val="accent6">
                    <a:lumMod val="75000"/>
                  </a:schemeClr>
                </a:solidFill>
              </a:rPr>
              <a:t>Programar</a:t>
            </a:r>
            <a:r>
              <a:rPr lang="en-BO"/>
              <a:t> es escribir </a:t>
            </a:r>
            <a:r>
              <a:rPr lang="en-BO" b="1">
                <a:solidFill>
                  <a:schemeClr val="accent6">
                    <a:lumMod val="75000"/>
                  </a:schemeClr>
                </a:solidFill>
              </a:rPr>
              <a:t>código</a:t>
            </a:r>
            <a:r>
              <a:rPr lang="en-BO"/>
              <a:t> o instrucciones para ser </a:t>
            </a:r>
            <a:r>
              <a:rPr lang="en-BO" b="1">
                <a:solidFill>
                  <a:schemeClr val="accent6">
                    <a:lumMod val="75000"/>
                  </a:schemeClr>
                </a:solidFill>
              </a:rPr>
              <a:t>ejecutadas por una computadora </a:t>
            </a:r>
            <a:r>
              <a:rPr lang="en-BO"/>
              <a:t>ó</a:t>
            </a:r>
            <a:r>
              <a:rPr lang="en-BO" b="1">
                <a:solidFill>
                  <a:schemeClr val="accent6">
                    <a:lumMod val="75000"/>
                  </a:schemeClr>
                </a:solidFill>
              </a:rPr>
              <a:t> dispositivo inteligente</a:t>
            </a:r>
            <a:r>
              <a:rPr lang="en-BO"/>
              <a:t>.</a:t>
            </a:r>
          </a:p>
          <a:p>
            <a:pPr marL="0" indent="0">
              <a:buNone/>
            </a:pPr>
            <a:endParaRPr lang="en-BO"/>
          </a:p>
        </p:txBody>
      </p:sp>
      <p:pic>
        <p:nvPicPr>
          <p:cNvPr id="4" name="Picture 3" descr="A picture containing table, drawing&#10;&#10;Description automatically generated">
            <a:extLst>
              <a:ext uri="{FF2B5EF4-FFF2-40B4-BE49-F238E27FC236}">
                <a16:creationId xmlns:a16="http://schemas.microsoft.com/office/drawing/2014/main" id="{2081A8E1-3814-E742-B182-EC1E06EA298D}"/>
              </a:ext>
            </a:extLst>
          </p:cNvPr>
          <p:cNvPicPr>
            <a:picLocks noChangeAspect="1"/>
          </p:cNvPicPr>
          <p:nvPr/>
        </p:nvPicPr>
        <p:blipFill>
          <a:blip r:embed="rId2"/>
          <a:stretch>
            <a:fillRect/>
          </a:stretch>
        </p:blipFill>
        <p:spPr>
          <a:xfrm>
            <a:off x="4337050" y="3338055"/>
            <a:ext cx="3517900" cy="3162300"/>
          </a:xfrm>
          <a:prstGeom prst="rect">
            <a:avLst/>
          </a:prstGeom>
        </p:spPr>
      </p:pic>
      <p:sp>
        <p:nvSpPr>
          <p:cNvPr id="5" name="TextBox 4">
            <a:extLst>
              <a:ext uri="{FF2B5EF4-FFF2-40B4-BE49-F238E27FC236}">
                <a16:creationId xmlns:a16="http://schemas.microsoft.com/office/drawing/2014/main" id="{D819175A-27F7-0143-BEC0-593910E22A04}"/>
              </a:ext>
            </a:extLst>
          </p:cNvPr>
          <p:cNvSpPr txBox="1"/>
          <p:nvPr/>
        </p:nvSpPr>
        <p:spPr>
          <a:xfrm>
            <a:off x="6738291" y="3392259"/>
            <a:ext cx="1373777" cy="1200329"/>
          </a:xfrm>
          <a:prstGeom prst="rect">
            <a:avLst/>
          </a:prstGeom>
          <a:solidFill>
            <a:schemeClr val="accent6">
              <a:lumMod val="75000"/>
            </a:schemeClr>
          </a:solidFill>
        </p:spPr>
        <p:txBody>
          <a:bodyPr wrap="square" rtlCol="0">
            <a:spAutoFit/>
          </a:bodyPr>
          <a:lstStyle/>
          <a:p>
            <a:r>
              <a:rPr lang="en-BO" u="sng" dirty="0">
                <a:solidFill>
                  <a:schemeClr val="bg1"/>
                </a:solidFill>
              </a:rPr>
              <a:t>Programa C#</a:t>
            </a:r>
          </a:p>
          <a:p>
            <a:r>
              <a:rPr lang="en-BO" dirty="0">
                <a:solidFill>
                  <a:schemeClr val="bg1"/>
                </a:solidFill>
              </a:rPr>
              <a:t>WriteLine();</a:t>
            </a:r>
          </a:p>
          <a:p>
            <a:r>
              <a:rPr lang="en-BO" dirty="0">
                <a:solidFill>
                  <a:schemeClr val="bg1"/>
                </a:solidFill>
              </a:rPr>
              <a:t>ReadLine();</a:t>
            </a:r>
          </a:p>
          <a:p>
            <a:r>
              <a:rPr lang="en-BO" dirty="0">
                <a:solidFill>
                  <a:schemeClr val="bg1"/>
                </a:solidFill>
              </a:rPr>
              <a:t>WriteLine()</a:t>
            </a:r>
          </a:p>
        </p:txBody>
      </p:sp>
    </p:spTree>
    <p:extLst>
      <p:ext uri="{BB962C8B-B14F-4D97-AF65-F5344CB8AC3E}">
        <p14:creationId xmlns:p14="http://schemas.microsoft.com/office/powerpoint/2010/main" val="1697185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251-3AD7-D24B-A173-2549279A25C6}"/>
              </a:ext>
            </a:extLst>
          </p:cNvPr>
          <p:cNvSpPr>
            <a:spLocks noGrp="1"/>
          </p:cNvSpPr>
          <p:nvPr>
            <p:ph type="title"/>
          </p:nvPr>
        </p:nvSpPr>
        <p:spPr/>
        <p:txBody>
          <a:bodyPr/>
          <a:lstStyle/>
          <a:p>
            <a:r>
              <a:rPr lang="en-BO"/>
              <a:t>Sumario</a:t>
            </a:r>
          </a:p>
        </p:txBody>
      </p:sp>
      <p:sp>
        <p:nvSpPr>
          <p:cNvPr id="3" name="Content Placeholder 2">
            <a:extLst>
              <a:ext uri="{FF2B5EF4-FFF2-40B4-BE49-F238E27FC236}">
                <a16:creationId xmlns:a16="http://schemas.microsoft.com/office/drawing/2014/main" id="{5824992E-1085-1A47-B0E1-03035880D487}"/>
              </a:ext>
            </a:extLst>
          </p:cNvPr>
          <p:cNvSpPr>
            <a:spLocks noGrp="1"/>
          </p:cNvSpPr>
          <p:nvPr>
            <p:ph idx="1"/>
          </p:nvPr>
        </p:nvSpPr>
        <p:spPr/>
        <p:txBody>
          <a:bodyPr>
            <a:normAutofit lnSpcReduction="10000"/>
          </a:bodyPr>
          <a:lstStyle/>
          <a:p>
            <a:pPr marL="0" indent="0">
              <a:buNone/>
            </a:pPr>
            <a:r>
              <a:rPr lang="en-BO"/>
              <a:t>En este capítulo se ha hecho una breve </a:t>
            </a:r>
            <a:r>
              <a:rPr lang="en-BO" b="1">
                <a:solidFill>
                  <a:schemeClr val="accent6">
                    <a:lumMod val="75000"/>
                  </a:schemeClr>
                </a:solidFill>
              </a:rPr>
              <a:t>introducción a la programación</a:t>
            </a:r>
            <a:r>
              <a:rPr lang="en-BO"/>
              <a:t>, tratando de explicar en que consiste la tarea de hacer un programa.</a:t>
            </a:r>
          </a:p>
          <a:p>
            <a:pPr marL="0" indent="0">
              <a:buNone/>
            </a:pPr>
            <a:r>
              <a:rPr lang="en-BO"/>
              <a:t>Se revisarón conceptos que ayudan a los estudiantes de este curso a entender lo que es una </a:t>
            </a:r>
            <a:r>
              <a:rPr lang="en-BO" b="1">
                <a:solidFill>
                  <a:schemeClr val="accent6">
                    <a:lumMod val="75000"/>
                  </a:schemeClr>
                </a:solidFill>
              </a:rPr>
              <a:t>computadora ó dispositivo inteligente</a:t>
            </a:r>
            <a:r>
              <a:rPr lang="en-BO"/>
              <a:t>.</a:t>
            </a:r>
          </a:p>
          <a:p>
            <a:pPr marL="0" indent="0">
              <a:buNone/>
            </a:pPr>
            <a:r>
              <a:rPr lang="en-BO"/>
              <a:t>Se revisaron los principales componentes de hardware, explicando la importancia de la </a:t>
            </a:r>
            <a:r>
              <a:rPr lang="en-BO" b="1">
                <a:solidFill>
                  <a:schemeClr val="accent6">
                    <a:lumMod val="75000"/>
                  </a:schemeClr>
                </a:solidFill>
              </a:rPr>
              <a:t>CPU y la memoria</a:t>
            </a:r>
            <a:r>
              <a:rPr lang="en-BO"/>
              <a:t>.</a:t>
            </a:r>
            <a:endParaRPr lang="en-BO" b="1">
              <a:solidFill>
                <a:schemeClr val="accent6">
                  <a:lumMod val="75000"/>
                </a:schemeClr>
              </a:solidFill>
            </a:endParaRPr>
          </a:p>
          <a:p>
            <a:pPr marL="0" indent="0">
              <a:buNone/>
            </a:pPr>
            <a:r>
              <a:rPr lang="en-BO"/>
              <a:t>Se revisaron tambien los principales aspectos del software, revisando lo que son los </a:t>
            </a:r>
            <a:r>
              <a:rPr lang="en-BO" b="1">
                <a:solidFill>
                  <a:schemeClr val="accent6">
                    <a:lumMod val="75000"/>
                  </a:schemeClr>
                </a:solidFill>
              </a:rPr>
              <a:t>sistemas operativos </a:t>
            </a:r>
            <a:r>
              <a:rPr lang="en-BO"/>
              <a:t>y como los programas, escritos en diversos </a:t>
            </a:r>
            <a:r>
              <a:rPr lang="en-BO" b="1">
                <a:solidFill>
                  <a:schemeClr val="accent6">
                    <a:lumMod val="75000"/>
                  </a:schemeClr>
                </a:solidFill>
              </a:rPr>
              <a:t>lenguajes de programación</a:t>
            </a:r>
            <a:r>
              <a:rPr lang="en-BO"/>
              <a:t>, son ejecutados por este software de base, después de ser </a:t>
            </a:r>
            <a:r>
              <a:rPr lang="en-BO" b="1">
                <a:solidFill>
                  <a:schemeClr val="accent6">
                    <a:lumMod val="75000"/>
                  </a:schemeClr>
                </a:solidFill>
              </a:rPr>
              <a:t>compilados</a:t>
            </a:r>
            <a:r>
              <a:rPr lang="en-BO"/>
              <a:t> y cargados en la memoria.</a:t>
            </a:r>
          </a:p>
          <a:p>
            <a:endParaRPr lang="en-BO"/>
          </a:p>
        </p:txBody>
      </p:sp>
    </p:spTree>
    <p:extLst>
      <p:ext uri="{BB962C8B-B14F-4D97-AF65-F5344CB8AC3E}">
        <p14:creationId xmlns:p14="http://schemas.microsoft.com/office/powerpoint/2010/main" val="1977941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6274-0775-2745-9FA3-6F22FADFF80E}"/>
              </a:ext>
            </a:extLst>
          </p:cNvPr>
          <p:cNvSpPr>
            <a:spLocks noGrp="1"/>
          </p:cNvSpPr>
          <p:nvPr>
            <p:ph type="title"/>
          </p:nvPr>
        </p:nvSpPr>
        <p:spPr/>
        <p:txBody>
          <a:bodyPr/>
          <a:lstStyle/>
          <a:p>
            <a:r>
              <a:rPr lang="en-BO"/>
              <a:t>Capítulo 2</a:t>
            </a:r>
          </a:p>
        </p:txBody>
      </p:sp>
      <p:sp>
        <p:nvSpPr>
          <p:cNvPr id="3" name="Content Placeholder 2">
            <a:extLst>
              <a:ext uri="{FF2B5EF4-FFF2-40B4-BE49-F238E27FC236}">
                <a16:creationId xmlns:a16="http://schemas.microsoft.com/office/drawing/2014/main" id="{04A28009-4766-7441-9176-EFA9C6F6E844}"/>
              </a:ext>
            </a:extLst>
          </p:cNvPr>
          <p:cNvSpPr>
            <a:spLocks noGrp="1"/>
          </p:cNvSpPr>
          <p:nvPr>
            <p:ph idx="1"/>
          </p:nvPr>
        </p:nvSpPr>
        <p:spPr/>
        <p:txBody>
          <a:bodyPr>
            <a:normAutofit/>
          </a:bodyPr>
          <a:lstStyle/>
          <a:p>
            <a:pPr marL="0" indent="0">
              <a:buNone/>
            </a:pPr>
            <a:r>
              <a:rPr lang="en-BO" sz="4000" b="1"/>
              <a:t>C# 8, .Net core 3.1 y Visual Studio</a:t>
            </a:r>
          </a:p>
        </p:txBody>
      </p:sp>
    </p:spTree>
    <p:extLst>
      <p:ext uri="{BB962C8B-B14F-4D97-AF65-F5344CB8AC3E}">
        <p14:creationId xmlns:p14="http://schemas.microsoft.com/office/powerpoint/2010/main" val="85679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6226225-A5B9-4E4D-9FCB-614C00F3CE3B}"/>
              </a:ext>
            </a:extLst>
          </p:cNvPr>
          <p:cNvSpPr/>
          <p:nvPr/>
        </p:nvSpPr>
        <p:spPr>
          <a:xfrm>
            <a:off x="1240646" y="1961444"/>
            <a:ext cx="4080291" cy="698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solidFill>
                  <a:schemeClr val="tx1"/>
                </a:solidFill>
              </a:rPr>
              <a:t>              // Mi código C# { } </a:t>
            </a:r>
          </a:p>
        </p:txBody>
      </p:sp>
      <p:sp>
        <p:nvSpPr>
          <p:cNvPr id="43" name="Rectangle 42">
            <a:extLst>
              <a:ext uri="{FF2B5EF4-FFF2-40B4-BE49-F238E27FC236}">
                <a16:creationId xmlns:a16="http://schemas.microsoft.com/office/drawing/2014/main" id="{B14B02FC-8015-BD4A-9EF9-50BA3870DAE4}"/>
              </a:ext>
            </a:extLst>
          </p:cNvPr>
          <p:cNvSpPr/>
          <p:nvPr/>
        </p:nvSpPr>
        <p:spPr>
          <a:xfrm>
            <a:off x="1203725" y="5586824"/>
            <a:ext cx="4117212" cy="1005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2" name="Title 1">
            <a:extLst>
              <a:ext uri="{FF2B5EF4-FFF2-40B4-BE49-F238E27FC236}">
                <a16:creationId xmlns:a16="http://schemas.microsoft.com/office/drawing/2014/main" id="{8492DC0A-3A61-684B-A243-634EE54D5A13}"/>
              </a:ext>
            </a:extLst>
          </p:cNvPr>
          <p:cNvSpPr>
            <a:spLocks noGrp="1"/>
          </p:cNvSpPr>
          <p:nvPr>
            <p:ph type="title"/>
          </p:nvPr>
        </p:nvSpPr>
        <p:spPr/>
        <p:txBody>
          <a:bodyPr/>
          <a:lstStyle/>
          <a:p>
            <a:r>
              <a:rPr lang="en-BO"/>
              <a:t>C# en el mundo de los lenguajes	</a:t>
            </a:r>
          </a:p>
        </p:txBody>
      </p:sp>
      <p:sp>
        <p:nvSpPr>
          <p:cNvPr id="3" name="Content Placeholder 2">
            <a:extLst>
              <a:ext uri="{FF2B5EF4-FFF2-40B4-BE49-F238E27FC236}">
                <a16:creationId xmlns:a16="http://schemas.microsoft.com/office/drawing/2014/main" id="{A3A86B23-6D76-A644-8902-C142ACC23144}"/>
              </a:ext>
            </a:extLst>
          </p:cNvPr>
          <p:cNvSpPr>
            <a:spLocks noGrp="1"/>
          </p:cNvSpPr>
          <p:nvPr>
            <p:ph idx="1"/>
          </p:nvPr>
        </p:nvSpPr>
        <p:spPr>
          <a:xfrm>
            <a:off x="5589084" y="1584569"/>
            <a:ext cx="5764715" cy="5007820"/>
          </a:xfrm>
        </p:spPr>
        <p:txBody>
          <a:bodyPr>
            <a:normAutofit fontScale="55000" lnSpcReduction="20000"/>
          </a:bodyPr>
          <a:lstStyle/>
          <a:p>
            <a:pPr marL="0" indent="0" algn="just">
              <a:buNone/>
            </a:pPr>
            <a:r>
              <a:rPr lang="en-BO"/>
              <a:t>Según ranking de algunas encuestas, </a:t>
            </a:r>
            <a:r>
              <a:rPr lang="en-BO" b="1">
                <a:solidFill>
                  <a:schemeClr val="accent6">
                    <a:lumMod val="75000"/>
                  </a:schemeClr>
                </a:solidFill>
              </a:rPr>
              <a:t>C# ocupa el cuarto lugar</a:t>
            </a:r>
            <a:r>
              <a:rPr lang="en-BO"/>
              <a:t> entre los lenguajes más populares después de JavaScript, Python y Java.</a:t>
            </a:r>
          </a:p>
          <a:p>
            <a:pPr marL="0" indent="0" algn="just">
              <a:buNone/>
            </a:pPr>
            <a:endParaRPr lang="en-BO"/>
          </a:p>
          <a:p>
            <a:pPr marL="0" indent="0" algn="just">
              <a:buNone/>
            </a:pPr>
            <a:r>
              <a:rPr lang="en-BO" b="1">
                <a:solidFill>
                  <a:schemeClr val="accent6">
                    <a:lumMod val="75000"/>
                  </a:schemeClr>
                </a:solidFill>
              </a:rPr>
              <a:t>C# es el lenguaje creado y promovido por Microsoft</a:t>
            </a:r>
            <a:r>
              <a:rPr lang="en-BO"/>
              <a:t>, para ser usado en todas las aplicaciones y herramientas de su sistema operativo Windows, y estrechamente unido a su plataforma de ejecución (runtime) .Net Core. Actualmente C# es open source, del mismo modo que Java es un producto open source de Oracle.</a:t>
            </a:r>
          </a:p>
          <a:p>
            <a:pPr marL="0" indent="0" algn="just">
              <a:buNone/>
            </a:pPr>
            <a:endParaRPr lang="en-BO"/>
          </a:p>
          <a:p>
            <a:pPr marL="0" indent="0" algn="just">
              <a:buNone/>
            </a:pPr>
            <a:r>
              <a:rPr lang="en-BO" b="1">
                <a:solidFill>
                  <a:schemeClr val="accent6">
                    <a:lumMod val="75000"/>
                  </a:schemeClr>
                </a:solidFill>
              </a:rPr>
              <a:t>.Net Core </a:t>
            </a:r>
            <a:r>
              <a:rPr lang="en-BO"/>
              <a:t>es el “framework” o </a:t>
            </a:r>
            <a:r>
              <a:rPr lang="en-BO" b="1">
                <a:solidFill>
                  <a:schemeClr val="accent6">
                    <a:lumMod val="75000"/>
                  </a:schemeClr>
                </a:solidFill>
              </a:rPr>
              <a:t>plataforma</a:t>
            </a:r>
            <a:r>
              <a:rPr lang="en-BO"/>
              <a:t> que se encarga de ejecutar los programas escritos en un lenguaje intermedio </a:t>
            </a:r>
            <a:r>
              <a:rPr lang="en-BO" b="1">
                <a:solidFill>
                  <a:schemeClr val="accent6">
                    <a:lumMod val="75000"/>
                  </a:schemeClr>
                </a:solidFill>
              </a:rPr>
              <a:t>(IL)</a:t>
            </a:r>
            <a:r>
              <a:rPr lang="en-BO"/>
              <a:t> que es lo que finalmente .Net puede compilar y ejecutar. DotNet (.Net) Core es el rediseño de .Net Framework de Windows, para que pueda ejecutarse en </a:t>
            </a:r>
            <a:r>
              <a:rPr lang="en-BO" b="1">
                <a:solidFill>
                  <a:schemeClr val="accent6">
                    <a:lumMod val="75000"/>
                  </a:schemeClr>
                </a:solidFill>
              </a:rPr>
              <a:t>macOS, Linux </a:t>
            </a:r>
            <a:r>
              <a:rPr lang="en-BO"/>
              <a:t>y </a:t>
            </a:r>
            <a:r>
              <a:rPr lang="en-BO" b="1">
                <a:solidFill>
                  <a:schemeClr val="accent6">
                    <a:lumMod val="75000"/>
                  </a:schemeClr>
                </a:solidFill>
              </a:rPr>
              <a:t>Windows</a:t>
            </a:r>
            <a:r>
              <a:rPr lang="en-BO"/>
              <a:t>. </a:t>
            </a:r>
          </a:p>
          <a:p>
            <a:pPr marL="0" indent="0" algn="just">
              <a:buNone/>
            </a:pPr>
            <a:r>
              <a:rPr lang="en-BO"/>
              <a:t>Microsoft mantiene principalmente cuatro lenguajes de alto nivel que compilan a IL para .Net Core.</a:t>
            </a:r>
          </a:p>
          <a:p>
            <a:pPr marL="0" indent="0" algn="just">
              <a:buNone/>
            </a:pPr>
            <a:r>
              <a:rPr lang="en-BO" b="1">
                <a:solidFill>
                  <a:schemeClr val="accent6">
                    <a:lumMod val="75000"/>
                  </a:schemeClr>
                </a:solidFill>
              </a:rPr>
              <a:t>C#, F#, C++ y VB.Net</a:t>
            </a:r>
            <a:r>
              <a:rPr lang="en-BO"/>
              <a:t>.</a:t>
            </a:r>
          </a:p>
          <a:p>
            <a:pPr marL="0" indent="0" algn="just">
              <a:buNone/>
            </a:pPr>
            <a:endParaRPr lang="en-BO"/>
          </a:p>
          <a:p>
            <a:pPr marL="0" indent="0" algn="just">
              <a:buNone/>
            </a:pPr>
            <a:r>
              <a:rPr lang="en-BO" b="1">
                <a:solidFill>
                  <a:schemeClr val="accent6">
                    <a:lumMod val="75000"/>
                  </a:schemeClr>
                </a:solidFill>
              </a:rPr>
              <a:t>C# es un lenguaje Orientado a Objetos </a:t>
            </a:r>
            <a:r>
              <a:rPr lang="en-BO"/>
              <a:t>(OOP), estático, fuertemente tipeado y para todo propósito, muy parecido a Java con el que comparte sus orígenes, evolucionó desde su primera versión de 2001 hasta la actual versión </a:t>
            </a:r>
            <a:r>
              <a:rPr lang="en-BO" b="1">
                <a:solidFill>
                  <a:schemeClr val="accent6">
                    <a:lumMod val="75000"/>
                  </a:schemeClr>
                </a:solidFill>
              </a:rPr>
              <a:t>C# 8.0 de 2020 </a:t>
            </a:r>
            <a:r>
              <a:rPr lang="en-BO"/>
              <a:t>que incluye muchas de las características de un </a:t>
            </a:r>
            <a:r>
              <a:rPr lang="en-BO" b="1">
                <a:solidFill>
                  <a:schemeClr val="accent6">
                    <a:lumMod val="75000"/>
                  </a:schemeClr>
                </a:solidFill>
              </a:rPr>
              <a:t>lenguaje moderno</a:t>
            </a:r>
            <a:r>
              <a:rPr lang="en-BO"/>
              <a:t>. </a:t>
            </a:r>
          </a:p>
          <a:p>
            <a:pPr marL="0" indent="0" algn="just">
              <a:buNone/>
            </a:pPr>
            <a:endParaRPr lang="en-BO"/>
          </a:p>
          <a:p>
            <a:endParaRPr lang="en-BO"/>
          </a:p>
        </p:txBody>
      </p:sp>
      <p:sp>
        <p:nvSpPr>
          <p:cNvPr id="5" name="Rectangle 4">
            <a:extLst>
              <a:ext uri="{FF2B5EF4-FFF2-40B4-BE49-F238E27FC236}">
                <a16:creationId xmlns:a16="http://schemas.microsoft.com/office/drawing/2014/main" id="{75DC95FD-33AB-EC42-9F2A-7A8665371EAD}"/>
              </a:ext>
            </a:extLst>
          </p:cNvPr>
          <p:cNvSpPr/>
          <p:nvPr/>
        </p:nvSpPr>
        <p:spPr>
          <a:xfrm>
            <a:off x="1180011" y="5365029"/>
            <a:ext cx="4628606" cy="1005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8" name="Picture 7">
            <a:extLst>
              <a:ext uri="{FF2B5EF4-FFF2-40B4-BE49-F238E27FC236}">
                <a16:creationId xmlns:a16="http://schemas.microsoft.com/office/drawing/2014/main" id="{FC1F6CAE-4E4B-5144-B33F-5C0E15050214}"/>
              </a:ext>
            </a:extLst>
          </p:cNvPr>
          <p:cNvPicPr>
            <a:picLocks noChangeAspect="1"/>
          </p:cNvPicPr>
          <p:nvPr/>
        </p:nvPicPr>
        <p:blipFill>
          <a:blip r:embed="rId2"/>
          <a:stretch>
            <a:fillRect/>
          </a:stretch>
        </p:blipFill>
        <p:spPr>
          <a:xfrm>
            <a:off x="1284189" y="5887401"/>
            <a:ext cx="1561583" cy="455301"/>
          </a:xfrm>
          <a:prstGeom prst="rect">
            <a:avLst/>
          </a:prstGeom>
          <a:ln/>
        </p:spPr>
        <p:style>
          <a:lnRef idx="1">
            <a:schemeClr val="accent6"/>
          </a:lnRef>
          <a:fillRef idx="2">
            <a:schemeClr val="accent6"/>
          </a:fillRef>
          <a:effectRef idx="1">
            <a:schemeClr val="accent6"/>
          </a:effectRef>
          <a:fontRef idx="minor">
            <a:schemeClr val="dk1"/>
          </a:fontRef>
        </p:style>
      </p:pic>
      <p:pic>
        <p:nvPicPr>
          <p:cNvPr id="9" name="Picture 8">
            <a:extLst>
              <a:ext uri="{FF2B5EF4-FFF2-40B4-BE49-F238E27FC236}">
                <a16:creationId xmlns:a16="http://schemas.microsoft.com/office/drawing/2014/main" id="{E0B46A82-A0FF-254F-9256-6625A621BBC2}"/>
              </a:ext>
            </a:extLst>
          </p:cNvPr>
          <p:cNvPicPr>
            <a:picLocks noChangeAspect="1"/>
          </p:cNvPicPr>
          <p:nvPr/>
        </p:nvPicPr>
        <p:blipFill>
          <a:blip r:embed="rId3"/>
          <a:stretch>
            <a:fillRect/>
          </a:stretch>
        </p:blipFill>
        <p:spPr>
          <a:xfrm>
            <a:off x="2966317" y="5734361"/>
            <a:ext cx="849125" cy="769856"/>
          </a:xfrm>
          <a:prstGeom prst="rect">
            <a:avLst/>
          </a:prstGeom>
          <a:ln/>
        </p:spPr>
        <p:style>
          <a:lnRef idx="1">
            <a:schemeClr val="accent6"/>
          </a:lnRef>
          <a:fillRef idx="2">
            <a:schemeClr val="accent6"/>
          </a:fillRef>
          <a:effectRef idx="1">
            <a:schemeClr val="accent6"/>
          </a:effectRef>
          <a:fontRef idx="minor">
            <a:schemeClr val="dk1"/>
          </a:fontRef>
        </p:style>
      </p:pic>
      <p:pic>
        <p:nvPicPr>
          <p:cNvPr id="10" name="Picture 9">
            <a:extLst>
              <a:ext uri="{FF2B5EF4-FFF2-40B4-BE49-F238E27FC236}">
                <a16:creationId xmlns:a16="http://schemas.microsoft.com/office/drawing/2014/main" id="{43383049-8718-E540-8F4E-2E6B814CA1E5}"/>
              </a:ext>
            </a:extLst>
          </p:cNvPr>
          <p:cNvPicPr>
            <a:picLocks noChangeAspect="1"/>
          </p:cNvPicPr>
          <p:nvPr/>
        </p:nvPicPr>
        <p:blipFill>
          <a:blip r:embed="rId4"/>
          <a:stretch>
            <a:fillRect/>
          </a:stretch>
        </p:blipFill>
        <p:spPr>
          <a:xfrm>
            <a:off x="3958018" y="5841491"/>
            <a:ext cx="1255220" cy="561564"/>
          </a:xfrm>
          <a:prstGeom prst="rect">
            <a:avLst/>
          </a:prstGeom>
          <a:ln/>
        </p:spPr>
        <p:style>
          <a:lnRef idx="1">
            <a:schemeClr val="accent6"/>
          </a:lnRef>
          <a:fillRef idx="2">
            <a:schemeClr val="accent6"/>
          </a:fillRef>
          <a:effectRef idx="1">
            <a:schemeClr val="accent6"/>
          </a:effectRef>
          <a:fontRef idx="minor">
            <a:schemeClr val="dk1"/>
          </a:fontRef>
        </p:style>
      </p:pic>
      <p:sp>
        <p:nvSpPr>
          <p:cNvPr id="7" name="TextBox 6">
            <a:extLst>
              <a:ext uri="{FF2B5EF4-FFF2-40B4-BE49-F238E27FC236}">
                <a16:creationId xmlns:a16="http://schemas.microsoft.com/office/drawing/2014/main" id="{9D16C315-22DA-804E-B066-86BB8D61505E}"/>
              </a:ext>
            </a:extLst>
          </p:cNvPr>
          <p:cNvSpPr txBox="1"/>
          <p:nvPr/>
        </p:nvSpPr>
        <p:spPr>
          <a:xfrm>
            <a:off x="1203725" y="5237696"/>
            <a:ext cx="4117212"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sp>
        <p:nvSpPr>
          <p:cNvPr id="17" name="Rectangle 16">
            <a:extLst>
              <a:ext uri="{FF2B5EF4-FFF2-40B4-BE49-F238E27FC236}">
                <a16:creationId xmlns:a16="http://schemas.microsoft.com/office/drawing/2014/main" id="{4C9487F6-DF09-5B43-BA4B-43AD431E0D0A}"/>
              </a:ext>
            </a:extLst>
          </p:cNvPr>
          <p:cNvSpPr/>
          <p:nvPr/>
        </p:nvSpPr>
        <p:spPr>
          <a:xfrm>
            <a:off x="1180011" y="1855308"/>
            <a:ext cx="5196841"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22" name="Group 21">
            <a:extLst>
              <a:ext uri="{FF2B5EF4-FFF2-40B4-BE49-F238E27FC236}">
                <a16:creationId xmlns:a16="http://schemas.microsoft.com/office/drawing/2014/main" id="{A55F1BA4-AF82-354D-A514-D590E987DA61}"/>
              </a:ext>
            </a:extLst>
          </p:cNvPr>
          <p:cNvGrpSpPr/>
          <p:nvPr/>
        </p:nvGrpSpPr>
        <p:grpSpPr>
          <a:xfrm>
            <a:off x="1508793" y="2003613"/>
            <a:ext cx="1112373" cy="573979"/>
            <a:chOff x="9747165" y="2250091"/>
            <a:chExt cx="1275456" cy="863062"/>
          </a:xfrm>
        </p:grpSpPr>
        <p:sp>
          <p:nvSpPr>
            <p:cNvPr id="23" name="Oval 22">
              <a:extLst>
                <a:ext uri="{FF2B5EF4-FFF2-40B4-BE49-F238E27FC236}">
                  <a16:creationId xmlns:a16="http://schemas.microsoft.com/office/drawing/2014/main" id="{1C621514-39A2-B54F-B4BE-9B924624CA90}"/>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24" name="Picture 23">
              <a:extLst>
                <a:ext uri="{FF2B5EF4-FFF2-40B4-BE49-F238E27FC236}">
                  <a16:creationId xmlns:a16="http://schemas.microsoft.com/office/drawing/2014/main" id="{4EF15FCF-0F20-114D-856D-25C6B81110C2}"/>
                </a:ext>
              </a:extLst>
            </p:cNvPr>
            <p:cNvPicPr>
              <a:picLocks noChangeAspect="1"/>
            </p:cNvPicPr>
            <p:nvPr/>
          </p:nvPicPr>
          <p:blipFill>
            <a:blip r:embed="rId5"/>
            <a:stretch>
              <a:fillRect/>
            </a:stretch>
          </p:blipFill>
          <p:spPr>
            <a:xfrm>
              <a:off x="10061384" y="2368289"/>
              <a:ext cx="685909" cy="572523"/>
            </a:xfrm>
            <a:prstGeom prst="rect">
              <a:avLst/>
            </a:prstGeom>
          </p:spPr>
        </p:pic>
      </p:grpSp>
      <p:sp>
        <p:nvSpPr>
          <p:cNvPr id="19" name="TextBox 18">
            <a:extLst>
              <a:ext uri="{FF2B5EF4-FFF2-40B4-BE49-F238E27FC236}">
                <a16:creationId xmlns:a16="http://schemas.microsoft.com/office/drawing/2014/main" id="{1251B38F-7E09-2D45-ADB2-CF54236E3351}"/>
              </a:ext>
            </a:extLst>
          </p:cNvPr>
          <p:cNvSpPr txBox="1"/>
          <p:nvPr/>
        </p:nvSpPr>
        <p:spPr>
          <a:xfrm>
            <a:off x="1240646" y="1584569"/>
            <a:ext cx="4080291"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sp>
        <p:nvSpPr>
          <p:cNvPr id="26" name="Rectangle 25">
            <a:extLst>
              <a:ext uri="{FF2B5EF4-FFF2-40B4-BE49-F238E27FC236}">
                <a16:creationId xmlns:a16="http://schemas.microsoft.com/office/drawing/2014/main" id="{6B56B43A-DB10-0B46-8381-FAB23103CE63}"/>
              </a:ext>
            </a:extLst>
          </p:cNvPr>
          <p:cNvSpPr/>
          <p:nvPr/>
        </p:nvSpPr>
        <p:spPr>
          <a:xfrm>
            <a:off x="1240646" y="3048522"/>
            <a:ext cx="4103915" cy="79584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solidFill>
                <a:schemeClr val="tx1"/>
              </a:solidFill>
            </a:endParaRPr>
          </a:p>
        </p:txBody>
      </p:sp>
      <p:sp>
        <p:nvSpPr>
          <p:cNvPr id="39" name="Rectangle 38">
            <a:extLst>
              <a:ext uri="{FF2B5EF4-FFF2-40B4-BE49-F238E27FC236}">
                <a16:creationId xmlns:a16="http://schemas.microsoft.com/office/drawing/2014/main" id="{14845263-041A-5F48-A6CE-917DD9EAF5BF}"/>
              </a:ext>
            </a:extLst>
          </p:cNvPr>
          <p:cNvSpPr/>
          <p:nvPr/>
        </p:nvSpPr>
        <p:spPr>
          <a:xfrm>
            <a:off x="1217022" y="4514756"/>
            <a:ext cx="4103916" cy="719121"/>
          </a:xfrm>
          <a:prstGeom prst="rect">
            <a:avLst/>
          </a:prstGeom>
          <a:solidFill>
            <a:srgbClr val="7030A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42" name="TextBox 41">
            <a:extLst>
              <a:ext uri="{FF2B5EF4-FFF2-40B4-BE49-F238E27FC236}">
                <a16:creationId xmlns:a16="http://schemas.microsoft.com/office/drawing/2014/main" id="{DF6A2B7A-74DD-4F49-B97D-6FAFBB27B347}"/>
              </a:ext>
            </a:extLst>
          </p:cNvPr>
          <p:cNvSpPr txBox="1"/>
          <p:nvPr/>
        </p:nvSpPr>
        <p:spPr>
          <a:xfrm>
            <a:off x="1217022" y="4127546"/>
            <a:ext cx="4103915"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RUNTIME</a:t>
            </a:r>
          </a:p>
        </p:txBody>
      </p:sp>
      <p:sp>
        <p:nvSpPr>
          <p:cNvPr id="44" name="TextBox 43">
            <a:extLst>
              <a:ext uri="{FF2B5EF4-FFF2-40B4-BE49-F238E27FC236}">
                <a16:creationId xmlns:a16="http://schemas.microsoft.com/office/drawing/2014/main" id="{95A4728A-C6A1-A343-B3A7-E586D48B1CF3}"/>
              </a:ext>
            </a:extLst>
          </p:cNvPr>
          <p:cNvSpPr txBox="1"/>
          <p:nvPr/>
        </p:nvSpPr>
        <p:spPr>
          <a:xfrm>
            <a:off x="3699498" y="4700134"/>
            <a:ext cx="1522917" cy="369332"/>
          </a:xfrm>
          <a:prstGeom prst="rect">
            <a:avLst/>
          </a:prstGeom>
          <a:noFill/>
        </p:spPr>
        <p:txBody>
          <a:bodyPr wrap="none" rtlCol="0">
            <a:spAutoFit/>
          </a:bodyPr>
          <a:lstStyle/>
          <a:p>
            <a:r>
              <a:rPr lang="en-BO">
                <a:solidFill>
                  <a:schemeClr val="bg1"/>
                </a:solidFill>
              </a:rPr>
              <a:t>DOTNET CORE</a:t>
            </a:r>
          </a:p>
        </p:txBody>
      </p:sp>
      <p:pic>
        <p:nvPicPr>
          <p:cNvPr id="47" name="Picture 46" descr="A picture containing drawing&#10;&#10;Description automatically generated">
            <a:extLst>
              <a:ext uri="{FF2B5EF4-FFF2-40B4-BE49-F238E27FC236}">
                <a16:creationId xmlns:a16="http://schemas.microsoft.com/office/drawing/2014/main" id="{204CFADC-788A-E14B-AF57-CD202B5E9473}"/>
              </a:ext>
            </a:extLst>
          </p:cNvPr>
          <p:cNvPicPr>
            <a:picLocks noChangeAspect="1"/>
          </p:cNvPicPr>
          <p:nvPr/>
        </p:nvPicPr>
        <p:blipFill>
          <a:blip r:embed="rId6"/>
          <a:stretch>
            <a:fillRect/>
          </a:stretch>
        </p:blipFill>
        <p:spPr>
          <a:xfrm>
            <a:off x="1581319" y="4547173"/>
            <a:ext cx="635653" cy="630801"/>
          </a:xfrm>
          <a:prstGeom prst="rect">
            <a:avLst/>
          </a:prstGeom>
        </p:spPr>
      </p:pic>
      <p:pic>
        <p:nvPicPr>
          <p:cNvPr id="49" name="Picture 48" descr="A picture containing plate, drawing&#10;&#10;Description automatically generated">
            <a:extLst>
              <a:ext uri="{FF2B5EF4-FFF2-40B4-BE49-F238E27FC236}">
                <a16:creationId xmlns:a16="http://schemas.microsoft.com/office/drawing/2014/main" id="{C1DE1554-6200-7046-AF42-DA287AB06731}"/>
              </a:ext>
            </a:extLst>
          </p:cNvPr>
          <p:cNvPicPr>
            <a:picLocks noChangeAspect="1"/>
          </p:cNvPicPr>
          <p:nvPr/>
        </p:nvPicPr>
        <p:blipFill>
          <a:blip r:embed="rId7"/>
          <a:stretch>
            <a:fillRect/>
          </a:stretch>
        </p:blipFill>
        <p:spPr>
          <a:xfrm>
            <a:off x="4284366" y="3120908"/>
            <a:ext cx="949485" cy="651075"/>
          </a:xfrm>
          <a:prstGeom prst="rect">
            <a:avLst/>
          </a:prstGeom>
        </p:spPr>
      </p:pic>
      <p:pic>
        <p:nvPicPr>
          <p:cNvPr id="51" name="Picture 50" descr="A close up of a sign&#10;&#10;Description automatically generated">
            <a:extLst>
              <a:ext uri="{FF2B5EF4-FFF2-40B4-BE49-F238E27FC236}">
                <a16:creationId xmlns:a16="http://schemas.microsoft.com/office/drawing/2014/main" id="{669BCAC0-0E28-DC43-A760-EA309045B529}"/>
              </a:ext>
            </a:extLst>
          </p:cNvPr>
          <p:cNvPicPr>
            <a:picLocks noChangeAspect="1"/>
          </p:cNvPicPr>
          <p:nvPr/>
        </p:nvPicPr>
        <p:blipFill>
          <a:blip r:embed="rId8"/>
          <a:stretch>
            <a:fillRect/>
          </a:stretch>
        </p:blipFill>
        <p:spPr>
          <a:xfrm>
            <a:off x="2088182" y="3118282"/>
            <a:ext cx="655738" cy="680025"/>
          </a:xfrm>
          <a:prstGeom prst="rect">
            <a:avLst/>
          </a:prstGeom>
        </p:spPr>
      </p:pic>
      <p:pic>
        <p:nvPicPr>
          <p:cNvPr id="53" name="Picture 52" descr="A picture containing object, clock, drawing&#10;&#10;Description automatically generated">
            <a:extLst>
              <a:ext uri="{FF2B5EF4-FFF2-40B4-BE49-F238E27FC236}">
                <a16:creationId xmlns:a16="http://schemas.microsoft.com/office/drawing/2014/main" id="{8A4BB4F3-D122-A34E-80D7-CC4A8E8A36A4}"/>
              </a:ext>
            </a:extLst>
          </p:cNvPr>
          <p:cNvPicPr>
            <a:picLocks noChangeAspect="1"/>
          </p:cNvPicPr>
          <p:nvPr/>
        </p:nvPicPr>
        <p:blipFill>
          <a:blip r:embed="rId9"/>
          <a:stretch>
            <a:fillRect/>
          </a:stretch>
        </p:blipFill>
        <p:spPr>
          <a:xfrm>
            <a:off x="1394544" y="3141954"/>
            <a:ext cx="584817" cy="580353"/>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AD4BE89B-B9C4-6241-9248-74A88EA119FD}"/>
              </a:ext>
            </a:extLst>
          </p:cNvPr>
          <p:cNvPicPr>
            <a:picLocks noChangeAspect="1"/>
          </p:cNvPicPr>
          <p:nvPr/>
        </p:nvPicPr>
        <p:blipFill>
          <a:blip r:embed="rId10"/>
          <a:stretch>
            <a:fillRect/>
          </a:stretch>
        </p:blipFill>
        <p:spPr>
          <a:xfrm>
            <a:off x="3070916" y="3082143"/>
            <a:ext cx="744526" cy="738617"/>
          </a:xfrm>
          <a:prstGeom prst="rect">
            <a:avLst/>
          </a:prstGeom>
        </p:spPr>
      </p:pic>
      <p:sp>
        <p:nvSpPr>
          <p:cNvPr id="56" name="Down Arrow 55">
            <a:extLst>
              <a:ext uri="{FF2B5EF4-FFF2-40B4-BE49-F238E27FC236}">
                <a16:creationId xmlns:a16="http://schemas.microsoft.com/office/drawing/2014/main" id="{5E868A6F-0F47-9345-9DA0-A66C87839A3D}"/>
              </a:ext>
            </a:extLst>
          </p:cNvPr>
          <p:cNvSpPr/>
          <p:nvPr/>
        </p:nvSpPr>
        <p:spPr>
          <a:xfrm>
            <a:off x="3268979" y="2659571"/>
            <a:ext cx="414747" cy="38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57" name="Down Arrow 56">
            <a:extLst>
              <a:ext uri="{FF2B5EF4-FFF2-40B4-BE49-F238E27FC236}">
                <a16:creationId xmlns:a16="http://schemas.microsoft.com/office/drawing/2014/main" id="{469D37FD-9054-7C4B-A6C9-96853AB46B96}"/>
              </a:ext>
            </a:extLst>
          </p:cNvPr>
          <p:cNvSpPr/>
          <p:nvPr/>
        </p:nvSpPr>
        <p:spPr>
          <a:xfrm>
            <a:off x="3235805" y="3830146"/>
            <a:ext cx="414747" cy="293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58" name="TextBox 57">
            <a:extLst>
              <a:ext uri="{FF2B5EF4-FFF2-40B4-BE49-F238E27FC236}">
                <a16:creationId xmlns:a16="http://schemas.microsoft.com/office/drawing/2014/main" id="{9EE17830-4072-9240-AF2B-AE936670CC44}"/>
              </a:ext>
            </a:extLst>
          </p:cNvPr>
          <p:cNvSpPr txBox="1"/>
          <p:nvPr/>
        </p:nvSpPr>
        <p:spPr>
          <a:xfrm>
            <a:off x="3033624" y="4658611"/>
            <a:ext cx="409554" cy="461665"/>
          </a:xfrm>
          <a:prstGeom prst="rect">
            <a:avLst/>
          </a:prstGeom>
          <a:solidFill>
            <a:schemeClr val="accent3">
              <a:lumMod val="75000"/>
            </a:schemeClr>
          </a:solidFill>
        </p:spPr>
        <p:txBody>
          <a:bodyPr wrap="square" rtlCol="0">
            <a:spAutoFit/>
          </a:bodyPr>
          <a:lstStyle/>
          <a:p>
            <a:r>
              <a:rPr lang="en-BO" sz="2400" b="1">
                <a:solidFill>
                  <a:schemeClr val="bg1"/>
                </a:solidFill>
              </a:rPr>
              <a:t>IL</a:t>
            </a:r>
          </a:p>
        </p:txBody>
      </p:sp>
    </p:spTree>
    <p:extLst>
      <p:ext uri="{BB962C8B-B14F-4D97-AF65-F5344CB8AC3E}">
        <p14:creationId xmlns:p14="http://schemas.microsoft.com/office/powerpoint/2010/main" val="424278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4202-B905-2945-9038-878411EBCCC1}"/>
              </a:ext>
            </a:extLst>
          </p:cNvPr>
          <p:cNvSpPr>
            <a:spLocks noGrp="1"/>
          </p:cNvSpPr>
          <p:nvPr>
            <p:ph type="title"/>
          </p:nvPr>
        </p:nvSpPr>
        <p:spPr/>
        <p:txBody>
          <a:bodyPr/>
          <a:lstStyle/>
          <a:p>
            <a:r>
              <a:rPr lang="en-BO" dirty="0"/>
              <a:t>.Net Core </a:t>
            </a:r>
            <a:endParaRPr lang="en-BO"/>
          </a:p>
        </p:txBody>
      </p:sp>
      <p:sp>
        <p:nvSpPr>
          <p:cNvPr id="3" name="Content Placeholder 2">
            <a:extLst>
              <a:ext uri="{FF2B5EF4-FFF2-40B4-BE49-F238E27FC236}">
                <a16:creationId xmlns:a16="http://schemas.microsoft.com/office/drawing/2014/main" id="{B396D3BC-672F-964E-8DEA-FBF378EF735A}"/>
              </a:ext>
            </a:extLst>
          </p:cNvPr>
          <p:cNvSpPr>
            <a:spLocks noGrp="1"/>
          </p:cNvSpPr>
          <p:nvPr>
            <p:ph idx="1"/>
          </p:nvPr>
        </p:nvSpPr>
        <p:spPr/>
        <p:txBody>
          <a:bodyPr>
            <a:normAutofit fontScale="77500" lnSpcReduction="20000"/>
          </a:bodyPr>
          <a:lstStyle/>
          <a:p>
            <a:pPr marL="0" indent="0">
              <a:buNone/>
            </a:pPr>
            <a:r>
              <a:rPr lang="en-US" dirty="0"/>
              <a:t>La última implementación de .Net de Microsoft es </a:t>
            </a:r>
            <a:r>
              <a:rPr lang="en-US" b="1" dirty="0">
                <a:solidFill>
                  <a:schemeClr val="accent6">
                    <a:lumMod val="75000"/>
                  </a:schemeClr>
                </a:solidFill>
              </a:rPr>
              <a:t>.Net Core</a:t>
            </a:r>
            <a:r>
              <a:rPr lang="en-US" dirty="0"/>
              <a:t>, lanzada en su primera versión en 2016.</a:t>
            </a:r>
          </a:p>
          <a:p>
            <a:pPr marL="0" indent="0">
              <a:buNone/>
            </a:pPr>
            <a:endParaRPr lang="en-US" dirty="0"/>
          </a:p>
          <a:p>
            <a:pPr marL="0" indent="0">
              <a:buNone/>
            </a:pPr>
            <a:r>
              <a:rPr lang="en-US" b="1" dirty="0">
                <a:solidFill>
                  <a:schemeClr val="accent6">
                    <a:lumMod val="75000"/>
                  </a:schemeClr>
                </a:solidFill>
              </a:rPr>
              <a:t>.Net Core </a:t>
            </a:r>
            <a:r>
              <a:rPr lang="en-US" dirty="0"/>
              <a:t>es una reimplementación </a:t>
            </a:r>
            <a:r>
              <a:rPr lang="en-US" b="1" dirty="0">
                <a:solidFill>
                  <a:schemeClr val="accent6">
                    <a:lumMod val="75000"/>
                  </a:schemeClr>
                </a:solidFill>
              </a:rPr>
              <a:t>en código abierto</a:t>
            </a:r>
            <a:r>
              <a:rPr lang="en-US" dirty="0"/>
              <a:t> de parte del full .NET Framework 4.7.2 solo para Windows.</a:t>
            </a:r>
          </a:p>
          <a:p>
            <a:pPr marL="0" indent="0">
              <a:buNone/>
            </a:pPr>
            <a:endParaRPr lang="en-US" dirty="0"/>
          </a:p>
          <a:p>
            <a:pPr marL="0" indent="0">
              <a:buNone/>
            </a:pPr>
            <a:r>
              <a:rPr lang="en-US" b="1" dirty="0">
                <a:solidFill>
                  <a:schemeClr val="accent6">
                    <a:lumMod val="75000"/>
                  </a:schemeClr>
                </a:solidFill>
              </a:rPr>
              <a:t>.Net Core </a:t>
            </a:r>
            <a:r>
              <a:rPr lang="en-US" dirty="0"/>
              <a:t>está actualmente disponible para los sistemas operativos </a:t>
            </a:r>
            <a:r>
              <a:rPr lang="en-US" b="1" dirty="0">
                <a:solidFill>
                  <a:schemeClr val="accent6">
                    <a:lumMod val="75000"/>
                  </a:schemeClr>
                </a:solidFill>
              </a:rPr>
              <a:t>Windows</a:t>
            </a:r>
            <a:r>
              <a:rPr lang="en-US" dirty="0"/>
              <a:t>, </a:t>
            </a:r>
            <a:r>
              <a:rPr lang="en-US" b="1" dirty="0">
                <a:solidFill>
                  <a:schemeClr val="accent6">
                    <a:lumMod val="75000"/>
                  </a:schemeClr>
                </a:solidFill>
              </a:rPr>
              <a:t>macOS</a:t>
            </a:r>
            <a:r>
              <a:rPr lang="en-US" dirty="0"/>
              <a:t> y </a:t>
            </a:r>
            <a:r>
              <a:rPr lang="en-US" b="1" dirty="0">
                <a:solidFill>
                  <a:schemeClr val="accent6">
                    <a:lumMod val="75000"/>
                  </a:schemeClr>
                </a:solidFill>
              </a:rPr>
              <a:t>Linux</a:t>
            </a:r>
            <a:r>
              <a:rPr lang="en-US" dirty="0"/>
              <a:t>. Proporciona un subconjunto de las librerias de clases del full .Net Framework.</a:t>
            </a:r>
          </a:p>
          <a:p>
            <a:pPr marL="0" indent="0">
              <a:buNone/>
            </a:pPr>
            <a:endParaRPr lang="en-US" dirty="0"/>
          </a:p>
          <a:p>
            <a:pPr marL="0" indent="0">
              <a:buNone/>
            </a:pPr>
            <a:r>
              <a:rPr lang="en-US" b="1" dirty="0">
                <a:solidFill>
                  <a:schemeClr val="accent6">
                    <a:lumMod val="75000"/>
                  </a:schemeClr>
                </a:solidFill>
              </a:rPr>
              <a:t>.Net Core 3.1 </a:t>
            </a:r>
            <a:r>
              <a:rPr lang="en-US" dirty="0"/>
              <a:t>es la última versión de este runtime y posibilita el desarrollo de </a:t>
            </a:r>
            <a:r>
              <a:rPr lang="en-US" b="1" dirty="0">
                <a:solidFill>
                  <a:schemeClr val="accent6">
                    <a:lumMod val="75000"/>
                  </a:schemeClr>
                </a:solidFill>
              </a:rPr>
              <a:t>programas para terminal (consola)</a:t>
            </a:r>
            <a:r>
              <a:rPr lang="en-US" dirty="0"/>
              <a:t>, y </a:t>
            </a:r>
            <a:r>
              <a:rPr lang="en-US" b="1" dirty="0">
                <a:solidFill>
                  <a:schemeClr val="accent6">
                    <a:lumMod val="75000"/>
                  </a:schemeClr>
                </a:solidFill>
              </a:rPr>
              <a:t>aplicaciones web</a:t>
            </a:r>
            <a:r>
              <a:rPr lang="en-US" dirty="0"/>
              <a:t> basadas en </a:t>
            </a:r>
            <a:r>
              <a:rPr lang="en-US" b="1" dirty="0">
                <a:solidFill>
                  <a:schemeClr val="accent6">
                    <a:lumMod val="75000"/>
                  </a:schemeClr>
                </a:solidFill>
              </a:rPr>
              <a:t>ASP.Net Core</a:t>
            </a:r>
            <a:r>
              <a:rPr lang="en-US" dirty="0"/>
              <a:t> para todos los sistemas operativos compatibles. Además de poder desarrollar aplicaciones </a:t>
            </a:r>
            <a:r>
              <a:rPr lang="en-US" b="1" dirty="0">
                <a:solidFill>
                  <a:schemeClr val="accent6">
                    <a:lumMod val="75000"/>
                  </a:schemeClr>
                </a:solidFill>
              </a:rPr>
              <a:t>Windows Forms </a:t>
            </a:r>
            <a:r>
              <a:rPr lang="en-US" dirty="0"/>
              <a:t>y </a:t>
            </a:r>
            <a:r>
              <a:rPr lang="en-US" b="1" dirty="0">
                <a:solidFill>
                  <a:schemeClr val="accent6">
                    <a:lumMod val="75000"/>
                  </a:schemeClr>
                </a:solidFill>
              </a:rPr>
              <a:t>WPF</a:t>
            </a:r>
            <a:r>
              <a:rPr lang="en-US" dirty="0"/>
              <a:t> en el sistema operativo </a:t>
            </a:r>
            <a:r>
              <a:rPr lang="en-US" b="1" dirty="0">
                <a:solidFill>
                  <a:schemeClr val="accent6">
                    <a:lumMod val="75000"/>
                  </a:schemeClr>
                </a:solidFill>
              </a:rPr>
              <a:t>Windows</a:t>
            </a:r>
            <a:r>
              <a:rPr lang="en-US" dirty="0"/>
              <a:t>.</a:t>
            </a:r>
            <a:endParaRPr lang="en-BO"/>
          </a:p>
        </p:txBody>
      </p:sp>
    </p:spTree>
    <p:extLst>
      <p:ext uri="{BB962C8B-B14F-4D97-AF65-F5344CB8AC3E}">
        <p14:creationId xmlns:p14="http://schemas.microsoft.com/office/powerpoint/2010/main" val="3262674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956A-1132-6849-8BA6-1B68D691F399}"/>
              </a:ext>
            </a:extLst>
          </p:cNvPr>
          <p:cNvSpPr>
            <a:spLocks noGrp="1"/>
          </p:cNvSpPr>
          <p:nvPr>
            <p:ph type="title"/>
          </p:nvPr>
        </p:nvSpPr>
        <p:spPr/>
        <p:txBody>
          <a:bodyPr/>
          <a:lstStyle/>
          <a:p>
            <a:r>
              <a:rPr lang="en-BO"/>
              <a:t>¿Por qué vale la pena aprender C#?</a:t>
            </a:r>
          </a:p>
        </p:txBody>
      </p:sp>
      <p:sp>
        <p:nvSpPr>
          <p:cNvPr id="3" name="Content Placeholder 2">
            <a:extLst>
              <a:ext uri="{FF2B5EF4-FFF2-40B4-BE49-F238E27FC236}">
                <a16:creationId xmlns:a16="http://schemas.microsoft.com/office/drawing/2014/main" id="{CF32A3D3-99CA-9E46-A983-57FB7CAB1EA2}"/>
              </a:ext>
            </a:extLst>
          </p:cNvPr>
          <p:cNvSpPr>
            <a:spLocks noGrp="1"/>
          </p:cNvSpPr>
          <p:nvPr>
            <p:ph idx="1"/>
          </p:nvPr>
        </p:nvSpPr>
        <p:spPr>
          <a:xfrm>
            <a:off x="838200" y="1584960"/>
            <a:ext cx="10515600" cy="5155474"/>
          </a:xfrm>
        </p:spPr>
        <p:txBody>
          <a:bodyPr>
            <a:normAutofit/>
          </a:bodyPr>
          <a:lstStyle/>
          <a:p>
            <a:pPr marL="0" indent="0" algn="just">
              <a:buNone/>
            </a:pPr>
            <a:r>
              <a:rPr lang="en-BO" b="1">
                <a:solidFill>
                  <a:schemeClr val="accent6">
                    <a:lumMod val="75000"/>
                  </a:schemeClr>
                </a:solidFill>
              </a:rPr>
              <a:t>C# es un lenguaje moderno</a:t>
            </a:r>
            <a:r>
              <a:rPr lang="en-BO"/>
              <a:t> que permite </a:t>
            </a:r>
            <a:r>
              <a:rPr lang="en-BO" b="1">
                <a:solidFill>
                  <a:schemeClr val="accent6">
                    <a:lumMod val="75000"/>
                  </a:schemeClr>
                </a:solidFill>
              </a:rPr>
              <a:t>trabajar con todas las herramientas Windows de Microsoft </a:t>
            </a:r>
            <a:r>
              <a:rPr lang="en-BO"/>
              <a:t>y desarrollar todo tipo de aplicaciones profesionales de escritorio y web (internet) para Windows.</a:t>
            </a:r>
          </a:p>
          <a:p>
            <a:pPr marL="0" indent="0" algn="just">
              <a:buNone/>
            </a:pPr>
            <a:endParaRPr lang="en-BO"/>
          </a:p>
          <a:p>
            <a:pPr marL="0" indent="0" algn="just">
              <a:buNone/>
            </a:pPr>
            <a:r>
              <a:rPr lang="en-BO"/>
              <a:t>Con </a:t>
            </a:r>
            <a:r>
              <a:rPr lang="en-BO" b="1">
                <a:solidFill>
                  <a:schemeClr val="accent6">
                    <a:lumMod val="75000"/>
                  </a:schemeClr>
                </a:solidFill>
              </a:rPr>
              <a:t>.Net Core</a:t>
            </a:r>
            <a:r>
              <a:rPr lang="en-BO"/>
              <a:t> ahora es posible desarrollar aplicaciones batch, librerias y aplicaciones web  para </a:t>
            </a:r>
            <a:r>
              <a:rPr lang="en-BO" b="1">
                <a:solidFill>
                  <a:schemeClr val="accent6">
                    <a:lumMod val="75000"/>
                  </a:schemeClr>
                </a:solidFill>
              </a:rPr>
              <a:t>Windows MacOS y Linux</a:t>
            </a:r>
            <a:r>
              <a:rPr lang="en-BO"/>
              <a:t>, lo que hace a </a:t>
            </a:r>
            <a:r>
              <a:rPr lang="en-BO" b="1">
                <a:solidFill>
                  <a:schemeClr val="accent6">
                    <a:lumMod val="75000"/>
                  </a:schemeClr>
                </a:solidFill>
              </a:rPr>
              <a:t>C# </a:t>
            </a:r>
            <a:r>
              <a:rPr lang="en-BO"/>
              <a:t>muy atractivo para desarrollar </a:t>
            </a:r>
            <a:r>
              <a:rPr lang="en-BO" b="1">
                <a:solidFill>
                  <a:schemeClr val="accent6">
                    <a:lumMod val="75000"/>
                  </a:schemeClr>
                </a:solidFill>
              </a:rPr>
              <a:t>servicios en cualquier plataforma</a:t>
            </a:r>
            <a:r>
              <a:rPr lang="en-BO"/>
              <a:t>. Si hablamos de aplicaciones de negocios, Microsoft cuenta con una enorme plataforma como </a:t>
            </a:r>
            <a:r>
              <a:rPr lang="en-BO" b="1">
                <a:solidFill>
                  <a:schemeClr val="accent6">
                    <a:lumMod val="75000"/>
                  </a:schemeClr>
                </a:solidFill>
              </a:rPr>
              <a:t>Microsoft 365</a:t>
            </a:r>
            <a:r>
              <a:rPr lang="en-BO"/>
              <a:t> (antes Office 365) y una gran infraestructura de servicios en la nube llamada </a:t>
            </a:r>
            <a:r>
              <a:rPr lang="en-BO" b="1">
                <a:solidFill>
                  <a:schemeClr val="accent6">
                    <a:lumMod val="75000"/>
                  </a:schemeClr>
                </a:solidFill>
              </a:rPr>
              <a:t>Azure</a:t>
            </a:r>
            <a:r>
              <a:rPr lang="en-BO"/>
              <a:t>.</a:t>
            </a:r>
          </a:p>
          <a:p>
            <a:pPr marL="0" indent="0" algn="just">
              <a:buNone/>
            </a:pPr>
            <a:endParaRPr lang="en-BO"/>
          </a:p>
          <a:p>
            <a:pPr marL="0" indent="0" algn="just">
              <a:buNone/>
            </a:pPr>
            <a:endParaRPr lang="en-BO"/>
          </a:p>
          <a:p>
            <a:pPr marL="0" indent="0" algn="just">
              <a:buNone/>
            </a:pPr>
            <a:endParaRPr lang="en-BO"/>
          </a:p>
          <a:p>
            <a:endParaRPr lang="en-BO"/>
          </a:p>
          <a:p>
            <a:endParaRPr lang="en-BO"/>
          </a:p>
        </p:txBody>
      </p:sp>
    </p:spTree>
    <p:extLst>
      <p:ext uri="{BB962C8B-B14F-4D97-AF65-F5344CB8AC3E}">
        <p14:creationId xmlns:p14="http://schemas.microsoft.com/office/powerpoint/2010/main" val="3507104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D57-D447-EE43-93D1-1AC528D307EA}"/>
              </a:ext>
            </a:extLst>
          </p:cNvPr>
          <p:cNvSpPr>
            <a:spLocks noGrp="1"/>
          </p:cNvSpPr>
          <p:nvPr>
            <p:ph type="title"/>
          </p:nvPr>
        </p:nvSpPr>
        <p:spPr/>
        <p:txBody>
          <a:bodyPr/>
          <a:lstStyle/>
          <a:p>
            <a:r>
              <a:rPr lang="en-BO"/>
              <a:t>¿C# posibilita desarrollo para la Web?</a:t>
            </a:r>
          </a:p>
        </p:txBody>
      </p:sp>
      <p:sp>
        <p:nvSpPr>
          <p:cNvPr id="3" name="Content Placeholder 2">
            <a:extLst>
              <a:ext uri="{FF2B5EF4-FFF2-40B4-BE49-F238E27FC236}">
                <a16:creationId xmlns:a16="http://schemas.microsoft.com/office/drawing/2014/main" id="{FA6D2F1A-D435-D847-A7F2-1F4FB590B59D}"/>
              </a:ext>
            </a:extLst>
          </p:cNvPr>
          <p:cNvSpPr>
            <a:spLocks noGrp="1"/>
          </p:cNvSpPr>
          <p:nvPr>
            <p:ph idx="1"/>
          </p:nvPr>
        </p:nvSpPr>
        <p:spPr/>
        <p:txBody>
          <a:bodyPr>
            <a:normAutofit fontScale="85000" lnSpcReduction="20000"/>
          </a:bodyPr>
          <a:lstStyle/>
          <a:p>
            <a:pPr marL="0" indent="0">
              <a:buNone/>
            </a:pPr>
            <a:r>
              <a:rPr lang="en-BO"/>
              <a:t>Para desarrollo en web .Net Core presenta varias posibilidades, entre la que destaca </a:t>
            </a:r>
            <a:r>
              <a:rPr lang="en-BO" b="1">
                <a:solidFill>
                  <a:schemeClr val="accent6">
                    <a:lumMod val="75000"/>
                  </a:schemeClr>
                </a:solidFill>
              </a:rPr>
              <a:t>Blazor</a:t>
            </a:r>
            <a:r>
              <a:rPr lang="en-BO"/>
              <a:t> como una plataforma de desarrollo de páginas Web completamente en C# (sin usar directamente JavaScript) del lado del cliente y sin usar ningún “plugin” tipo Flash.</a:t>
            </a:r>
          </a:p>
          <a:p>
            <a:pPr marL="0" indent="0">
              <a:buNone/>
            </a:pPr>
            <a:r>
              <a:rPr lang="en-BO"/>
              <a:t>Tenemos dos enfoques de esta nueva tecnología: </a:t>
            </a:r>
            <a:r>
              <a:rPr lang="en-BO" b="1">
                <a:solidFill>
                  <a:schemeClr val="accent6">
                    <a:lumMod val="75000"/>
                  </a:schemeClr>
                </a:solidFill>
              </a:rPr>
              <a:t>Blazor Server </a:t>
            </a:r>
            <a:r>
              <a:rPr lang="en-BO"/>
              <a:t>y  </a:t>
            </a:r>
            <a:r>
              <a:rPr lang="en-BO" b="1">
                <a:solidFill>
                  <a:schemeClr val="accent6">
                    <a:lumMod val="75000"/>
                  </a:schemeClr>
                </a:solidFill>
              </a:rPr>
              <a:t>Blazor Webassembly Client</a:t>
            </a:r>
            <a:r>
              <a:rPr lang="en-BO"/>
              <a:t>.</a:t>
            </a:r>
          </a:p>
          <a:p>
            <a:pPr marL="0" indent="0">
              <a:buNone/>
            </a:pPr>
            <a:endParaRPr lang="en-BO"/>
          </a:p>
          <a:p>
            <a:pPr marL="0" indent="0">
              <a:buNone/>
            </a:pPr>
            <a:r>
              <a:rPr lang="en-BO"/>
              <a:t>Pero si queremos todavía mantener nuestro cliente en </a:t>
            </a:r>
            <a:r>
              <a:rPr lang="en-BO" b="1">
                <a:solidFill>
                  <a:schemeClr val="accent6">
                    <a:lumMod val="75000"/>
                  </a:schemeClr>
                </a:solidFill>
              </a:rPr>
              <a:t>HTML/JavaScript</a:t>
            </a:r>
            <a:r>
              <a:rPr lang="en-BO"/>
              <a:t>, para el desarrollo web server tenemos </a:t>
            </a:r>
            <a:r>
              <a:rPr lang="en-BO" b="1">
                <a:solidFill>
                  <a:schemeClr val="accent6">
                    <a:lumMod val="75000"/>
                  </a:schemeClr>
                </a:solidFill>
              </a:rPr>
              <a:t>ASP.Net MVC</a:t>
            </a:r>
            <a:r>
              <a:rPr lang="en-BO"/>
              <a:t>, </a:t>
            </a:r>
            <a:r>
              <a:rPr lang="en-BO" b="1">
                <a:solidFill>
                  <a:schemeClr val="accent6">
                    <a:lumMod val="75000"/>
                  </a:schemeClr>
                </a:solidFill>
              </a:rPr>
              <a:t>ASP.Net API </a:t>
            </a:r>
            <a:r>
              <a:rPr lang="en-BO"/>
              <a:t>y </a:t>
            </a:r>
            <a:r>
              <a:rPr lang="en-BO" b="1">
                <a:solidFill>
                  <a:schemeClr val="accent6">
                    <a:lumMod val="75000"/>
                  </a:schemeClr>
                </a:solidFill>
              </a:rPr>
              <a:t>Razor Pages</a:t>
            </a:r>
            <a:r>
              <a:rPr lang="en-BO"/>
              <a:t>. Todo en </a:t>
            </a:r>
            <a:r>
              <a:rPr lang="en-BO" b="1">
                <a:solidFill>
                  <a:schemeClr val="accent6">
                    <a:lumMod val="75000"/>
                  </a:schemeClr>
                </a:solidFill>
              </a:rPr>
              <a:t>C# con .Net Core </a:t>
            </a:r>
            <a:r>
              <a:rPr lang="en-BO"/>
              <a:t>y</a:t>
            </a:r>
            <a:r>
              <a:rPr lang="en-BO" b="1">
                <a:solidFill>
                  <a:schemeClr val="accent6">
                    <a:lumMod val="75000"/>
                  </a:schemeClr>
                </a:solidFill>
              </a:rPr>
              <a:t> </a:t>
            </a:r>
            <a:r>
              <a:rPr lang="en-BO"/>
              <a:t>con la posibilidad de usar </a:t>
            </a:r>
            <a:r>
              <a:rPr lang="en-BO" b="1">
                <a:solidFill>
                  <a:schemeClr val="accent6">
                    <a:lumMod val="75000"/>
                  </a:schemeClr>
                </a:solidFill>
              </a:rPr>
              <a:t>Docker y Kubernets </a:t>
            </a:r>
            <a:r>
              <a:rPr lang="en-BO"/>
              <a:t>para encapsular y repartir nuestros productos.</a:t>
            </a:r>
          </a:p>
          <a:p>
            <a:pPr marL="0" indent="0">
              <a:buNone/>
            </a:pPr>
            <a:endParaRPr lang="en-BO"/>
          </a:p>
          <a:p>
            <a:pPr marL="0" indent="0">
              <a:buNone/>
            </a:pPr>
            <a:r>
              <a:rPr lang="en-BO"/>
              <a:t>Otra gran ventaja es que ahora es muy fácil instalar estos servicios en la nube </a:t>
            </a:r>
            <a:r>
              <a:rPr lang="en-BO" b="1">
                <a:solidFill>
                  <a:schemeClr val="accent6">
                    <a:lumMod val="75000"/>
                  </a:schemeClr>
                </a:solidFill>
              </a:rPr>
              <a:t>Azure</a:t>
            </a:r>
            <a:r>
              <a:rPr lang="en-BO"/>
              <a:t> de Microsoft.</a:t>
            </a:r>
          </a:p>
        </p:txBody>
      </p:sp>
    </p:spTree>
    <p:extLst>
      <p:ext uri="{BB962C8B-B14F-4D97-AF65-F5344CB8AC3E}">
        <p14:creationId xmlns:p14="http://schemas.microsoft.com/office/powerpoint/2010/main" val="140473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BC89-20C1-FA43-A7A8-5E95378D21E6}"/>
              </a:ext>
            </a:extLst>
          </p:cNvPr>
          <p:cNvSpPr>
            <a:spLocks noGrp="1"/>
          </p:cNvSpPr>
          <p:nvPr>
            <p:ph type="title"/>
          </p:nvPr>
        </p:nvSpPr>
        <p:spPr/>
        <p:txBody>
          <a:bodyPr/>
          <a:lstStyle/>
          <a:p>
            <a:r>
              <a:rPr lang="en-BO"/>
              <a:t>¿Teléfonos celulares y gadgets?</a:t>
            </a:r>
          </a:p>
        </p:txBody>
      </p:sp>
      <p:sp>
        <p:nvSpPr>
          <p:cNvPr id="3" name="Content Placeholder 2">
            <a:extLst>
              <a:ext uri="{FF2B5EF4-FFF2-40B4-BE49-F238E27FC236}">
                <a16:creationId xmlns:a16="http://schemas.microsoft.com/office/drawing/2014/main" id="{F0B07F68-7FD3-E44F-9940-A7535312B1C2}"/>
              </a:ext>
            </a:extLst>
          </p:cNvPr>
          <p:cNvSpPr>
            <a:spLocks noGrp="1"/>
          </p:cNvSpPr>
          <p:nvPr>
            <p:ph idx="1"/>
          </p:nvPr>
        </p:nvSpPr>
        <p:spPr/>
        <p:txBody>
          <a:bodyPr/>
          <a:lstStyle/>
          <a:p>
            <a:pPr marL="0" indent="0">
              <a:buNone/>
            </a:pPr>
            <a:r>
              <a:rPr lang="en-BO"/>
              <a:t>Para aplicaciones en teléfonos móviles y tabletas, </a:t>
            </a:r>
            <a:r>
              <a:rPr lang="en-BO" b="1">
                <a:solidFill>
                  <a:schemeClr val="accent6">
                    <a:lumMod val="75000"/>
                  </a:schemeClr>
                </a:solidFill>
              </a:rPr>
              <a:t>Xamarin</a:t>
            </a:r>
            <a:r>
              <a:rPr lang="en-BO"/>
              <a:t>, una plataforma para desarrollo mobile con C# y .Net, ahora de propiedad de Microsoft,</a:t>
            </a:r>
            <a:r>
              <a:rPr lang="en-BO" b="1">
                <a:solidFill>
                  <a:schemeClr val="accent6">
                    <a:lumMod val="75000"/>
                  </a:schemeClr>
                </a:solidFill>
              </a:rPr>
              <a:t> </a:t>
            </a:r>
            <a:r>
              <a:rPr lang="en-BO"/>
              <a:t>permite desarrollar en C# y generar aplicaciones nativas para </a:t>
            </a:r>
            <a:r>
              <a:rPr lang="en-BO" b="1">
                <a:solidFill>
                  <a:schemeClr val="accent6">
                    <a:lumMod val="75000"/>
                  </a:schemeClr>
                </a:solidFill>
              </a:rPr>
              <a:t>Android, iOS y iPadOS</a:t>
            </a:r>
            <a:r>
              <a:rPr lang="en-BO"/>
              <a:t>.</a:t>
            </a:r>
          </a:p>
          <a:p>
            <a:pPr marL="0" indent="0">
              <a:buNone/>
            </a:pPr>
            <a:endParaRPr lang="en-BO"/>
          </a:p>
          <a:p>
            <a:pPr marL="0" indent="0">
              <a:buNone/>
            </a:pPr>
            <a:r>
              <a:rPr lang="en-BO"/>
              <a:t>Samsung también ha publicado su propio runtime .Net al que ha llamado </a:t>
            </a:r>
            <a:r>
              <a:rPr lang="en-BO" b="1">
                <a:solidFill>
                  <a:schemeClr val="accent6">
                    <a:lumMod val="75000"/>
                  </a:schemeClr>
                </a:solidFill>
              </a:rPr>
              <a:t>Tizen.Net </a:t>
            </a:r>
            <a:r>
              <a:rPr lang="en-BO"/>
              <a:t>y para el </a:t>
            </a:r>
            <a:r>
              <a:rPr lang="en-BO" b="1">
                <a:solidFill>
                  <a:schemeClr val="accent6">
                    <a:lumMod val="75000"/>
                  </a:schemeClr>
                </a:solidFill>
              </a:rPr>
              <a:t>internet de las cosas (IOT) </a:t>
            </a:r>
            <a:r>
              <a:rPr lang="en-BO"/>
              <a:t>Microsoft tiene un </a:t>
            </a:r>
            <a:r>
              <a:rPr lang="en-BO" b="1">
                <a:solidFill>
                  <a:schemeClr val="accent6">
                    <a:lumMod val="75000"/>
                  </a:schemeClr>
                </a:solidFill>
              </a:rPr>
              <a:t>SO</a:t>
            </a:r>
            <a:r>
              <a:rPr lang="en-BO"/>
              <a:t> variante de </a:t>
            </a:r>
            <a:r>
              <a:rPr lang="en-BO" b="1">
                <a:solidFill>
                  <a:schemeClr val="accent6">
                    <a:lumMod val="75000"/>
                  </a:schemeClr>
                </a:solidFill>
              </a:rPr>
              <a:t>Windows 10 </a:t>
            </a:r>
            <a:r>
              <a:rPr lang="en-BO"/>
              <a:t>y un </a:t>
            </a:r>
            <a:r>
              <a:rPr lang="en-BO" b="1">
                <a:solidFill>
                  <a:schemeClr val="accent6">
                    <a:lumMod val="75000"/>
                  </a:schemeClr>
                </a:solidFill>
              </a:rPr>
              <a:t>runtime .Net </a:t>
            </a:r>
            <a:r>
              <a:rPr lang="en-BO"/>
              <a:t>que permite programar las minicomputadoras como el </a:t>
            </a:r>
            <a:r>
              <a:rPr lang="en-BO" b="1">
                <a:solidFill>
                  <a:schemeClr val="accent6">
                    <a:lumMod val="75000"/>
                  </a:schemeClr>
                </a:solidFill>
              </a:rPr>
              <a:t>Raspberry Pi</a:t>
            </a:r>
            <a:r>
              <a:rPr lang="en-BO"/>
              <a:t>.</a:t>
            </a:r>
          </a:p>
          <a:p>
            <a:endParaRPr lang="en-BO"/>
          </a:p>
        </p:txBody>
      </p:sp>
    </p:spTree>
    <p:extLst>
      <p:ext uri="{BB962C8B-B14F-4D97-AF65-F5344CB8AC3E}">
        <p14:creationId xmlns:p14="http://schemas.microsoft.com/office/powerpoint/2010/main" val="4040193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78CD-8152-C84F-99E1-82EF8CFA1525}"/>
              </a:ext>
            </a:extLst>
          </p:cNvPr>
          <p:cNvSpPr>
            <a:spLocks noGrp="1"/>
          </p:cNvSpPr>
          <p:nvPr>
            <p:ph type="title"/>
          </p:nvPr>
        </p:nvSpPr>
        <p:spPr/>
        <p:txBody>
          <a:bodyPr/>
          <a:lstStyle/>
          <a:p>
            <a:r>
              <a:rPr lang="en-BO"/>
              <a:t>¿Juegos, Inteligencia Artificial?</a:t>
            </a:r>
          </a:p>
        </p:txBody>
      </p:sp>
      <p:sp>
        <p:nvSpPr>
          <p:cNvPr id="3" name="Content Placeholder 2">
            <a:extLst>
              <a:ext uri="{FF2B5EF4-FFF2-40B4-BE49-F238E27FC236}">
                <a16:creationId xmlns:a16="http://schemas.microsoft.com/office/drawing/2014/main" id="{EA8B8F00-E8C8-3A4C-97BA-80B26B895335}"/>
              </a:ext>
            </a:extLst>
          </p:cNvPr>
          <p:cNvSpPr>
            <a:spLocks noGrp="1"/>
          </p:cNvSpPr>
          <p:nvPr>
            <p:ph idx="1"/>
          </p:nvPr>
        </p:nvSpPr>
        <p:spPr/>
        <p:txBody>
          <a:bodyPr/>
          <a:lstStyle/>
          <a:p>
            <a:pPr marL="0" indent="0">
              <a:buNone/>
            </a:pPr>
            <a:r>
              <a:rPr lang="en-BO"/>
              <a:t>Es posible desarrollar </a:t>
            </a:r>
            <a:r>
              <a:rPr lang="en-BO" b="1">
                <a:solidFill>
                  <a:schemeClr val="accent6">
                    <a:lumMod val="75000"/>
                  </a:schemeClr>
                </a:solidFill>
              </a:rPr>
              <a:t>juegos</a:t>
            </a:r>
            <a:r>
              <a:rPr lang="en-BO"/>
              <a:t> en la herramienta de desarrollo </a:t>
            </a:r>
            <a:r>
              <a:rPr lang="en-BO" b="1">
                <a:solidFill>
                  <a:schemeClr val="accent6">
                    <a:lumMod val="75000"/>
                  </a:schemeClr>
                </a:solidFill>
              </a:rPr>
              <a:t>Unity</a:t>
            </a:r>
            <a:r>
              <a:rPr lang="en-BO"/>
              <a:t>. Esta posibilita programar juegos para todas las plataformas de sistemas operativos de escritorio, celulares y consolas de juego como </a:t>
            </a:r>
            <a:r>
              <a:rPr lang="en-BO" b="1">
                <a:solidFill>
                  <a:schemeClr val="accent6">
                    <a:lumMod val="75000"/>
                  </a:schemeClr>
                </a:solidFill>
              </a:rPr>
              <a:t>XBox y PlayStation</a:t>
            </a:r>
            <a:r>
              <a:rPr lang="en-BO"/>
              <a:t>.</a:t>
            </a:r>
          </a:p>
          <a:p>
            <a:pPr marL="0" indent="0">
              <a:buNone/>
            </a:pPr>
            <a:endParaRPr lang="en-BO"/>
          </a:p>
          <a:p>
            <a:pPr marL="0" indent="0">
              <a:buNone/>
            </a:pPr>
            <a:r>
              <a:rPr lang="en-BO"/>
              <a:t>En el tema de </a:t>
            </a:r>
            <a:r>
              <a:rPr lang="en-BO" b="1">
                <a:solidFill>
                  <a:schemeClr val="accent6">
                    <a:lumMod val="75000"/>
                  </a:schemeClr>
                </a:solidFill>
              </a:rPr>
              <a:t>Inteligencia Artificial</a:t>
            </a:r>
            <a:r>
              <a:rPr lang="en-BO"/>
              <a:t>, .Net Core cuenta con la librería </a:t>
            </a:r>
            <a:r>
              <a:rPr lang="en-BO" b="1">
                <a:solidFill>
                  <a:schemeClr val="accent6">
                    <a:lumMod val="75000"/>
                  </a:schemeClr>
                </a:solidFill>
              </a:rPr>
              <a:t>ML.Net (Machine Learning) </a:t>
            </a:r>
            <a:r>
              <a:rPr lang="en-BO"/>
              <a:t>que tiene mucho de la misma funcionalidad de las librerías usadas en otros lenguajes como </a:t>
            </a:r>
            <a:r>
              <a:rPr lang="en-BO" b="1">
                <a:solidFill>
                  <a:schemeClr val="accent6">
                    <a:lumMod val="75000"/>
                  </a:schemeClr>
                </a:solidFill>
              </a:rPr>
              <a:t>Python</a:t>
            </a:r>
            <a:r>
              <a:rPr lang="en-BO"/>
              <a:t>.</a:t>
            </a:r>
          </a:p>
        </p:txBody>
      </p:sp>
    </p:spTree>
    <p:extLst>
      <p:ext uri="{BB962C8B-B14F-4D97-AF65-F5344CB8AC3E}">
        <p14:creationId xmlns:p14="http://schemas.microsoft.com/office/powerpoint/2010/main" val="195261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75D0-333B-4243-B3B9-6C4B2D9E1A1A}"/>
              </a:ext>
            </a:extLst>
          </p:cNvPr>
          <p:cNvSpPr>
            <a:spLocks noGrp="1"/>
          </p:cNvSpPr>
          <p:nvPr>
            <p:ph type="title"/>
          </p:nvPr>
        </p:nvSpPr>
        <p:spPr/>
        <p:txBody>
          <a:bodyPr/>
          <a:lstStyle/>
          <a:p>
            <a:r>
              <a:rPr lang="en-BO"/>
              <a:t>¿Propietario ú Open Source?</a:t>
            </a:r>
          </a:p>
        </p:txBody>
      </p:sp>
      <p:sp>
        <p:nvSpPr>
          <p:cNvPr id="3" name="Content Placeholder 2">
            <a:extLst>
              <a:ext uri="{FF2B5EF4-FFF2-40B4-BE49-F238E27FC236}">
                <a16:creationId xmlns:a16="http://schemas.microsoft.com/office/drawing/2014/main" id="{7F3FFE7A-0B3C-C542-93A3-6D07E337DBBF}"/>
              </a:ext>
            </a:extLst>
          </p:cNvPr>
          <p:cNvSpPr>
            <a:spLocks noGrp="1"/>
          </p:cNvSpPr>
          <p:nvPr>
            <p:ph idx="1"/>
          </p:nvPr>
        </p:nvSpPr>
        <p:spPr/>
        <p:txBody>
          <a:bodyPr/>
          <a:lstStyle/>
          <a:p>
            <a:pPr marL="0" indent="0">
              <a:buNone/>
            </a:pPr>
            <a:r>
              <a:rPr lang="en-BO" b="1">
                <a:solidFill>
                  <a:schemeClr val="accent6">
                    <a:lumMod val="75000"/>
                  </a:schemeClr>
                </a:solidFill>
              </a:rPr>
              <a:t>Microsoft</a:t>
            </a:r>
            <a:r>
              <a:rPr lang="en-BO"/>
              <a:t> ha hecho un cambio dramático en sus políticas abriendose al mundo </a:t>
            </a:r>
            <a:r>
              <a:rPr lang="en-BO" b="1">
                <a:solidFill>
                  <a:schemeClr val="accent6">
                    <a:lumMod val="75000"/>
                  </a:schemeClr>
                </a:solidFill>
              </a:rPr>
              <a:t>Open Source</a:t>
            </a:r>
            <a:r>
              <a:rPr lang="en-BO"/>
              <a:t>. Tanto </a:t>
            </a:r>
            <a:r>
              <a:rPr lang="en-BO" b="1">
                <a:solidFill>
                  <a:schemeClr val="accent6">
                    <a:lumMod val="75000"/>
                  </a:schemeClr>
                </a:solidFill>
              </a:rPr>
              <a:t>C#</a:t>
            </a:r>
            <a:r>
              <a:rPr lang="en-BO"/>
              <a:t> como todos los productos alrededor de </a:t>
            </a:r>
            <a:r>
              <a:rPr lang="en-BO" b="1">
                <a:solidFill>
                  <a:schemeClr val="accent6">
                    <a:lumMod val="75000"/>
                  </a:schemeClr>
                </a:solidFill>
              </a:rPr>
              <a:t>.Net Core </a:t>
            </a:r>
            <a:r>
              <a:rPr lang="en-BO"/>
              <a:t>son ahora open source y con herramientas gratuitas que posibilitan el desarrollo sin mayores inversiones.</a:t>
            </a:r>
          </a:p>
          <a:p>
            <a:pPr marL="0" indent="0">
              <a:buNone/>
            </a:pPr>
            <a:endParaRPr lang="en-BO"/>
          </a:p>
          <a:p>
            <a:pPr marL="0" indent="0">
              <a:buNone/>
            </a:pPr>
            <a:r>
              <a:rPr lang="en-BO"/>
              <a:t>Todo el código del </a:t>
            </a:r>
            <a:r>
              <a:rPr lang="en-BO" b="1">
                <a:solidFill>
                  <a:schemeClr val="accent6">
                    <a:lumMod val="75000"/>
                  </a:schemeClr>
                </a:solidFill>
              </a:rPr>
              <a:t>compilador C#</a:t>
            </a:r>
            <a:r>
              <a:rPr lang="en-BO"/>
              <a:t> y de las </a:t>
            </a:r>
            <a:r>
              <a:rPr lang="en-BO" b="1">
                <a:solidFill>
                  <a:schemeClr val="accent6">
                    <a:lumMod val="75000"/>
                  </a:schemeClr>
                </a:solidFill>
              </a:rPr>
              <a:t>librerias de .Net Core </a:t>
            </a:r>
            <a:r>
              <a:rPr lang="en-BO"/>
              <a:t>están accesibles para toda la comunidad en proyectos públicos en </a:t>
            </a:r>
            <a:r>
              <a:rPr lang="en-BO" b="1">
                <a:solidFill>
                  <a:schemeClr val="accent6">
                    <a:lumMod val="75000"/>
                  </a:schemeClr>
                </a:solidFill>
              </a:rPr>
              <a:t>Github</a:t>
            </a:r>
            <a:r>
              <a:rPr lang="en-BO"/>
              <a:t>.</a:t>
            </a:r>
          </a:p>
        </p:txBody>
      </p:sp>
    </p:spTree>
    <p:extLst>
      <p:ext uri="{BB962C8B-B14F-4D97-AF65-F5344CB8AC3E}">
        <p14:creationId xmlns:p14="http://schemas.microsoft.com/office/powerpoint/2010/main" val="3447413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81F9-5EDA-F341-9FD2-48631CE3565E}"/>
              </a:ext>
            </a:extLst>
          </p:cNvPr>
          <p:cNvSpPr>
            <a:spLocks noGrp="1"/>
          </p:cNvSpPr>
          <p:nvPr>
            <p:ph type="title"/>
          </p:nvPr>
        </p:nvSpPr>
        <p:spPr/>
        <p:txBody>
          <a:bodyPr>
            <a:normAutofit/>
          </a:bodyPr>
          <a:lstStyle/>
          <a:p>
            <a:r>
              <a:rPr lang="en-BO"/>
              <a:t>¿C# es </a:t>
            </a:r>
            <a:r>
              <a:rPr lang="en-BO" b="1"/>
              <a:t>difícil de aprender?</a:t>
            </a:r>
            <a:endParaRPr lang="en-BO"/>
          </a:p>
        </p:txBody>
      </p:sp>
      <p:sp>
        <p:nvSpPr>
          <p:cNvPr id="3" name="Content Placeholder 2">
            <a:extLst>
              <a:ext uri="{FF2B5EF4-FFF2-40B4-BE49-F238E27FC236}">
                <a16:creationId xmlns:a16="http://schemas.microsoft.com/office/drawing/2014/main" id="{1E19251E-7CA8-B940-A211-0FBBF778B768}"/>
              </a:ext>
            </a:extLst>
          </p:cNvPr>
          <p:cNvSpPr>
            <a:spLocks noGrp="1"/>
          </p:cNvSpPr>
          <p:nvPr>
            <p:ph idx="1"/>
          </p:nvPr>
        </p:nvSpPr>
        <p:spPr/>
        <p:txBody>
          <a:bodyPr>
            <a:normAutofit fontScale="85000" lnSpcReduction="20000"/>
          </a:bodyPr>
          <a:lstStyle/>
          <a:p>
            <a:pPr marL="0" indent="0" algn="just">
              <a:buNone/>
            </a:pPr>
            <a:r>
              <a:rPr lang="en-BO" b="1">
                <a:solidFill>
                  <a:schemeClr val="accent6">
                    <a:lumMod val="75000"/>
                  </a:schemeClr>
                </a:solidFill>
              </a:rPr>
              <a:t>C#</a:t>
            </a:r>
            <a:r>
              <a:rPr lang="en-BO"/>
              <a:t> puede no ser un lenguaje muy orientado a la simplicidad como </a:t>
            </a:r>
            <a:r>
              <a:rPr lang="en-BO" b="1">
                <a:solidFill>
                  <a:schemeClr val="accent6">
                    <a:lumMod val="75000"/>
                  </a:schemeClr>
                </a:solidFill>
              </a:rPr>
              <a:t>Python</a:t>
            </a:r>
            <a:r>
              <a:rPr lang="en-BO"/>
              <a:t>, y su curva de aprendizaje, como la de </a:t>
            </a:r>
            <a:r>
              <a:rPr lang="en-BO" b="1">
                <a:solidFill>
                  <a:schemeClr val="accent6">
                    <a:lumMod val="75000"/>
                  </a:schemeClr>
                </a:solidFill>
              </a:rPr>
              <a:t>Java</a:t>
            </a:r>
            <a:r>
              <a:rPr lang="en-BO"/>
              <a:t>, puede ser bastante abrupta para los principiantes.</a:t>
            </a:r>
          </a:p>
          <a:p>
            <a:pPr marL="0" indent="0" algn="just">
              <a:buNone/>
            </a:pPr>
            <a:endParaRPr lang="en-BO"/>
          </a:p>
          <a:p>
            <a:pPr marL="0" indent="0" algn="just">
              <a:buNone/>
            </a:pPr>
            <a:r>
              <a:rPr lang="en-BO"/>
              <a:t>Pero dada la amplitud de posibilidades de desarrollo existentes para .Net Core, vale la pena el esfuerzo en iniciarse en este lenguaje completo, eficiente y moderno. </a:t>
            </a:r>
          </a:p>
          <a:p>
            <a:pPr marL="0" indent="0" algn="just">
              <a:buNone/>
            </a:pPr>
            <a:endParaRPr lang="en-BO"/>
          </a:p>
          <a:p>
            <a:pPr marL="0" indent="0" algn="just">
              <a:buNone/>
            </a:pPr>
            <a:r>
              <a:rPr lang="en-BO"/>
              <a:t>Este curso se enfoca en </a:t>
            </a:r>
            <a:r>
              <a:rPr lang="en-BO" b="1">
                <a:solidFill>
                  <a:schemeClr val="accent6">
                    <a:lumMod val="75000"/>
                  </a:schemeClr>
                </a:solidFill>
              </a:rPr>
              <a:t>enseñar C#</a:t>
            </a:r>
            <a:r>
              <a:rPr lang="en-BO"/>
              <a:t> desde un punto de vista práctico,  </a:t>
            </a:r>
            <a:r>
              <a:rPr lang="en-BO" b="1">
                <a:solidFill>
                  <a:schemeClr val="accent6">
                    <a:lumMod val="75000"/>
                  </a:schemeClr>
                </a:solidFill>
              </a:rPr>
              <a:t>usando los conceptos más simples y comunes a todos los lenguajes modernos</a:t>
            </a:r>
            <a:r>
              <a:rPr lang="en-BO"/>
              <a:t>, aprovechando las carecterísticas de las últimas versiones: </a:t>
            </a:r>
            <a:r>
              <a:rPr lang="en-BO" b="1">
                <a:solidFill>
                  <a:schemeClr val="accent6">
                    <a:lumMod val="75000"/>
                  </a:schemeClr>
                </a:solidFill>
              </a:rPr>
              <a:t>C# 7 y C# 8</a:t>
            </a:r>
            <a:r>
              <a:rPr lang="en-BO"/>
              <a:t>. Los temas obsoletos y complicados del lenguaje no son abordados (a tratarse en cursos más avanzados) para que el principiante pueda comenzar a escribir y experimentar con el lenguaje lo más rápido posible.</a:t>
            </a:r>
          </a:p>
          <a:p>
            <a:endParaRPr lang="en-BO"/>
          </a:p>
        </p:txBody>
      </p:sp>
    </p:spTree>
    <p:extLst>
      <p:ext uri="{BB962C8B-B14F-4D97-AF65-F5344CB8AC3E}">
        <p14:creationId xmlns:p14="http://schemas.microsoft.com/office/powerpoint/2010/main" val="248498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6933-A2DE-C945-8845-388E619B4D77}"/>
              </a:ext>
            </a:extLst>
          </p:cNvPr>
          <p:cNvSpPr>
            <a:spLocks noGrp="1"/>
          </p:cNvSpPr>
          <p:nvPr>
            <p:ph type="title"/>
          </p:nvPr>
        </p:nvSpPr>
        <p:spPr/>
        <p:txBody>
          <a:bodyPr/>
          <a:lstStyle/>
          <a:p>
            <a:r>
              <a:rPr lang="en-BO"/>
              <a:t>Qué es una computadora?</a:t>
            </a:r>
          </a:p>
        </p:txBody>
      </p:sp>
      <p:sp>
        <p:nvSpPr>
          <p:cNvPr id="3" name="Content Placeholder 2">
            <a:extLst>
              <a:ext uri="{FF2B5EF4-FFF2-40B4-BE49-F238E27FC236}">
                <a16:creationId xmlns:a16="http://schemas.microsoft.com/office/drawing/2014/main" id="{2C681402-023A-F44F-803B-DAED040E34FC}"/>
              </a:ext>
            </a:extLst>
          </p:cNvPr>
          <p:cNvSpPr>
            <a:spLocks noGrp="1"/>
          </p:cNvSpPr>
          <p:nvPr>
            <p:ph idx="1"/>
          </p:nvPr>
        </p:nvSpPr>
        <p:spPr>
          <a:xfrm>
            <a:off x="838200" y="1825625"/>
            <a:ext cx="10515600" cy="4667250"/>
          </a:xfrm>
        </p:spPr>
        <p:txBody>
          <a:bodyPr>
            <a:normAutofit fontScale="55000" lnSpcReduction="20000"/>
          </a:bodyPr>
          <a:lstStyle/>
          <a:p>
            <a:pPr marL="0" indent="0">
              <a:buNone/>
            </a:pPr>
            <a:r>
              <a:rPr lang="en-BO" sz="3800"/>
              <a:t>Una </a:t>
            </a:r>
            <a:r>
              <a:rPr lang="en-BO" sz="3800" b="1">
                <a:solidFill>
                  <a:schemeClr val="accent6">
                    <a:lumMod val="75000"/>
                  </a:schemeClr>
                </a:solidFill>
              </a:rPr>
              <a:t>computadora</a:t>
            </a:r>
            <a:r>
              <a:rPr lang="en-BO" sz="3800"/>
              <a:t> (ú ordenador) es una máquina ó </a:t>
            </a:r>
            <a:r>
              <a:rPr lang="en-BO" sz="3800" b="1">
                <a:solidFill>
                  <a:schemeClr val="accent6">
                    <a:lumMod val="75000"/>
                  </a:schemeClr>
                </a:solidFill>
              </a:rPr>
              <a:t>dispositivo</a:t>
            </a:r>
            <a:r>
              <a:rPr lang="en-BO" sz="3800"/>
              <a:t> que tiene componentes y circuitos electrónicos que permiten hacer una enorme variedad de cosas de acuerdo al diseño de sus creadores.</a:t>
            </a:r>
          </a:p>
          <a:p>
            <a:pPr marL="0" indent="0">
              <a:buNone/>
            </a:pPr>
            <a:endParaRPr lang="en-BO"/>
          </a:p>
          <a:p>
            <a:pPr marL="0" indent="0">
              <a:buNone/>
            </a:pPr>
            <a:r>
              <a:rPr lang="en-BO" sz="3300"/>
              <a:t>En la actualidad tenemos muchos tipos de </a:t>
            </a:r>
            <a:r>
              <a:rPr lang="en-BO" sz="3300" b="1">
                <a:solidFill>
                  <a:schemeClr val="accent6">
                    <a:lumMod val="75000"/>
                  </a:schemeClr>
                </a:solidFill>
              </a:rPr>
              <a:t>computadoras</a:t>
            </a:r>
            <a:r>
              <a:rPr lang="en-BO" sz="3300"/>
              <a:t> ó </a:t>
            </a:r>
            <a:r>
              <a:rPr lang="en-BO" sz="3300" b="1">
                <a:solidFill>
                  <a:schemeClr val="accent6">
                    <a:lumMod val="75000"/>
                  </a:schemeClr>
                </a:solidFill>
              </a:rPr>
              <a:t>dispositivos inteligentes</a:t>
            </a:r>
            <a:r>
              <a:rPr lang="en-BO" sz="3300"/>
              <a:t>, como ser:</a:t>
            </a:r>
          </a:p>
          <a:p>
            <a:endParaRPr lang="en-BO"/>
          </a:p>
          <a:p>
            <a:r>
              <a:rPr lang="en-BO"/>
              <a:t>Computadoras centrales (Mainframes, Mini computadoras)</a:t>
            </a:r>
          </a:p>
          <a:p>
            <a:r>
              <a:rPr lang="en-BO" b="1">
                <a:solidFill>
                  <a:schemeClr val="accent6">
                    <a:lumMod val="75000"/>
                  </a:schemeClr>
                </a:solidFill>
              </a:rPr>
              <a:t>Computadoras de escritorio</a:t>
            </a:r>
            <a:r>
              <a:rPr lang="en-BO"/>
              <a:t> (Desktop Computers)</a:t>
            </a:r>
          </a:p>
          <a:p>
            <a:r>
              <a:rPr lang="en-BO"/>
              <a:t>Computadoras portátiles (Laptops, Notebooks, Netbooks)</a:t>
            </a:r>
          </a:p>
          <a:p>
            <a:r>
              <a:rPr lang="en-BO" b="1">
                <a:solidFill>
                  <a:schemeClr val="accent6">
                    <a:lumMod val="75000"/>
                  </a:schemeClr>
                </a:solidFill>
              </a:rPr>
              <a:t>Tabletas </a:t>
            </a:r>
            <a:r>
              <a:rPr lang="en-BO"/>
              <a:t>(Samsung Galaxy, IPad)</a:t>
            </a:r>
          </a:p>
          <a:p>
            <a:r>
              <a:rPr lang="en-BO" b="1">
                <a:solidFill>
                  <a:schemeClr val="accent6">
                    <a:lumMod val="75000"/>
                  </a:schemeClr>
                </a:solidFill>
              </a:rPr>
              <a:t>Teléfonos celulares </a:t>
            </a:r>
            <a:r>
              <a:rPr lang="en-BO"/>
              <a:t>(Android, IPhone)</a:t>
            </a:r>
          </a:p>
          <a:p>
            <a:r>
              <a:rPr lang="en-BO"/>
              <a:t>Calculadoras electrónicas</a:t>
            </a:r>
          </a:p>
          <a:p>
            <a:r>
              <a:rPr lang="en-BO"/>
              <a:t>Consolas de juego (PlayStation, Nintendo, XBox)</a:t>
            </a:r>
          </a:p>
          <a:p>
            <a:r>
              <a:rPr lang="en-BO"/>
              <a:t>Televisores inteligentes (Smart TV, Apple TV)</a:t>
            </a:r>
          </a:p>
          <a:p>
            <a:r>
              <a:rPr lang="en-BO"/>
              <a:t>Microcomputadoras para IOT (Raspberry Pi)</a:t>
            </a:r>
          </a:p>
          <a:p>
            <a:r>
              <a:rPr lang="en-BO"/>
              <a:t>Robots (iRobots, robots aspiradora, robots industriales)    </a:t>
            </a:r>
          </a:p>
        </p:txBody>
      </p:sp>
    </p:spTree>
    <p:extLst>
      <p:ext uri="{BB962C8B-B14F-4D97-AF65-F5344CB8AC3E}">
        <p14:creationId xmlns:p14="http://schemas.microsoft.com/office/powerpoint/2010/main" val="1168909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B176-2C33-D240-9C13-8076CAC12CE6}"/>
              </a:ext>
            </a:extLst>
          </p:cNvPr>
          <p:cNvSpPr>
            <a:spLocks noGrp="1"/>
          </p:cNvSpPr>
          <p:nvPr>
            <p:ph type="title"/>
          </p:nvPr>
        </p:nvSpPr>
        <p:spPr/>
        <p:txBody>
          <a:bodyPr/>
          <a:lstStyle/>
          <a:p>
            <a:r>
              <a:rPr lang="en-BO"/>
              <a:t>Herramientas de desarrollo</a:t>
            </a:r>
          </a:p>
        </p:txBody>
      </p:sp>
      <p:sp>
        <p:nvSpPr>
          <p:cNvPr id="3" name="Content Placeholder 2">
            <a:extLst>
              <a:ext uri="{FF2B5EF4-FFF2-40B4-BE49-F238E27FC236}">
                <a16:creationId xmlns:a16="http://schemas.microsoft.com/office/drawing/2014/main" id="{3744B1F9-A113-AF4A-A887-C5314B7041A1}"/>
              </a:ext>
            </a:extLst>
          </p:cNvPr>
          <p:cNvSpPr>
            <a:spLocks noGrp="1"/>
          </p:cNvSpPr>
          <p:nvPr>
            <p:ph idx="1"/>
          </p:nvPr>
        </p:nvSpPr>
        <p:spPr/>
        <p:txBody>
          <a:bodyPr>
            <a:normAutofit fontScale="92500" lnSpcReduction="20000"/>
          </a:bodyPr>
          <a:lstStyle/>
          <a:p>
            <a:pPr marL="0" indent="0">
              <a:buNone/>
            </a:pPr>
            <a:r>
              <a:rPr lang="en-BO"/>
              <a:t>Para escribir y ejecutar los programas C# con .Net Core, de este curso, necesitamos mínimamente los siguientes elementos:</a:t>
            </a:r>
          </a:p>
          <a:p>
            <a:pPr marL="0" indent="0">
              <a:buNone/>
            </a:pPr>
            <a:endParaRPr lang="en-BO"/>
          </a:p>
          <a:p>
            <a:r>
              <a:rPr lang="en-BO"/>
              <a:t>Computadora</a:t>
            </a:r>
            <a:r>
              <a:rPr lang="en-BO" b="1">
                <a:solidFill>
                  <a:schemeClr val="accent6">
                    <a:lumMod val="75000"/>
                  </a:schemeClr>
                </a:solidFill>
              </a:rPr>
              <a:t> Windows</a:t>
            </a:r>
            <a:r>
              <a:rPr lang="en-BO"/>
              <a:t>, </a:t>
            </a:r>
            <a:r>
              <a:rPr lang="en-BO" b="1">
                <a:solidFill>
                  <a:schemeClr val="accent6">
                    <a:lumMod val="75000"/>
                  </a:schemeClr>
                </a:solidFill>
              </a:rPr>
              <a:t>macOS </a:t>
            </a:r>
            <a:r>
              <a:rPr lang="en-BO"/>
              <a:t>o </a:t>
            </a:r>
            <a:r>
              <a:rPr lang="en-BO" b="1">
                <a:solidFill>
                  <a:schemeClr val="accent6">
                    <a:lumMod val="75000"/>
                  </a:schemeClr>
                </a:solidFill>
              </a:rPr>
              <a:t>Linux</a:t>
            </a:r>
            <a:r>
              <a:rPr lang="en-BO"/>
              <a:t> (Por Ej. </a:t>
            </a:r>
            <a:r>
              <a:rPr lang="en-BO" b="1">
                <a:solidFill>
                  <a:schemeClr val="accent6">
                    <a:lumMod val="75000"/>
                  </a:schemeClr>
                </a:solidFill>
              </a:rPr>
              <a:t>Ubuntu</a:t>
            </a:r>
            <a:r>
              <a:rPr lang="en-BO"/>
              <a:t>).</a:t>
            </a:r>
          </a:p>
          <a:p>
            <a:r>
              <a:rPr lang="en-BO"/>
              <a:t>El </a:t>
            </a:r>
            <a:r>
              <a:rPr lang="en-BO" b="1">
                <a:solidFill>
                  <a:schemeClr val="accent6">
                    <a:lumMod val="75000"/>
                  </a:schemeClr>
                </a:solidFill>
              </a:rPr>
              <a:t>sdk de .Net Core 3.1</a:t>
            </a:r>
            <a:r>
              <a:rPr lang="en-BO"/>
              <a:t>. instalado en la computadora.</a:t>
            </a:r>
          </a:p>
          <a:p>
            <a:r>
              <a:rPr lang="en-BO"/>
              <a:t>Un editor de texto, com </a:t>
            </a:r>
            <a:r>
              <a:rPr lang="en-BO" b="1">
                <a:solidFill>
                  <a:schemeClr val="accent6">
                    <a:lumMod val="75000"/>
                  </a:schemeClr>
                </a:solidFill>
              </a:rPr>
              <a:t>Notepad</a:t>
            </a:r>
            <a:r>
              <a:rPr lang="en-BO"/>
              <a:t> en </a:t>
            </a:r>
            <a:r>
              <a:rPr lang="en-BO" b="1">
                <a:solidFill>
                  <a:schemeClr val="accent6">
                    <a:lumMod val="75000"/>
                  </a:schemeClr>
                </a:solidFill>
              </a:rPr>
              <a:t>Windows</a:t>
            </a:r>
            <a:r>
              <a:rPr lang="en-BO"/>
              <a:t> o </a:t>
            </a:r>
            <a:r>
              <a:rPr lang="en-BO" b="1">
                <a:solidFill>
                  <a:schemeClr val="accent6">
                    <a:lumMod val="75000"/>
                  </a:schemeClr>
                </a:solidFill>
              </a:rPr>
              <a:t>Sublime Text </a:t>
            </a:r>
            <a:r>
              <a:rPr lang="en-BO"/>
              <a:t>en </a:t>
            </a:r>
            <a:r>
              <a:rPr lang="en-BO" b="1">
                <a:solidFill>
                  <a:schemeClr val="accent6">
                    <a:lumMod val="75000"/>
                  </a:schemeClr>
                </a:solidFill>
              </a:rPr>
              <a:t>macOS</a:t>
            </a:r>
            <a:r>
              <a:rPr lang="en-BO"/>
              <a:t>.</a:t>
            </a:r>
          </a:p>
          <a:p>
            <a:endParaRPr lang="en-BO"/>
          </a:p>
          <a:p>
            <a:pPr marL="0" indent="0">
              <a:buNone/>
            </a:pPr>
            <a:r>
              <a:rPr lang="en-BO"/>
              <a:t>Si bien esto sería suficiente, para hacer más fácil la tarea necesitamos además un </a:t>
            </a:r>
            <a:r>
              <a:rPr lang="en-BO" b="1">
                <a:solidFill>
                  <a:schemeClr val="accent6">
                    <a:lumMod val="75000"/>
                  </a:schemeClr>
                </a:solidFill>
              </a:rPr>
              <a:t>IDE (Entorno de Desarrollo Integrado) </a:t>
            </a:r>
            <a:r>
              <a:rPr lang="en-BO"/>
              <a:t>que nos posibilite </a:t>
            </a:r>
            <a:r>
              <a:rPr lang="en-BO" b="1">
                <a:solidFill>
                  <a:schemeClr val="accent6">
                    <a:lumMod val="75000"/>
                  </a:schemeClr>
                </a:solidFill>
              </a:rPr>
              <a:t>escribir el código </a:t>
            </a:r>
            <a:r>
              <a:rPr lang="en-BO"/>
              <a:t>con ayuda (editor de texto mejorado), que </a:t>
            </a:r>
            <a:r>
              <a:rPr lang="en-BO" b="1">
                <a:solidFill>
                  <a:schemeClr val="accent6">
                    <a:lumMod val="75000"/>
                  </a:schemeClr>
                </a:solidFill>
              </a:rPr>
              <a:t>compile</a:t>
            </a:r>
            <a:r>
              <a:rPr lang="en-BO"/>
              <a:t> nuestros programas y finalmente que los </a:t>
            </a:r>
            <a:r>
              <a:rPr lang="en-BO" b="1">
                <a:solidFill>
                  <a:schemeClr val="accent6">
                    <a:lumMod val="75000"/>
                  </a:schemeClr>
                </a:solidFill>
              </a:rPr>
              <a:t>ejecute</a:t>
            </a:r>
            <a:r>
              <a:rPr lang="en-BO"/>
              <a:t> en modo de depuración (</a:t>
            </a:r>
            <a:r>
              <a:rPr lang="en-BO" b="1">
                <a:solidFill>
                  <a:schemeClr val="accent6">
                    <a:lumMod val="75000"/>
                  </a:schemeClr>
                </a:solidFill>
              </a:rPr>
              <a:t>Debug</a:t>
            </a:r>
            <a:r>
              <a:rPr lang="en-BO"/>
              <a:t>) para visualizar resultados y corregir nuestros programas.</a:t>
            </a:r>
          </a:p>
        </p:txBody>
      </p:sp>
    </p:spTree>
    <p:extLst>
      <p:ext uri="{BB962C8B-B14F-4D97-AF65-F5344CB8AC3E}">
        <p14:creationId xmlns:p14="http://schemas.microsoft.com/office/powerpoint/2010/main" val="207622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6556-E15D-A449-BC9C-3C944DFC3FEC}"/>
              </a:ext>
            </a:extLst>
          </p:cNvPr>
          <p:cNvSpPr>
            <a:spLocks noGrp="1"/>
          </p:cNvSpPr>
          <p:nvPr>
            <p:ph type="title"/>
          </p:nvPr>
        </p:nvSpPr>
        <p:spPr/>
        <p:txBody>
          <a:bodyPr/>
          <a:lstStyle/>
          <a:p>
            <a:r>
              <a:rPr lang="en-BO"/>
              <a:t>Try.dot.net</a:t>
            </a:r>
          </a:p>
        </p:txBody>
      </p:sp>
      <p:sp>
        <p:nvSpPr>
          <p:cNvPr id="3" name="Content Placeholder 2">
            <a:extLst>
              <a:ext uri="{FF2B5EF4-FFF2-40B4-BE49-F238E27FC236}">
                <a16:creationId xmlns:a16="http://schemas.microsoft.com/office/drawing/2014/main" id="{0B67F012-5592-0244-8A5A-3902C4C2DA5E}"/>
              </a:ext>
            </a:extLst>
          </p:cNvPr>
          <p:cNvSpPr>
            <a:spLocks noGrp="1"/>
          </p:cNvSpPr>
          <p:nvPr>
            <p:ph idx="1"/>
          </p:nvPr>
        </p:nvSpPr>
        <p:spPr>
          <a:xfrm>
            <a:off x="838200" y="1877877"/>
            <a:ext cx="5693229" cy="4351338"/>
          </a:xfrm>
        </p:spPr>
        <p:txBody>
          <a:bodyPr>
            <a:normAutofit fontScale="92500" lnSpcReduction="10000"/>
          </a:bodyPr>
          <a:lstStyle/>
          <a:p>
            <a:pPr marL="0" indent="0" algn="just">
              <a:buNone/>
            </a:pPr>
            <a:r>
              <a:rPr lang="en-BO"/>
              <a:t>También es posible usar una </a:t>
            </a:r>
            <a:r>
              <a:rPr lang="en-BO" b="1">
                <a:solidFill>
                  <a:schemeClr val="accent6">
                    <a:lumMod val="75000"/>
                  </a:schemeClr>
                </a:solidFill>
              </a:rPr>
              <a:t>herramienta en Internet </a:t>
            </a:r>
            <a:r>
              <a:rPr lang="en-BO"/>
              <a:t>que tiene el editor de C# y el ambiente terminal (consola) de ejecución.</a:t>
            </a:r>
          </a:p>
          <a:p>
            <a:pPr marL="0" indent="0" algn="just">
              <a:buNone/>
            </a:pPr>
            <a:endParaRPr lang="en-BO"/>
          </a:p>
          <a:p>
            <a:pPr marL="0" indent="0" algn="just">
              <a:buNone/>
            </a:pPr>
            <a:r>
              <a:rPr lang="en-BO"/>
              <a:t>Para usar este entorno nos basta con tener una computadora con un navegador (</a:t>
            </a:r>
            <a:r>
              <a:rPr lang="en-BO" b="1">
                <a:solidFill>
                  <a:schemeClr val="accent6">
                    <a:lumMod val="75000"/>
                  </a:schemeClr>
                </a:solidFill>
              </a:rPr>
              <a:t>Browser</a:t>
            </a:r>
            <a:r>
              <a:rPr lang="en-BO"/>
              <a:t>) como </a:t>
            </a:r>
            <a:r>
              <a:rPr lang="en-BO" b="1">
                <a:solidFill>
                  <a:schemeClr val="accent6">
                    <a:lumMod val="75000"/>
                  </a:schemeClr>
                </a:solidFill>
              </a:rPr>
              <a:t>Chrome, Firefox, Opera, Safari, Edge </a:t>
            </a:r>
            <a:r>
              <a:rPr lang="en-BO"/>
              <a:t>o Internet Explorer. La dirección de esta herramienta es:</a:t>
            </a:r>
          </a:p>
          <a:p>
            <a:pPr marL="0" indent="0">
              <a:buNone/>
            </a:pPr>
            <a:r>
              <a:rPr lang="en-US"/>
              <a:t>		</a:t>
            </a:r>
            <a:r>
              <a:rPr lang="en-US" b="1">
                <a:solidFill>
                  <a:schemeClr val="accent6">
                    <a:lumMod val="75000"/>
                  </a:schemeClr>
                </a:solidFill>
              </a:rPr>
              <a:t>https://try.dot.net/</a:t>
            </a:r>
            <a:endParaRPr lang="en-BO" b="1">
              <a:solidFill>
                <a:schemeClr val="accent6">
                  <a:lumMod val="75000"/>
                </a:schemeClr>
              </a:solidFill>
            </a:endParaRPr>
          </a:p>
        </p:txBody>
      </p:sp>
      <p:grpSp>
        <p:nvGrpSpPr>
          <p:cNvPr id="8" name="Group 7">
            <a:extLst>
              <a:ext uri="{FF2B5EF4-FFF2-40B4-BE49-F238E27FC236}">
                <a16:creationId xmlns:a16="http://schemas.microsoft.com/office/drawing/2014/main" id="{19003CF1-C880-E441-8AA6-5535EE5DE713}"/>
              </a:ext>
            </a:extLst>
          </p:cNvPr>
          <p:cNvGrpSpPr/>
          <p:nvPr/>
        </p:nvGrpSpPr>
        <p:grpSpPr>
          <a:xfrm>
            <a:off x="7377190" y="835998"/>
            <a:ext cx="3717529" cy="5812996"/>
            <a:chOff x="7342356" y="1045004"/>
            <a:chExt cx="3717529" cy="5812996"/>
          </a:xfrm>
        </p:grpSpPr>
        <p:pic>
          <p:nvPicPr>
            <p:cNvPr id="5" name="Picture 4" descr="A screenshot of a social media post&#10;&#10;Description automatically generated">
              <a:extLst>
                <a:ext uri="{FF2B5EF4-FFF2-40B4-BE49-F238E27FC236}">
                  <a16:creationId xmlns:a16="http://schemas.microsoft.com/office/drawing/2014/main" id="{C934A61C-0E53-294B-85D4-830FB369A304}"/>
                </a:ext>
              </a:extLst>
            </p:cNvPr>
            <p:cNvPicPr>
              <a:picLocks noChangeAspect="1"/>
            </p:cNvPicPr>
            <p:nvPr/>
          </p:nvPicPr>
          <p:blipFill>
            <a:blip r:embed="rId3"/>
            <a:stretch>
              <a:fillRect/>
            </a:stretch>
          </p:blipFill>
          <p:spPr>
            <a:xfrm>
              <a:off x="7342356" y="1045004"/>
              <a:ext cx="3717529" cy="5812995"/>
            </a:xfrm>
            <a:prstGeom prst="rect">
              <a:avLst/>
            </a:prstGeom>
          </p:spPr>
        </p:pic>
        <p:pic>
          <p:nvPicPr>
            <p:cNvPr id="7" name="Picture 6">
              <a:extLst>
                <a:ext uri="{FF2B5EF4-FFF2-40B4-BE49-F238E27FC236}">
                  <a16:creationId xmlns:a16="http://schemas.microsoft.com/office/drawing/2014/main" id="{10CF365D-2602-9F4E-99A6-0D659C9135AF}"/>
                </a:ext>
              </a:extLst>
            </p:cNvPr>
            <p:cNvPicPr>
              <a:picLocks noChangeAspect="1"/>
            </p:cNvPicPr>
            <p:nvPr/>
          </p:nvPicPr>
          <p:blipFill>
            <a:blip r:embed="rId4"/>
            <a:stretch>
              <a:fillRect/>
            </a:stretch>
          </p:blipFill>
          <p:spPr>
            <a:xfrm>
              <a:off x="7488473" y="6066630"/>
              <a:ext cx="201196" cy="791370"/>
            </a:xfrm>
            <a:prstGeom prst="rect">
              <a:avLst/>
            </a:prstGeom>
          </p:spPr>
        </p:pic>
      </p:grpSp>
    </p:spTree>
    <p:extLst>
      <p:ext uri="{BB962C8B-B14F-4D97-AF65-F5344CB8AC3E}">
        <p14:creationId xmlns:p14="http://schemas.microsoft.com/office/powerpoint/2010/main" val="526390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D1FC-CED4-6C4D-BEE7-C33C36B1D06B}"/>
              </a:ext>
            </a:extLst>
          </p:cNvPr>
          <p:cNvSpPr>
            <a:spLocks noGrp="1"/>
          </p:cNvSpPr>
          <p:nvPr>
            <p:ph type="title"/>
          </p:nvPr>
        </p:nvSpPr>
        <p:spPr/>
        <p:txBody>
          <a:bodyPr/>
          <a:lstStyle/>
          <a:p>
            <a:r>
              <a:rPr lang="en-BO"/>
              <a:t>.Net Core sdk</a:t>
            </a:r>
          </a:p>
        </p:txBody>
      </p:sp>
      <p:sp>
        <p:nvSpPr>
          <p:cNvPr id="3" name="Content Placeholder 2">
            <a:extLst>
              <a:ext uri="{FF2B5EF4-FFF2-40B4-BE49-F238E27FC236}">
                <a16:creationId xmlns:a16="http://schemas.microsoft.com/office/drawing/2014/main" id="{40B76230-AF75-284A-B35A-8138B1B5EC24}"/>
              </a:ext>
            </a:extLst>
          </p:cNvPr>
          <p:cNvSpPr>
            <a:spLocks noGrp="1"/>
          </p:cNvSpPr>
          <p:nvPr>
            <p:ph idx="1"/>
          </p:nvPr>
        </p:nvSpPr>
        <p:spPr>
          <a:xfrm>
            <a:off x="838200" y="1407614"/>
            <a:ext cx="10515599" cy="882741"/>
          </a:xfrm>
        </p:spPr>
        <p:txBody>
          <a:bodyPr>
            <a:normAutofit/>
          </a:bodyPr>
          <a:lstStyle/>
          <a:p>
            <a:pPr marL="0" indent="0">
              <a:buNone/>
            </a:pPr>
            <a:r>
              <a:rPr lang="en-BO" sz="2400"/>
              <a:t>El sdk (</a:t>
            </a:r>
            <a:r>
              <a:rPr lang="en-BO" sz="2400" b="1">
                <a:solidFill>
                  <a:schemeClr val="accent6">
                    <a:lumMod val="75000"/>
                  </a:schemeClr>
                </a:solidFill>
              </a:rPr>
              <a:t>Software Development Kit</a:t>
            </a:r>
            <a:r>
              <a:rPr lang="en-BO" sz="2400"/>
              <a:t>) de </a:t>
            </a:r>
            <a:r>
              <a:rPr lang="en-BO" sz="2400" b="1">
                <a:solidFill>
                  <a:schemeClr val="accent6">
                    <a:lumMod val="75000"/>
                  </a:schemeClr>
                </a:solidFill>
              </a:rPr>
              <a:t>.Net Core </a:t>
            </a:r>
            <a:r>
              <a:rPr lang="en-BO" sz="2400"/>
              <a:t>puede ser bajado del siguiente sitio: 	</a:t>
            </a:r>
            <a:r>
              <a:rPr lang="en-US" sz="2400" b="1">
                <a:solidFill>
                  <a:schemeClr val="accent6">
                    <a:lumMod val="75000"/>
                  </a:schemeClr>
                </a:solidFill>
              </a:rPr>
              <a:t>https://dotnet.microsoft.com/download/dotnet-core/3.1</a:t>
            </a:r>
            <a:endParaRPr lang="en-BO" sz="2400" b="1">
              <a:solidFill>
                <a:schemeClr val="accent6">
                  <a:lumMod val="75000"/>
                </a:schemeClr>
              </a:solidFill>
            </a:endParaRPr>
          </a:p>
          <a:p>
            <a:endParaRPr lang="en-BO"/>
          </a:p>
        </p:txBody>
      </p:sp>
      <p:grpSp>
        <p:nvGrpSpPr>
          <p:cNvPr id="11" name="Group 10">
            <a:extLst>
              <a:ext uri="{FF2B5EF4-FFF2-40B4-BE49-F238E27FC236}">
                <a16:creationId xmlns:a16="http://schemas.microsoft.com/office/drawing/2014/main" id="{2E7C26EA-DD26-4144-AAEE-EE8B3F326AC4}"/>
              </a:ext>
            </a:extLst>
          </p:cNvPr>
          <p:cNvGrpSpPr/>
          <p:nvPr/>
        </p:nvGrpSpPr>
        <p:grpSpPr>
          <a:xfrm>
            <a:off x="2305685" y="2290355"/>
            <a:ext cx="7580630" cy="4370117"/>
            <a:chOff x="1228090" y="2290355"/>
            <a:chExt cx="7580630" cy="4370117"/>
          </a:xfrm>
        </p:grpSpPr>
        <p:grpSp>
          <p:nvGrpSpPr>
            <p:cNvPr id="10" name="Group 9">
              <a:extLst>
                <a:ext uri="{FF2B5EF4-FFF2-40B4-BE49-F238E27FC236}">
                  <a16:creationId xmlns:a16="http://schemas.microsoft.com/office/drawing/2014/main" id="{065555F3-3B91-2748-885E-2943B960F66C}"/>
                </a:ext>
              </a:extLst>
            </p:cNvPr>
            <p:cNvGrpSpPr/>
            <p:nvPr/>
          </p:nvGrpSpPr>
          <p:grpSpPr>
            <a:xfrm>
              <a:off x="3383280" y="2290355"/>
              <a:ext cx="5425440" cy="4370117"/>
              <a:chOff x="3383280" y="2290355"/>
              <a:chExt cx="5425440" cy="4370117"/>
            </a:xfrm>
          </p:grpSpPr>
          <p:sp>
            <p:nvSpPr>
              <p:cNvPr id="7" name="Rectangle 6">
                <a:extLst>
                  <a:ext uri="{FF2B5EF4-FFF2-40B4-BE49-F238E27FC236}">
                    <a16:creationId xmlns:a16="http://schemas.microsoft.com/office/drawing/2014/main" id="{CC07D048-AECD-9D44-9EEE-AA87ADCDEBB1}"/>
                  </a:ext>
                </a:extLst>
              </p:cNvPr>
              <p:cNvSpPr/>
              <p:nvPr/>
            </p:nvSpPr>
            <p:spPr>
              <a:xfrm>
                <a:off x="3383280" y="2290355"/>
                <a:ext cx="5425440" cy="4370117"/>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BO"/>
              </a:p>
            </p:txBody>
          </p:sp>
          <p:pic>
            <p:nvPicPr>
              <p:cNvPr id="6" name="Picture 5" descr="A screenshot of a cell phone&#10;&#10;Description automatically generated">
                <a:extLst>
                  <a:ext uri="{FF2B5EF4-FFF2-40B4-BE49-F238E27FC236}">
                    <a16:creationId xmlns:a16="http://schemas.microsoft.com/office/drawing/2014/main" id="{D1F89D4B-78D9-034F-A313-93A0D068C1A6}"/>
                  </a:ext>
                </a:extLst>
              </p:cNvPr>
              <p:cNvPicPr>
                <a:picLocks noChangeAspect="1"/>
              </p:cNvPicPr>
              <p:nvPr/>
            </p:nvPicPr>
            <p:blipFill>
              <a:blip r:embed="rId2"/>
              <a:stretch>
                <a:fillRect/>
              </a:stretch>
            </p:blipFill>
            <p:spPr>
              <a:xfrm>
                <a:off x="4400966" y="2339045"/>
                <a:ext cx="3390068" cy="4272735"/>
              </a:xfrm>
              <a:prstGeom prst="rect">
                <a:avLst/>
              </a:prstGeom>
            </p:spPr>
          </p:pic>
        </p:grpSp>
        <p:pic>
          <p:nvPicPr>
            <p:cNvPr id="9" name="Picture 8" descr="A picture containing drawing&#10;&#10;Description automatically generated">
              <a:extLst>
                <a:ext uri="{FF2B5EF4-FFF2-40B4-BE49-F238E27FC236}">
                  <a16:creationId xmlns:a16="http://schemas.microsoft.com/office/drawing/2014/main" id="{C6EFE823-1C5A-C049-903D-9110BAE0344A}"/>
                </a:ext>
              </a:extLst>
            </p:cNvPr>
            <p:cNvPicPr>
              <a:picLocks noChangeAspect="1"/>
            </p:cNvPicPr>
            <p:nvPr/>
          </p:nvPicPr>
          <p:blipFill>
            <a:blip r:embed="rId3"/>
            <a:stretch>
              <a:fillRect/>
            </a:stretch>
          </p:blipFill>
          <p:spPr>
            <a:xfrm>
              <a:off x="1228090" y="3429000"/>
              <a:ext cx="1765300" cy="1485900"/>
            </a:xfrm>
            <a:prstGeom prst="rect">
              <a:avLst/>
            </a:prstGeom>
          </p:spPr>
        </p:pic>
      </p:grpSp>
    </p:spTree>
    <p:extLst>
      <p:ext uri="{BB962C8B-B14F-4D97-AF65-F5344CB8AC3E}">
        <p14:creationId xmlns:p14="http://schemas.microsoft.com/office/powerpoint/2010/main" val="30281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981-CE4C-1D49-974C-E88F8A871738}"/>
              </a:ext>
            </a:extLst>
          </p:cNvPr>
          <p:cNvSpPr>
            <a:spLocks noGrp="1"/>
          </p:cNvSpPr>
          <p:nvPr>
            <p:ph type="title"/>
          </p:nvPr>
        </p:nvSpPr>
        <p:spPr/>
        <p:txBody>
          <a:bodyPr/>
          <a:lstStyle/>
          <a:p>
            <a:r>
              <a:rPr lang="en-BO"/>
              <a:t>IDE para C# y .Net Core</a:t>
            </a:r>
          </a:p>
        </p:txBody>
      </p:sp>
      <p:sp>
        <p:nvSpPr>
          <p:cNvPr id="3" name="Content Placeholder 2">
            <a:extLst>
              <a:ext uri="{FF2B5EF4-FFF2-40B4-BE49-F238E27FC236}">
                <a16:creationId xmlns:a16="http://schemas.microsoft.com/office/drawing/2014/main" id="{03CE7B4B-6B5B-124C-9AB3-2D180F7F2B44}"/>
              </a:ext>
            </a:extLst>
          </p:cNvPr>
          <p:cNvSpPr>
            <a:spLocks noGrp="1"/>
          </p:cNvSpPr>
          <p:nvPr>
            <p:ph idx="1"/>
          </p:nvPr>
        </p:nvSpPr>
        <p:spPr>
          <a:xfrm>
            <a:off x="838200" y="1973671"/>
            <a:ext cx="6982097" cy="4351338"/>
          </a:xfrm>
        </p:spPr>
        <p:txBody>
          <a:bodyPr>
            <a:normAutofit fontScale="62500" lnSpcReduction="20000"/>
          </a:bodyPr>
          <a:lstStyle/>
          <a:p>
            <a:pPr marL="0" indent="0" algn="just">
              <a:buNone/>
            </a:pPr>
            <a:r>
              <a:rPr lang="en-BO"/>
              <a:t>Si bien ahora solo necesitamos un simple editor de texto, vamos a trabajar en este curso con </a:t>
            </a:r>
            <a:r>
              <a:rPr lang="en-BO" b="1">
                <a:solidFill>
                  <a:schemeClr val="accent6">
                    <a:lumMod val="75000"/>
                  </a:schemeClr>
                </a:solidFill>
              </a:rPr>
              <a:t>Try.Dot.Net </a:t>
            </a:r>
            <a:r>
              <a:rPr lang="en-BO"/>
              <a:t>y uno de los </a:t>
            </a:r>
            <a:r>
              <a:rPr lang="en-BO" b="1">
                <a:solidFill>
                  <a:schemeClr val="accent6">
                    <a:lumMod val="75000"/>
                  </a:schemeClr>
                </a:solidFill>
              </a:rPr>
              <a:t>IDEs</a:t>
            </a:r>
            <a:r>
              <a:rPr lang="en-BO"/>
              <a:t> (Entornos de Desarrollo Integrados) de </a:t>
            </a:r>
            <a:r>
              <a:rPr lang="en-BO" b="1">
                <a:solidFill>
                  <a:schemeClr val="accent6">
                    <a:lumMod val="75000"/>
                  </a:schemeClr>
                </a:solidFill>
              </a:rPr>
              <a:t>Microsoft</a:t>
            </a:r>
            <a:r>
              <a:rPr lang="en-BO"/>
              <a:t>.</a:t>
            </a:r>
          </a:p>
          <a:p>
            <a:pPr marL="0" indent="0">
              <a:buNone/>
            </a:pPr>
            <a:endParaRPr lang="en-BO"/>
          </a:p>
          <a:p>
            <a:pPr marL="0" indent="0">
              <a:buNone/>
            </a:pPr>
            <a:r>
              <a:rPr lang="en-BO"/>
              <a:t>Para los IDEs tenemos las siguientes posibilidades:</a:t>
            </a:r>
          </a:p>
          <a:p>
            <a:pPr marL="0" indent="0">
              <a:buNone/>
            </a:pPr>
            <a:endParaRPr lang="en-BO"/>
          </a:p>
          <a:p>
            <a:r>
              <a:rPr lang="en-BO" b="1">
                <a:solidFill>
                  <a:schemeClr val="accent6">
                    <a:lumMod val="75000"/>
                  </a:schemeClr>
                </a:solidFill>
              </a:rPr>
              <a:t>Visual Studio Code</a:t>
            </a:r>
          </a:p>
          <a:p>
            <a:r>
              <a:rPr lang="en-BO" b="1">
                <a:solidFill>
                  <a:schemeClr val="accent6">
                    <a:lumMod val="75000"/>
                  </a:schemeClr>
                </a:solidFill>
              </a:rPr>
              <a:t>Visual Studio para Mac</a:t>
            </a:r>
          </a:p>
          <a:p>
            <a:r>
              <a:rPr lang="en-BO" b="1">
                <a:solidFill>
                  <a:schemeClr val="accent6">
                    <a:lumMod val="75000"/>
                  </a:schemeClr>
                </a:solidFill>
              </a:rPr>
              <a:t>Visual Studio Community 2019</a:t>
            </a:r>
          </a:p>
          <a:p>
            <a:r>
              <a:rPr lang="en-BO" b="1">
                <a:solidFill>
                  <a:schemeClr val="accent6">
                    <a:lumMod val="75000"/>
                  </a:schemeClr>
                </a:solidFill>
              </a:rPr>
              <a:t>Visual Studio Professional 2019</a:t>
            </a:r>
          </a:p>
          <a:p>
            <a:r>
              <a:rPr lang="en-BO" b="1">
                <a:solidFill>
                  <a:schemeClr val="accent6">
                    <a:lumMod val="75000"/>
                  </a:schemeClr>
                </a:solidFill>
              </a:rPr>
              <a:t>Visual Studio Enterprise 2019</a:t>
            </a:r>
          </a:p>
          <a:p>
            <a:endParaRPr lang="en-BO" b="1">
              <a:solidFill>
                <a:schemeClr val="accent6">
                  <a:lumMod val="75000"/>
                </a:schemeClr>
              </a:solidFill>
            </a:endParaRPr>
          </a:p>
          <a:p>
            <a:pPr marL="0" indent="0" algn="just">
              <a:buNone/>
            </a:pPr>
            <a:r>
              <a:rPr lang="en-BO"/>
              <a:t>Los tres primeros son gratuitos y a excepción de Visual Studio Code, las restantes tienen un ambiente visual para desarrollar aplicaciones con </a:t>
            </a:r>
            <a:r>
              <a:rPr lang="en-BO" b="1">
                <a:solidFill>
                  <a:schemeClr val="accent6">
                    <a:lumMod val="75000"/>
                  </a:schemeClr>
                </a:solidFill>
              </a:rPr>
              <a:t>GUI</a:t>
            </a:r>
            <a:r>
              <a:rPr lang="en-BO"/>
              <a:t> (Interface Gráfica de Usuario).</a:t>
            </a:r>
          </a:p>
        </p:txBody>
      </p:sp>
      <p:pic>
        <p:nvPicPr>
          <p:cNvPr id="5" name="Picture 4" descr="A screenshot of a cell phone&#10;&#10;Description automatically generated">
            <a:extLst>
              <a:ext uri="{FF2B5EF4-FFF2-40B4-BE49-F238E27FC236}">
                <a16:creationId xmlns:a16="http://schemas.microsoft.com/office/drawing/2014/main" id="{7547EFEE-FB40-DD44-9325-FB0D929EED51}"/>
              </a:ext>
            </a:extLst>
          </p:cNvPr>
          <p:cNvPicPr>
            <a:picLocks noChangeAspect="1"/>
          </p:cNvPicPr>
          <p:nvPr/>
        </p:nvPicPr>
        <p:blipFill>
          <a:blip r:embed="rId2"/>
          <a:stretch>
            <a:fillRect/>
          </a:stretch>
        </p:blipFill>
        <p:spPr>
          <a:xfrm>
            <a:off x="8702038" y="914696"/>
            <a:ext cx="2436223" cy="279141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FC99A08-BF0F-DE44-AD31-F16711DA2FCE}"/>
              </a:ext>
            </a:extLst>
          </p:cNvPr>
          <p:cNvPicPr>
            <a:picLocks noChangeAspect="1"/>
          </p:cNvPicPr>
          <p:nvPr/>
        </p:nvPicPr>
        <p:blipFill>
          <a:blip r:embed="rId3"/>
          <a:stretch>
            <a:fillRect/>
          </a:stretch>
        </p:blipFill>
        <p:spPr>
          <a:xfrm>
            <a:off x="8342811" y="3819324"/>
            <a:ext cx="3010989" cy="2673551"/>
          </a:xfrm>
          <a:prstGeom prst="rect">
            <a:avLst/>
          </a:prstGeom>
        </p:spPr>
      </p:pic>
      <p:sp>
        <p:nvSpPr>
          <p:cNvPr id="8" name="Rectangle 7">
            <a:extLst>
              <a:ext uri="{FF2B5EF4-FFF2-40B4-BE49-F238E27FC236}">
                <a16:creationId xmlns:a16="http://schemas.microsoft.com/office/drawing/2014/main" id="{66F5CB11-9663-F947-8490-F40584C8171D}"/>
              </a:ext>
            </a:extLst>
          </p:cNvPr>
          <p:cNvSpPr/>
          <p:nvPr/>
        </p:nvSpPr>
        <p:spPr>
          <a:xfrm>
            <a:off x="3896338" y="2597777"/>
            <a:ext cx="3923959" cy="369332"/>
          </a:xfrm>
          <a:prstGeom prst="rect">
            <a:avLst/>
          </a:prstGeom>
        </p:spPr>
        <p:txBody>
          <a:bodyPr wrap="none">
            <a:spAutoFit/>
          </a:bodyPr>
          <a:lstStyle/>
          <a:p>
            <a:r>
              <a:rPr lang="en-BO" b="1">
                <a:solidFill>
                  <a:schemeClr val="accent6">
                    <a:lumMod val="75000"/>
                  </a:schemeClr>
                </a:solidFill>
              </a:rPr>
              <a:t>https://visualstudio.microsoft.com/es/</a:t>
            </a:r>
          </a:p>
        </p:txBody>
      </p:sp>
    </p:spTree>
    <p:extLst>
      <p:ext uri="{BB962C8B-B14F-4D97-AF65-F5344CB8AC3E}">
        <p14:creationId xmlns:p14="http://schemas.microsoft.com/office/powerpoint/2010/main" val="4074258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981-CE4C-1D49-974C-E88F8A871738}"/>
              </a:ext>
            </a:extLst>
          </p:cNvPr>
          <p:cNvSpPr>
            <a:spLocks noGrp="1"/>
          </p:cNvSpPr>
          <p:nvPr>
            <p:ph type="title"/>
          </p:nvPr>
        </p:nvSpPr>
        <p:spPr/>
        <p:txBody>
          <a:bodyPr/>
          <a:lstStyle/>
          <a:p>
            <a:r>
              <a:rPr lang="en-BO"/>
              <a:t>Visual Studio Code</a:t>
            </a:r>
          </a:p>
        </p:txBody>
      </p:sp>
      <p:sp>
        <p:nvSpPr>
          <p:cNvPr id="3" name="Content Placeholder 2">
            <a:extLst>
              <a:ext uri="{FF2B5EF4-FFF2-40B4-BE49-F238E27FC236}">
                <a16:creationId xmlns:a16="http://schemas.microsoft.com/office/drawing/2014/main" id="{03CE7B4B-6B5B-124C-9AB3-2D180F7F2B44}"/>
              </a:ext>
            </a:extLst>
          </p:cNvPr>
          <p:cNvSpPr>
            <a:spLocks noGrp="1"/>
          </p:cNvSpPr>
          <p:nvPr>
            <p:ph idx="1"/>
          </p:nvPr>
        </p:nvSpPr>
        <p:spPr>
          <a:xfrm>
            <a:off x="838199" y="1411083"/>
            <a:ext cx="6895011" cy="4832963"/>
          </a:xfrm>
        </p:spPr>
        <p:txBody>
          <a:bodyPr>
            <a:normAutofit fontScale="92500" lnSpcReduction="10000"/>
          </a:bodyPr>
          <a:lstStyle/>
          <a:p>
            <a:pPr marL="0" indent="0" algn="just">
              <a:buNone/>
            </a:pPr>
            <a:r>
              <a:rPr lang="en-BO" b="1">
                <a:solidFill>
                  <a:schemeClr val="accent6">
                    <a:lumMod val="75000"/>
                  </a:schemeClr>
                </a:solidFill>
              </a:rPr>
              <a:t>Visual Studio Code</a:t>
            </a:r>
            <a:r>
              <a:rPr lang="en-BO"/>
              <a:t> se ha convertido en el editor más popular multipropósito de los últimos tiempos y no solo se lo utiliza para </a:t>
            </a:r>
            <a:r>
              <a:rPr lang="en-BO" b="1">
                <a:solidFill>
                  <a:schemeClr val="accent6">
                    <a:lumMod val="75000"/>
                  </a:schemeClr>
                </a:solidFill>
              </a:rPr>
              <a:t>codificar en C#</a:t>
            </a:r>
            <a:r>
              <a:rPr lang="en-BO"/>
              <a:t>, sino que para una gran variedad de lenguajes como </a:t>
            </a:r>
            <a:r>
              <a:rPr lang="en-BO" b="1">
                <a:solidFill>
                  <a:schemeClr val="accent6">
                    <a:lumMod val="75000"/>
                  </a:schemeClr>
                </a:solidFill>
              </a:rPr>
              <a:t>Python y Java</a:t>
            </a:r>
            <a:r>
              <a:rPr lang="en-BO"/>
              <a:t>. Se lo puede instalar en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 En Ubuntu  viene preinstalado en los últimos instaladores.</a:t>
            </a:r>
          </a:p>
          <a:p>
            <a:pPr marL="0" indent="0">
              <a:buNone/>
            </a:pPr>
            <a:endParaRPr lang="en-BO"/>
          </a:p>
          <a:p>
            <a:pPr marL="0" indent="0" algn="just">
              <a:buNone/>
            </a:pPr>
            <a:r>
              <a:rPr lang="en-BO"/>
              <a:t>Incluso se lo usa ampliamente en el desarrollo de sitios Web con </a:t>
            </a:r>
            <a:r>
              <a:rPr lang="en-BO" b="1">
                <a:solidFill>
                  <a:schemeClr val="accent6">
                    <a:lumMod val="75000"/>
                  </a:schemeClr>
                </a:solidFill>
              </a:rPr>
              <a:t>HTML, JavaScript, Angular, React y Vue.js</a:t>
            </a:r>
          </a:p>
          <a:p>
            <a:pPr marL="0" indent="0" algn="just">
              <a:buNone/>
            </a:pPr>
            <a:endParaRPr lang="en-BO" b="1">
              <a:solidFill>
                <a:schemeClr val="accent6">
                  <a:lumMod val="75000"/>
                </a:schemeClr>
              </a:solidFill>
            </a:endParaRPr>
          </a:p>
          <a:p>
            <a:pPr marL="0" indent="0" algn="just">
              <a:buNone/>
            </a:pPr>
            <a:r>
              <a:rPr lang="en-US" b="1">
                <a:solidFill>
                  <a:schemeClr val="accent6">
                    <a:lumMod val="75000"/>
                  </a:schemeClr>
                </a:solidFill>
              </a:rPr>
              <a:t>	https://code.visualstudio.com/</a:t>
            </a:r>
            <a:endParaRPr lang="en-BO" b="1">
              <a:solidFill>
                <a:schemeClr val="accent6">
                  <a:lumMod val="75000"/>
                </a:schemeClr>
              </a:solidFill>
            </a:endParaRPr>
          </a:p>
          <a:p>
            <a:pPr marL="0" indent="0">
              <a:buNone/>
            </a:pPr>
            <a:endParaRPr lang="en-BO"/>
          </a:p>
        </p:txBody>
      </p:sp>
      <p:pic>
        <p:nvPicPr>
          <p:cNvPr id="6" name="Picture 5" descr="A screenshot of a cell phone&#10;&#10;Description automatically generated">
            <a:extLst>
              <a:ext uri="{FF2B5EF4-FFF2-40B4-BE49-F238E27FC236}">
                <a16:creationId xmlns:a16="http://schemas.microsoft.com/office/drawing/2014/main" id="{06343DA5-9CDA-6445-85AF-02C19FDC9965}"/>
              </a:ext>
            </a:extLst>
          </p:cNvPr>
          <p:cNvPicPr>
            <a:picLocks noChangeAspect="1"/>
          </p:cNvPicPr>
          <p:nvPr/>
        </p:nvPicPr>
        <p:blipFill>
          <a:blip r:embed="rId2"/>
          <a:stretch>
            <a:fillRect/>
          </a:stretch>
        </p:blipFill>
        <p:spPr>
          <a:xfrm>
            <a:off x="8120616" y="1411083"/>
            <a:ext cx="3148510" cy="4832963"/>
          </a:xfrm>
          <a:prstGeom prst="rect">
            <a:avLst/>
          </a:prstGeom>
        </p:spPr>
      </p:pic>
    </p:spTree>
    <p:extLst>
      <p:ext uri="{BB962C8B-B14F-4D97-AF65-F5344CB8AC3E}">
        <p14:creationId xmlns:p14="http://schemas.microsoft.com/office/powerpoint/2010/main" val="323658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E2C1-4F79-314C-BE72-CF3514E49A1E}"/>
              </a:ext>
            </a:extLst>
          </p:cNvPr>
          <p:cNvSpPr>
            <a:spLocks noGrp="1"/>
          </p:cNvSpPr>
          <p:nvPr>
            <p:ph type="title"/>
          </p:nvPr>
        </p:nvSpPr>
        <p:spPr/>
        <p:txBody>
          <a:bodyPr/>
          <a:lstStyle/>
          <a:p>
            <a:r>
              <a:rPr lang="en-BO"/>
              <a:t>Visual Studio Code - CLI</a:t>
            </a:r>
          </a:p>
        </p:txBody>
      </p:sp>
      <p:sp>
        <p:nvSpPr>
          <p:cNvPr id="3" name="Content Placeholder 2">
            <a:extLst>
              <a:ext uri="{FF2B5EF4-FFF2-40B4-BE49-F238E27FC236}">
                <a16:creationId xmlns:a16="http://schemas.microsoft.com/office/drawing/2014/main" id="{8AFE81A7-2CA5-324F-9CFF-AD990B4DBC71}"/>
              </a:ext>
            </a:extLst>
          </p:cNvPr>
          <p:cNvSpPr>
            <a:spLocks noGrp="1"/>
          </p:cNvSpPr>
          <p:nvPr>
            <p:ph idx="1"/>
          </p:nvPr>
        </p:nvSpPr>
        <p:spPr/>
        <p:txBody>
          <a:bodyPr>
            <a:normAutofit fontScale="77500" lnSpcReduction="20000"/>
          </a:bodyPr>
          <a:lstStyle/>
          <a:p>
            <a:pPr marL="0" indent="0">
              <a:buNone/>
            </a:pPr>
            <a:endParaRPr lang="en-BO"/>
          </a:p>
          <a:p>
            <a:pPr marL="0" indent="0">
              <a:buNone/>
            </a:pPr>
            <a:r>
              <a:rPr lang="en-BO"/>
              <a:t>Si bien la herramientas gratuitas más completas, como </a:t>
            </a:r>
            <a:r>
              <a:rPr lang="en-BO" b="1">
                <a:solidFill>
                  <a:schemeClr val="accent6">
                    <a:lumMod val="75000"/>
                  </a:schemeClr>
                </a:solidFill>
              </a:rPr>
              <a:t>Visual Studio Community 2019</a:t>
            </a:r>
            <a:r>
              <a:rPr lang="en-BO"/>
              <a:t> y </a:t>
            </a:r>
            <a:r>
              <a:rPr lang="en-BO" b="1">
                <a:solidFill>
                  <a:schemeClr val="accent6">
                    <a:lumMod val="75000"/>
                  </a:schemeClr>
                </a:solidFill>
              </a:rPr>
              <a:t>Visual Studio para Mac</a:t>
            </a:r>
            <a:r>
              <a:rPr lang="en-BO"/>
              <a:t>, son más fáciles de usar, en este curso haremos uso únicamente de </a:t>
            </a:r>
            <a:r>
              <a:rPr lang="en-BO" b="1">
                <a:solidFill>
                  <a:schemeClr val="accent6">
                    <a:lumMod val="75000"/>
                  </a:schemeClr>
                </a:solidFill>
              </a:rPr>
              <a:t>Visual Studio Code</a:t>
            </a:r>
            <a:r>
              <a:rPr lang="en-BO"/>
              <a:t>.</a:t>
            </a:r>
          </a:p>
          <a:p>
            <a:pPr marL="0" indent="0">
              <a:buNone/>
            </a:pPr>
            <a:endParaRPr lang="en-BO"/>
          </a:p>
          <a:p>
            <a:pPr marL="0" indent="0">
              <a:buNone/>
            </a:pPr>
            <a:r>
              <a:rPr lang="en-BO" b="1">
                <a:solidFill>
                  <a:schemeClr val="accent6">
                    <a:lumMod val="75000"/>
                  </a:schemeClr>
                </a:solidFill>
              </a:rPr>
              <a:t>Visual Studio Code</a:t>
            </a:r>
            <a:r>
              <a:rPr lang="en-BO"/>
              <a:t> no tiene las herramientas gráficas y de prueba de los demás IDEs de Microsoft, ni herramientas de prueba, ejecución y diagnóstico sofisticadas, pero es ideal para </a:t>
            </a:r>
            <a:r>
              <a:rPr lang="en-BO" b="1">
                <a:solidFill>
                  <a:schemeClr val="accent6">
                    <a:lumMod val="75000"/>
                  </a:schemeClr>
                </a:solidFill>
              </a:rPr>
              <a:t>iniciarse en la codificación </a:t>
            </a:r>
            <a:r>
              <a:rPr lang="en-BO"/>
              <a:t>ya que permite trabajar con el </a:t>
            </a:r>
            <a:r>
              <a:rPr lang="en-BO" b="1">
                <a:solidFill>
                  <a:schemeClr val="accent6">
                    <a:lumMod val="75000"/>
                  </a:schemeClr>
                </a:solidFill>
              </a:rPr>
              <a:t>CLI (Interface de Línea de Comando) </a:t>
            </a:r>
            <a:r>
              <a:rPr lang="en-BO"/>
              <a:t>de .Net directamente para una mejor comprensión del entorno </a:t>
            </a:r>
            <a:r>
              <a:rPr lang="en-BO" b="1">
                <a:solidFill>
                  <a:schemeClr val="accent6">
                    <a:lumMod val="75000"/>
                  </a:schemeClr>
                </a:solidFill>
              </a:rPr>
              <a:t>.Net Core</a:t>
            </a:r>
            <a:r>
              <a:rPr lang="en-BO"/>
              <a:t>.</a:t>
            </a:r>
          </a:p>
          <a:p>
            <a:pPr marL="0" indent="0">
              <a:buNone/>
            </a:pPr>
            <a:endParaRPr lang="en-BO"/>
          </a:p>
          <a:p>
            <a:pPr marL="0" indent="0">
              <a:buNone/>
            </a:pPr>
            <a:r>
              <a:rPr lang="en-BO"/>
              <a:t>Además permitirá a los alumnos de este curso trabajar en cualquiera de los tres sistemas operativos actuales,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a:t>
            </a:r>
          </a:p>
          <a:p>
            <a:pPr marL="0" indent="0">
              <a:buNone/>
            </a:pPr>
            <a:r>
              <a:rPr lang="en-BO"/>
              <a:t> </a:t>
            </a:r>
          </a:p>
          <a:p>
            <a:pPr marL="0" indent="0">
              <a:buNone/>
            </a:pPr>
            <a:endParaRPr lang="en-BO"/>
          </a:p>
        </p:txBody>
      </p:sp>
    </p:spTree>
    <p:extLst>
      <p:ext uri="{BB962C8B-B14F-4D97-AF65-F5344CB8AC3E}">
        <p14:creationId xmlns:p14="http://schemas.microsoft.com/office/powerpoint/2010/main" val="1657504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F177-867E-5847-8C42-A8187F126BA5}"/>
              </a:ext>
            </a:extLst>
          </p:cNvPr>
          <p:cNvSpPr>
            <a:spLocks noGrp="1"/>
          </p:cNvSpPr>
          <p:nvPr>
            <p:ph type="title"/>
          </p:nvPr>
        </p:nvSpPr>
        <p:spPr/>
        <p:txBody>
          <a:bodyPr/>
          <a:lstStyle/>
          <a:p>
            <a:r>
              <a:rPr lang="en-BO"/>
              <a:t>Visual Studio Code - Extensiones</a:t>
            </a:r>
          </a:p>
        </p:txBody>
      </p:sp>
      <p:sp>
        <p:nvSpPr>
          <p:cNvPr id="3" name="Content Placeholder 2">
            <a:extLst>
              <a:ext uri="{FF2B5EF4-FFF2-40B4-BE49-F238E27FC236}">
                <a16:creationId xmlns:a16="http://schemas.microsoft.com/office/drawing/2014/main" id="{F6B874C8-9B80-ED48-929F-B535F78DECA6}"/>
              </a:ext>
            </a:extLst>
          </p:cNvPr>
          <p:cNvSpPr>
            <a:spLocks noGrp="1"/>
          </p:cNvSpPr>
          <p:nvPr>
            <p:ph idx="1"/>
          </p:nvPr>
        </p:nvSpPr>
        <p:spPr>
          <a:xfrm>
            <a:off x="838200" y="1825625"/>
            <a:ext cx="4892040" cy="4351338"/>
          </a:xfrm>
        </p:spPr>
        <p:txBody>
          <a:bodyPr>
            <a:normAutofit fontScale="70000" lnSpcReduction="20000"/>
          </a:bodyPr>
          <a:lstStyle/>
          <a:p>
            <a:pPr marL="0" indent="0">
              <a:buNone/>
            </a:pPr>
            <a:endParaRPr lang="en-BO"/>
          </a:p>
          <a:p>
            <a:pPr marL="0" indent="0" algn="just">
              <a:buNone/>
            </a:pPr>
            <a:r>
              <a:rPr lang="en-BO" b="1">
                <a:solidFill>
                  <a:schemeClr val="accent6">
                    <a:lumMod val="75000"/>
                  </a:schemeClr>
                </a:solidFill>
              </a:rPr>
              <a:t>Visual Studio Code</a:t>
            </a:r>
            <a:r>
              <a:rPr lang="en-BO"/>
              <a:t>, tiene un diseño muy modular que permite adaptarlo y mejorarlo según las distintas necesidades y entornos, instalando las </a:t>
            </a:r>
            <a:r>
              <a:rPr lang="en-BO" b="1">
                <a:solidFill>
                  <a:schemeClr val="accent6">
                    <a:lumMod val="75000"/>
                  </a:schemeClr>
                </a:solidFill>
              </a:rPr>
              <a:t>extensiones necesarias </a:t>
            </a:r>
            <a:r>
              <a:rPr lang="en-BO"/>
              <a:t>de una gran librearía.</a:t>
            </a:r>
          </a:p>
          <a:p>
            <a:pPr marL="0" indent="0" algn="just">
              <a:buNone/>
            </a:pPr>
            <a:endParaRPr lang="en-BO"/>
          </a:p>
          <a:p>
            <a:pPr marL="0" indent="0" algn="just">
              <a:buNone/>
            </a:pPr>
            <a:r>
              <a:rPr lang="en-BO"/>
              <a:t>Para trabajar con C# y .Net Core en este curso, necesitaremos instalar básicamente 4 extensiones:</a:t>
            </a:r>
          </a:p>
          <a:p>
            <a:pPr marL="0" indent="0">
              <a:buNone/>
            </a:pPr>
            <a:endParaRPr lang="en-BO"/>
          </a:p>
          <a:p>
            <a:r>
              <a:rPr lang="en-BO" b="1">
                <a:solidFill>
                  <a:schemeClr val="accent6">
                    <a:lumMod val="75000"/>
                  </a:schemeClr>
                </a:solidFill>
              </a:rPr>
              <a:t>C# for Visual Studio Code (Omnisharp)</a:t>
            </a:r>
          </a:p>
          <a:p>
            <a:r>
              <a:rPr lang="en-BO" b="1">
                <a:solidFill>
                  <a:schemeClr val="accent6">
                    <a:lumMod val="75000"/>
                  </a:schemeClr>
                </a:solidFill>
              </a:rPr>
              <a:t>vscode-icons</a:t>
            </a:r>
          </a:p>
          <a:p>
            <a:r>
              <a:rPr lang="en-BO" b="1">
                <a:solidFill>
                  <a:schemeClr val="accent6">
                    <a:lumMod val="75000"/>
                  </a:schemeClr>
                </a:solidFill>
              </a:rPr>
              <a:t>Visual Studio Intellicode</a:t>
            </a:r>
          </a:p>
          <a:p>
            <a:r>
              <a:rPr lang="en-BO" b="1">
                <a:solidFill>
                  <a:schemeClr val="accent6">
                    <a:lumMod val="75000"/>
                  </a:schemeClr>
                </a:solidFill>
              </a:rPr>
              <a:t>Nuget package Manager</a:t>
            </a:r>
          </a:p>
          <a:p>
            <a:endParaRPr lang="en-BO"/>
          </a:p>
          <a:p>
            <a:endParaRPr lang="en-BO"/>
          </a:p>
          <a:p>
            <a:endParaRPr lang="en-BO"/>
          </a:p>
          <a:p>
            <a:endParaRPr lang="en-BO"/>
          </a:p>
          <a:p>
            <a:endParaRPr lang="en-BO"/>
          </a:p>
        </p:txBody>
      </p:sp>
      <p:pic>
        <p:nvPicPr>
          <p:cNvPr id="7" name="Picture 6" descr="A screenshot of a cell phone&#10;&#10;Description automatically generated">
            <a:extLst>
              <a:ext uri="{FF2B5EF4-FFF2-40B4-BE49-F238E27FC236}">
                <a16:creationId xmlns:a16="http://schemas.microsoft.com/office/drawing/2014/main" id="{84E3E88E-6EE5-2F4A-BCE2-C9B0AA249B4F}"/>
              </a:ext>
            </a:extLst>
          </p:cNvPr>
          <p:cNvPicPr>
            <a:picLocks noChangeAspect="1"/>
          </p:cNvPicPr>
          <p:nvPr/>
        </p:nvPicPr>
        <p:blipFill>
          <a:blip r:embed="rId2"/>
          <a:stretch>
            <a:fillRect/>
          </a:stretch>
        </p:blipFill>
        <p:spPr>
          <a:xfrm>
            <a:off x="6197024" y="1825626"/>
            <a:ext cx="5156776" cy="4351337"/>
          </a:xfrm>
          <a:prstGeom prst="rect">
            <a:avLst/>
          </a:prstGeom>
        </p:spPr>
      </p:pic>
    </p:spTree>
    <p:extLst>
      <p:ext uri="{BB962C8B-B14F-4D97-AF65-F5344CB8AC3E}">
        <p14:creationId xmlns:p14="http://schemas.microsoft.com/office/powerpoint/2010/main" val="2904781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8C8-68B9-B945-A083-51E02E45E7B6}"/>
              </a:ext>
            </a:extLst>
          </p:cNvPr>
          <p:cNvSpPr>
            <a:spLocks noGrp="1"/>
          </p:cNvSpPr>
          <p:nvPr>
            <p:ph type="title"/>
          </p:nvPr>
        </p:nvSpPr>
        <p:spPr/>
        <p:txBody>
          <a:bodyPr/>
          <a:lstStyle/>
          <a:p>
            <a:r>
              <a:rPr lang="en-BO"/>
              <a:t>Sumario</a:t>
            </a:r>
          </a:p>
        </p:txBody>
      </p:sp>
      <p:sp>
        <p:nvSpPr>
          <p:cNvPr id="3" name="Content Placeholder 2">
            <a:extLst>
              <a:ext uri="{FF2B5EF4-FFF2-40B4-BE49-F238E27FC236}">
                <a16:creationId xmlns:a16="http://schemas.microsoft.com/office/drawing/2014/main" id="{7B71E92E-08D3-E143-B5CD-BECAB355D585}"/>
              </a:ext>
            </a:extLst>
          </p:cNvPr>
          <p:cNvSpPr>
            <a:spLocks noGrp="1"/>
          </p:cNvSpPr>
          <p:nvPr>
            <p:ph idx="1"/>
          </p:nvPr>
        </p:nvSpPr>
        <p:spPr/>
        <p:txBody>
          <a:bodyPr>
            <a:normAutofit fontScale="92500" lnSpcReduction="20000"/>
          </a:bodyPr>
          <a:lstStyle/>
          <a:p>
            <a:pPr marL="0" indent="0">
              <a:buNone/>
            </a:pPr>
            <a:r>
              <a:rPr lang="en-BO"/>
              <a:t>En este capítulo hemos hecho una revisión a las bondades de C# y .Net Core, viendo las ventajas que el programador de este lenguaje obtendría de su rápido aprendizaje.</a:t>
            </a:r>
          </a:p>
          <a:p>
            <a:pPr marL="0" indent="0">
              <a:buNone/>
            </a:pPr>
            <a:endParaRPr lang="en-BO"/>
          </a:p>
          <a:p>
            <a:pPr marL="0" indent="0">
              <a:buNone/>
            </a:pPr>
            <a:r>
              <a:rPr lang="en-BO"/>
              <a:t>Si bien C# puede resultar intimidante en un principio para los que se inician en la programación, este curso está diseñado para principiantes que quieren iniciarse en el campo de la programación con un lenguaje que les reportará enormes ventajas por su uso en casi todos los dispositivos y áreas de software de actualidad. Una gran herramienta sin lugar a dudas.</a:t>
            </a:r>
          </a:p>
          <a:p>
            <a:pPr marL="0" indent="0">
              <a:buNone/>
            </a:pPr>
            <a:endParaRPr lang="en-BO"/>
          </a:p>
          <a:p>
            <a:pPr marL="0" indent="0">
              <a:buNone/>
            </a:pPr>
            <a:r>
              <a:rPr lang="en-BO"/>
              <a:t>Finalmente hemos procedido a instalar el entorno de trabajo que necesitamos para iniciarnos en el desarrollo, así que estamos listos para el siguiente capítulo, donde comenzaremos a programar en C#.</a:t>
            </a:r>
          </a:p>
        </p:txBody>
      </p:sp>
    </p:spTree>
    <p:extLst>
      <p:ext uri="{BB962C8B-B14F-4D97-AF65-F5344CB8AC3E}">
        <p14:creationId xmlns:p14="http://schemas.microsoft.com/office/powerpoint/2010/main" val="112762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F531-7ADA-1942-993B-CDFF8ABB4FEA}"/>
              </a:ext>
            </a:extLst>
          </p:cNvPr>
          <p:cNvSpPr>
            <a:spLocks noGrp="1"/>
          </p:cNvSpPr>
          <p:nvPr>
            <p:ph type="title"/>
          </p:nvPr>
        </p:nvSpPr>
        <p:spPr/>
        <p:txBody>
          <a:bodyPr/>
          <a:lstStyle/>
          <a:p>
            <a:r>
              <a:rPr lang="en-BO"/>
              <a:t>Capítulo 3</a:t>
            </a:r>
          </a:p>
        </p:txBody>
      </p:sp>
      <p:sp>
        <p:nvSpPr>
          <p:cNvPr id="3" name="Content Placeholder 2">
            <a:extLst>
              <a:ext uri="{FF2B5EF4-FFF2-40B4-BE49-F238E27FC236}">
                <a16:creationId xmlns:a16="http://schemas.microsoft.com/office/drawing/2014/main" id="{02DC52BD-350A-A84E-93E3-F069F4837E83}"/>
              </a:ext>
            </a:extLst>
          </p:cNvPr>
          <p:cNvSpPr>
            <a:spLocks noGrp="1"/>
          </p:cNvSpPr>
          <p:nvPr>
            <p:ph idx="1"/>
          </p:nvPr>
        </p:nvSpPr>
        <p:spPr/>
        <p:txBody>
          <a:bodyPr/>
          <a:lstStyle/>
          <a:p>
            <a:pPr marL="0" indent="0">
              <a:buNone/>
            </a:pPr>
            <a:r>
              <a:rPr lang="en-BO" sz="4000" b="1"/>
              <a:t>Introduccion a C#</a:t>
            </a:r>
            <a:endParaRPr lang="en-BO"/>
          </a:p>
        </p:txBody>
      </p:sp>
    </p:spTree>
    <p:extLst>
      <p:ext uri="{BB962C8B-B14F-4D97-AF65-F5344CB8AC3E}">
        <p14:creationId xmlns:p14="http://schemas.microsoft.com/office/powerpoint/2010/main" val="1551305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425B-D2A2-F043-8ADD-91FBB6839064}"/>
              </a:ext>
            </a:extLst>
          </p:cNvPr>
          <p:cNvSpPr>
            <a:spLocks noGrp="1"/>
          </p:cNvSpPr>
          <p:nvPr>
            <p:ph type="title"/>
          </p:nvPr>
        </p:nvSpPr>
        <p:spPr/>
        <p:txBody>
          <a:bodyPr/>
          <a:lstStyle/>
          <a:p>
            <a:r>
              <a:rPr lang="en-BO"/>
              <a:t>.Net Core CLI</a:t>
            </a:r>
          </a:p>
        </p:txBody>
      </p:sp>
      <p:sp>
        <p:nvSpPr>
          <p:cNvPr id="3" name="Content Placeholder 2">
            <a:extLst>
              <a:ext uri="{FF2B5EF4-FFF2-40B4-BE49-F238E27FC236}">
                <a16:creationId xmlns:a16="http://schemas.microsoft.com/office/drawing/2014/main" id="{740539FA-6AD3-494B-890D-1DF6FA1CC622}"/>
              </a:ext>
            </a:extLst>
          </p:cNvPr>
          <p:cNvSpPr>
            <a:spLocks noGrp="1"/>
          </p:cNvSpPr>
          <p:nvPr>
            <p:ph idx="1"/>
          </p:nvPr>
        </p:nvSpPr>
        <p:spPr/>
        <p:txBody>
          <a:bodyPr>
            <a:normAutofit fontScale="92500" lnSpcReduction="10000"/>
          </a:bodyPr>
          <a:lstStyle/>
          <a:p>
            <a:pPr marL="0" indent="0">
              <a:buNone/>
            </a:pPr>
            <a:r>
              <a:rPr lang="en-BO"/>
              <a:t>Para poder ser portable, </a:t>
            </a:r>
            <a:r>
              <a:rPr lang="en-BO" b="1">
                <a:solidFill>
                  <a:schemeClr val="accent6">
                    <a:lumMod val="75000"/>
                  </a:schemeClr>
                </a:solidFill>
              </a:rPr>
              <a:t>.Net Core</a:t>
            </a:r>
            <a:r>
              <a:rPr lang="en-BO"/>
              <a:t> debía tener un mayor soporte de comandos en línea para no depender exclusivamente de los </a:t>
            </a:r>
            <a:r>
              <a:rPr lang="en-BO" b="1">
                <a:solidFill>
                  <a:schemeClr val="accent6">
                    <a:lumMod val="75000"/>
                  </a:schemeClr>
                </a:solidFill>
              </a:rPr>
              <a:t>IDEs</a:t>
            </a:r>
            <a:r>
              <a:rPr lang="en-BO"/>
              <a:t> con interface gráfica como </a:t>
            </a:r>
            <a:r>
              <a:rPr lang="en-BO" b="1">
                <a:solidFill>
                  <a:schemeClr val="accent6">
                    <a:lumMod val="75000"/>
                  </a:schemeClr>
                </a:solidFill>
              </a:rPr>
              <a:t>Visual Studio</a:t>
            </a:r>
            <a:r>
              <a:rPr lang="en-BO"/>
              <a:t>.</a:t>
            </a:r>
          </a:p>
          <a:p>
            <a:pPr marL="0" indent="0">
              <a:buNone/>
            </a:pPr>
            <a:r>
              <a:rPr lang="en-BO"/>
              <a:t>Es por eso que </a:t>
            </a:r>
            <a:r>
              <a:rPr lang="en-BO" b="1">
                <a:solidFill>
                  <a:schemeClr val="accent6">
                    <a:lumMod val="75000"/>
                  </a:schemeClr>
                </a:solidFill>
              </a:rPr>
              <a:t>.Net Core</a:t>
            </a:r>
            <a:r>
              <a:rPr lang="en-BO"/>
              <a:t> cuenta con un </a:t>
            </a:r>
            <a:r>
              <a:rPr lang="en-BO" b="1">
                <a:solidFill>
                  <a:schemeClr val="accent6">
                    <a:lumMod val="75000"/>
                  </a:schemeClr>
                </a:solidFill>
              </a:rPr>
              <a:t>CLI</a:t>
            </a:r>
            <a:r>
              <a:rPr lang="en-BO"/>
              <a:t> (Interface de Línea de Comandos) que trabaja del mismo modo en los tres sistemas operativos: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a:t>
            </a:r>
          </a:p>
          <a:p>
            <a:pPr marL="0" indent="0">
              <a:buNone/>
            </a:pPr>
            <a:r>
              <a:rPr lang="en-BO"/>
              <a:t>En Windows la terminal de comandos es la que viene preinstalada y se la conoce como “</a:t>
            </a:r>
            <a:r>
              <a:rPr lang="en-BO" b="1">
                <a:solidFill>
                  <a:schemeClr val="accent6">
                    <a:lumMod val="75000"/>
                  </a:schemeClr>
                </a:solidFill>
              </a:rPr>
              <a:t>Consola de Comandos</a:t>
            </a:r>
            <a:r>
              <a:rPr lang="en-BO"/>
              <a:t>” y está basada en el viejo sistema operativo </a:t>
            </a:r>
            <a:r>
              <a:rPr lang="en-BO" b="1">
                <a:solidFill>
                  <a:schemeClr val="accent6">
                    <a:lumMod val="75000"/>
                  </a:schemeClr>
                </a:solidFill>
              </a:rPr>
              <a:t>DOS</a:t>
            </a:r>
            <a:r>
              <a:rPr lang="en-BO"/>
              <a:t>. En </a:t>
            </a:r>
            <a:r>
              <a:rPr lang="en-BO" b="1">
                <a:solidFill>
                  <a:schemeClr val="accent6">
                    <a:lumMod val="75000"/>
                  </a:schemeClr>
                </a:solidFill>
              </a:rPr>
              <a:t>macOS</a:t>
            </a:r>
            <a:r>
              <a:rPr lang="en-BO"/>
              <a:t> y </a:t>
            </a:r>
            <a:r>
              <a:rPr lang="en-BO" b="1">
                <a:solidFill>
                  <a:schemeClr val="accent6">
                    <a:lumMod val="75000"/>
                  </a:schemeClr>
                </a:solidFill>
              </a:rPr>
              <a:t>Linux</a:t>
            </a:r>
            <a:r>
              <a:rPr lang="en-BO"/>
              <a:t> es la terminal </a:t>
            </a:r>
            <a:r>
              <a:rPr lang="en-BO" b="1">
                <a:solidFill>
                  <a:schemeClr val="accent6">
                    <a:lumMod val="75000"/>
                  </a:schemeClr>
                </a:solidFill>
              </a:rPr>
              <a:t>Bash</a:t>
            </a:r>
            <a:r>
              <a:rPr lang="en-BO"/>
              <a:t> la que también viene preinstalada y esta pensada para interactuar con el </a:t>
            </a:r>
            <a:r>
              <a:rPr lang="en-BO" b="1">
                <a:solidFill>
                  <a:schemeClr val="accent6">
                    <a:lumMod val="75000"/>
                  </a:schemeClr>
                </a:solidFill>
              </a:rPr>
              <a:t>SO</a:t>
            </a:r>
            <a:r>
              <a:rPr lang="en-BO"/>
              <a:t>. Si bien no son iguales, ambas terminales son similares y serán la forma más básica de interactuar con </a:t>
            </a:r>
            <a:r>
              <a:rPr lang="en-BO" b="1">
                <a:solidFill>
                  <a:schemeClr val="accent6">
                    <a:lumMod val="75000"/>
                  </a:schemeClr>
                </a:solidFill>
              </a:rPr>
              <a:t>dotnet</a:t>
            </a:r>
            <a:r>
              <a:rPr lang="en-BO"/>
              <a:t>. </a:t>
            </a:r>
          </a:p>
        </p:txBody>
      </p:sp>
    </p:spTree>
    <p:extLst>
      <p:ext uri="{BB962C8B-B14F-4D97-AF65-F5344CB8AC3E}">
        <p14:creationId xmlns:p14="http://schemas.microsoft.com/office/powerpoint/2010/main" val="251835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E16D-5471-7245-B97F-83FAF356F18A}"/>
              </a:ext>
            </a:extLst>
          </p:cNvPr>
          <p:cNvSpPr>
            <a:spLocks noGrp="1"/>
          </p:cNvSpPr>
          <p:nvPr>
            <p:ph type="title"/>
          </p:nvPr>
        </p:nvSpPr>
        <p:spPr/>
        <p:txBody>
          <a:bodyPr/>
          <a:lstStyle/>
          <a:p>
            <a:r>
              <a:rPr lang="en-BO"/>
              <a:t>Qué tienen en común?</a:t>
            </a:r>
          </a:p>
        </p:txBody>
      </p:sp>
      <p:sp>
        <p:nvSpPr>
          <p:cNvPr id="3" name="Content Placeholder 2">
            <a:extLst>
              <a:ext uri="{FF2B5EF4-FFF2-40B4-BE49-F238E27FC236}">
                <a16:creationId xmlns:a16="http://schemas.microsoft.com/office/drawing/2014/main" id="{755479B6-ACF0-0746-8FCA-E20EC065D55B}"/>
              </a:ext>
            </a:extLst>
          </p:cNvPr>
          <p:cNvSpPr>
            <a:spLocks noGrp="1"/>
          </p:cNvSpPr>
          <p:nvPr>
            <p:ph idx="1"/>
          </p:nvPr>
        </p:nvSpPr>
        <p:spPr/>
        <p:txBody>
          <a:bodyPr/>
          <a:lstStyle/>
          <a:p>
            <a:pPr marL="0" indent="0">
              <a:buNone/>
            </a:pPr>
            <a:r>
              <a:rPr lang="en-BO"/>
              <a:t>Básicamente todas los dispositivos computadoras para su funcionamiento necesitan de dos componentes básicos:</a:t>
            </a:r>
          </a:p>
          <a:p>
            <a:pPr marL="0" indent="0">
              <a:buNone/>
            </a:pPr>
            <a:endParaRPr lang="en-BO"/>
          </a:p>
          <a:p>
            <a:r>
              <a:rPr lang="en-BO" b="1">
                <a:solidFill>
                  <a:schemeClr val="accent6">
                    <a:lumMod val="75000"/>
                  </a:schemeClr>
                </a:solidFill>
              </a:rPr>
              <a:t>Hardware</a:t>
            </a:r>
          </a:p>
          <a:p>
            <a:r>
              <a:rPr lang="en-BO" b="1">
                <a:solidFill>
                  <a:schemeClr val="accent6">
                    <a:lumMod val="75000"/>
                  </a:schemeClr>
                </a:solidFill>
              </a:rPr>
              <a:t>Software</a:t>
            </a:r>
          </a:p>
          <a:p>
            <a:pPr marL="0" indent="0">
              <a:buNone/>
            </a:pPr>
            <a:endParaRPr lang="en-BO"/>
          </a:p>
        </p:txBody>
      </p:sp>
    </p:spTree>
    <p:extLst>
      <p:ext uri="{BB962C8B-B14F-4D97-AF65-F5344CB8AC3E}">
        <p14:creationId xmlns:p14="http://schemas.microsoft.com/office/powerpoint/2010/main" val="3187604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E49-8029-614D-81CC-E936A618DA47}"/>
              </a:ext>
            </a:extLst>
          </p:cNvPr>
          <p:cNvSpPr>
            <a:spLocks noGrp="1"/>
          </p:cNvSpPr>
          <p:nvPr>
            <p:ph type="title"/>
          </p:nvPr>
        </p:nvSpPr>
        <p:spPr/>
        <p:txBody>
          <a:bodyPr/>
          <a:lstStyle/>
          <a:p>
            <a:r>
              <a:rPr lang="en-BO"/>
              <a:t>Programa para terminal o consola</a:t>
            </a:r>
          </a:p>
        </p:txBody>
      </p:sp>
      <p:sp>
        <p:nvSpPr>
          <p:cNvPr id="3" name="Content Placeholder 2">
            <a:extLst>
              <a:ext uri="{FF2B5EF4-FFF2-40B4-BE49-F238E27FC236}">
                <a16:creationId xmlns:a16="http://schemas.microsoft.com/office/drawing/2014/main" id="{FD2B84A1-0182-4343-803A-E9391C862295}"/>
              </a:ext>
            </a:extLst>
          </p:cNvPr>
          <p:cNvSpPr>
            <a:spLocks noGrp="1"/>
          </p:cNvSpPr>
          <p:nvPr>
            <p:ph idx="1"/>
          </p:nvPr>
        </p:nvSpPr>
        <p:spPr/>
        <p:txBody>
          <a:bodyPr>
            <a:normAutofit fontScale="85000" lnSpcReduction="20000"/>
          </a:bodyPr>
          <a:lstStyle/>
          <a:p>
            <a:pPr marL="0" indent="0">
              <a:buNone/>
            </a:pPr>
            <a:r>
              <a:rPr lang="en-BO"/>
              <a:t>La interface visual más simple es una </a:t>
            </a:r>
            <a:r>
              <a:rPr lang="en-BO" b="1">
                <a:solidFill>
                  <a:schemeClr val="accent6">
                    <a:lumMod val="75000"/>
                  </a:schemeClr>
                </a:solidFill>
              </a:rPr>
              <a:t>terminal de texto</a:t>
            </a:r>
            <a:r>
              <a:rPr lang="en-BO"/>
              <a:t>, donde el usuario puede interactuar con un programa introduciendo </a:t>
            </a:r>
            <a:r>
              <a:rPr lang="en-BO" b="1">
                <a:solidFill>
                  <a:schemeClr val="accent6">
                    <a:lumMod val="75000"/>
                  </a:schemeClr>
                </a:solidFill>
              </a:rPr>
              <a:t>lineas de comando</a:t>
            </a:r>
            <a:r>
              <a:rPr lang="en-BO"/>
              <a:t> (texto por el teclado), una a la vez, y esperando la respuesta del programa en la pantalla para poder continuar con otra instrucción y es la misma que se usa para ejecutar instrucciones a dotnet.</a:t>
            </a:r>
          </a:p>
          <a:p>
            <a:pPr marL="0" indent="0">
              <a:buNone/>
            </a:pPr>
            <a:r>
              <a:rPr lang="en-BO"/>
              <a:t>Para programas de automatización simple para usuarios avanzados, el uso de esta terminal es muy común y los programadores que trabajan en ambientes </a:t>
            </a:r>
            <a:r>
              <a:rPr lang="en-BO" b="1">
                <a:solidFill>
                  <a:schemeClr val="accent6">
                    <a:lumMod val="75000"/>
                  </a:schemeClr>
                </a:solidFill>
              </a:rPr>
              <a:t>Unix</a:t>
            </a:r>
            <a:r>
              <a:rPr lang="en-BO"/>
              <a:t> o </a:t>
            </a:r>
            <a:r>
              <a:rPr lang="en-BO" b="1">
                <a:solidFill>
                  <a:schemeClr val="accent6">
                    <a:lumMod val="75000"/>
                  </a:schemeClr>
                </a:solidFill>
              </a:rPr>
              <a:t>Linux</a:t>
            </a:r>
            <a:r>
              <a:rPr lang="en-BO"/>
              <a:t> están muy familiarizados con esta forma de interactuar con las computadoras. Muy similar a la forma que se interactúa con el popular programa de control de versiones </a:t>
            </a:r>
            <a:r>
              <a:rPr lang="en-BO" b="1">
                <a:solidFill>
                  <a:schemeClr val="accent6">
                    <a:lumMod val="75000"/>
                  </a:schemeClr>
                </a:solidFill>
              </a:rPr>
              <a:t>GIT</a:t>
            </a:r>
            <a:r>
              <a:rPr lang="en-BO"/>
              <a:t>.</a:t>
            </a:r>
          </a:p>
          <a:p>
            <a:pPr marL="0" indent="0">
              <a:buNone/>
            </a:pPr>
            <a:r>
              <a:rPr lang="en-BO"/>
              <a:t>Este curso se basa únicamente en este tipo de programas, que en </a:t>
            </a:r>
            <a:r>
              <a:rPr lang="en-BO" b="1">
                <a:solidFill>
                  <a:schemeClr val="accent6">
                    <a:lumMod val="75000"/>
                  </a:schemeClr>
                </a:solidFill>
              </a:rPr>
              <a:t>.Net Core</a:t>
            </a:r>
            <a:r>
              <a:rPr lang="en-BO"/>
              <a:t> se conocen como programas “</a:t>
            </a:r>
            <a:r>
              <a:rPr lang="en-BO" b="1">
                <a:solidFill>
                  <a:schemeClr val="accent6">
                    <a:lumMod val="75000"/>
                  </a:schemeClr>
                </a:solidFill>
              </a:rPr>
              <a:t>Consola</a:t>
            </a:r>
            <a:r>
              <a:rPr lang="en-BO"/>
              <a:t>”, ya que los consideramos suficientemente simple para un curso introductorio de un lenguaje, donde lo importante es aprender la </a:t>
            </a:r>
            <a:r>
              <a:rPr lang="en-BO" b="1">
                <a:solidFill>
                  <a:schemeClr val="accent6">
                    <a:lumMod val="75000"/>
                  </a:schemeClr>
                </a:solidFill>
              </a:rPr>
              <a:t>sintaxis y los conceptos </a:t>
            </a:r>
            <a:r>
              <a:rPr lang="en-BO"/>
              <a:t>de este, para poder manejarlo luego con facilidad en cualquier otro ambiente de ejecución.</a:t>
            </a:r>
          </a:p>
        </p:txBody>
      </p:sp>
    </p:spTree>
    <p:extLst>
      <p:ext uri="{BB962C8B-B14F-4D97-AF65-F5344CB8AC3E}">
        <p14:creationId xmlns:p14="http://schemas.microsoft.com/office/powerpoint/2010/main" val="1512510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F09A-01D9-224B-B211-BB870F3C00F5}"/>
              </a:ext>
            </a:extLst>
          </p:cNvPr>
          <p:cNvSpPr>
            <a:spLocks noGrp="1"/>
          </p:cNvSpPr>
          <p:nvPr>
            <p:ph type="title"/>
          </p:nvPr>
        </p:nvSpPr>
        <p:spPr/>
        <p:txBody>
          <a:bodyPr/>
          <a:lstStyle/>
          <a:p>
            <a:r>
              <a:rPr lang="en-BO"/>
              <a:t>Keywords</a:t>
            </a:r>
          </a:p>
        </p:txBody>
      </p:sp>
      <p:sp>
        <p:nvSpPr>
          <p:cNvPr id="3" name="Content Placeholder 2">
            <a:extLst>
              <a:ext uri="{FF2B5EF4-FFF2-40B4-BE49-F238E27FC236}">
                <a16:creationId xmlns:a16="http://schemas.microsoft.com/office/drawing/2014/main" id="{8543CB16-2190-B94B-A50C-74DE781138AB}"/>
              </a:ext>
            </a:extLst>
          </p:cNvPr>
          <p:cNvSpPr>
            <a:spLocks noGrp="1"/>
          </p:cNvSpPr>
          <p:nvPr>
            <p:ph idx="1"/>
          </p:nvPr>
        </p:nvSpPr>
        <p:spPr/>
        <p:txBody>
          <a:bodyPr/>
          <a:lstStyle/>
          <a:p>
            <a:pPr marL="0" indent="0">
              <a:buNone/>
            </a:pPr>
            <a:r>
              <a:rPr lang="en-BO"/>
              <a:t>Todo lenguaje de programación tiene </a:t>
            </a:r>
            <a:r>
              <a:rPr lang="en-BO" b="1">
                <a:solidFill>
                  <a:schemeClr val="accent6">
                    <a:lumMod val="75000"/>
                  </a:schemeClr>
                </a:solidFill>
              </a:rPr>
              <a:t>palabras reservadas </a:t>
            </a:r>
            <a:r>
              <a:rPr lang="en-BO"/>
              <a:t>(</a:t>
            </a:r>
            <a:r>
              <a:rPr lang="en-BO" b="1">
                <a:solidFill>
                  <a:schemeClr val="accent6">
                    <a:lumMod val="75000"/>
                  </a:schemeClr>
                </a:solidFill>
              </a:rPr>
              <a:t>keywords</a:t>
            </a:r>
            <a:r>
              <a:rPr lang="en-BO"/>
              <a:t>) que solo tienen significado para el entorno de ejecución y que no pueden ser usadas dentro de un programa para dar nombre a variables, funciones u objetos propios del programador.</a:t>
            </a:r>
          </a:p>
          <a:p>
            <a:pPr marL="0" indent="0">
              <a:buNone/>
            </a:pPr>
            <a:endParaRPr lang="en-BO"/>
          </a:p>
          <a:p>
            <a:pPr marL="0" indent="0">
              <a:buNone/>
            </a:pPr>
            <a:r>
              <a:rPr lang="en-BO"/>
              <a:t>El uso de estos </a:t>
            </a:r>
            <a:r>
              <a:rPr lang="en-BO" b="1">
                <a:solidFill>
                  <a:schemeClr val="accent6">
                    <a:lumMod val="75000"/>
                  </a:schemeClr>
                </a:solidFill>
              </a:rPr>
              <a:t>keywords</a:t>
            </a:r>
            <a:r>
              <a:rPr lang="en-BO"/>
              <a:t> en el contexto apropiado y de acuerdo a las </a:t>
            </a:r>
            <a:r>
              <a:rPr lang="en-BO" b="1">
                <a:solidFill>
                  <a:schemeClr val="accent6">
                    <a:lumMod val="75000"/>
                  </a:schemeClr>
                </a:solidFill>
              </a:rPr>
              <a:t>reglas del lenguaje</a:t>
            </a:r>
            <a:r>
              <a:rPr lang="en-BO"/>
              <a:t> (</a:t>
            </a:r>
            <a:r>
              <a:rPr lang="en-BO" b="1">
                <a:solidFill>
                  <a:schemeClr val="accent6">
                    <a:lumMod val="75000"/>
                  </a:schemeClr>
                </a:solidFill>
              </a:rPr>
              <a:t>sintaxis</a:t>
            </a:r>
            <a:r>
              <a:rPr lang="en-BO"/>
              <a:t>), es lo que permite a los programadores escribir programas que puedan ser interpretados o compilados para su ejecución por una computadora.</a:t>
            </a:r>
          </a:p>
        </p:txBody>
      </p:sp>
    </p:spTree>
    <p:extLst>
      <p:ext uri="{BB962C8B-B14F-4D97-AF65-F5344CB8AC3E}">
        <p14:creationId xmlns:p14="http://schemas.microsoft.com/office/powerpoint/2010/main" val="819641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5636-A071-8C45-B0FC-C875F0B551D3}"/>
              </a:ext>
            </a:extLst>
          </p:cNvPr>
          <p:cNvSpPr>
            <a:spLocks noGrp="1"/>
          </p:cNvSpPr>
          <p:nvPr>
            <p:ph type="title"/>
          </p:nvPr>
        </p:nvSpPr>
        <p:spPr/>
        <p:txBody>
          <a:bodyPr/>
          <a:lstStyle/>
          <a:p>
            <a:r>
              <a:rPr lang="en-BO"/>
              <a:t>keywords de C#</a:t>
            </a:r>
          </a:p>
        </p:txBody>
      </p:sp>
      <p:pic>
        <p:nvPicPr>
          <p:cNvPr id="5" name="Picture 4" descr="A screenshot of a cell phone&#10;&#10;Description automatically generated">
            <a:extLst>
              <a:ext uri="{FF2B5EF4-FFF2-40B4-BE49-F238E27FC236}">
                <a16:creationId xmlns:a16="http://schemas.microsoft.com/office/drawing/2014/main" id="{F2AC2916-71CA-0346-8A96-8708BBC4E0F7}"/>
              </a:ext>
            </a:extLst>
          </p:cNvPr>
          <p:cNvPicPr>
            <a:picLocks noChangeAspect="1"/>
          </p:cNvPicPr>
          <p:nvPr/>
        </p:nvPicPr>
        <p:blipFill>
          <a:blip r:embed="rId2"/>
          <a:stretch>
            <a:fillRect/>
          </a:stretch>
        </p:blipFill>
        <p:spPr>
          <a:xfrm>
            <a:off x="5434149" y="1412506"/>
            <a:ext cx="5919651" cy="4983939"/>
          </a:xfrm>
          <a:prstGeom prst="rect">
            <a:avLst/>
          </a:prstGeom>
        </p:spPr>
      </p:pic>
      <p:sp>
        <p:nvSpPr>
          <p:cNvPr id="6" name="TextBox 5">
            <a:extLst>
              <a:ext uri="{FF2B5EF4-FFF2-40B4-BE49-F238E27FC236}">
                <a16:creationId xmlns:a16="http://schemas.microsoft.com/office/drawing/2014/main" id="{FC5EE8B0-2E44-C242-A2A3-4E99755040B1}"/>
              </a:ext>
            </a:extLst>
          </p:cNvPr>
          <p:cNvSpPr txBox="1"/>
          <p:nvPr/>
        </p:nvSpPr>
        <p:spPr>
          <a:xfrm>
            <a:off x="838200" y="2427850"/>
            <a:ext cx="3526971" cy="2308324"/>
          </a:xfrm>
          <a:prstGeom prst="rect">
            <a:avLst/>
          </a:prstGeom>
          <a:noFill/>
        </p:spPr>
        <p:txBody>
          <a:bodyPr wrap="square" rtlCol="0">
            <a:spAutoFit/>
          </a:bodyPr>
          <a:lstStyle/>
          <a:p>
            <a:pPr algn="just"/>
            <a:r>
              <a:rPr lang="en-BO" sz="2400"/>
              <a:t>Los </a:t>
            </a:r>
            <a:r>
              <a:rPr lang="en-BO" sz="2400" b="1">
                <a:solidFill>
                  <a:schemeClr val="accent6">
                    <a:lumMod val="75000"/>
                  </a:schemeClr>
                </a:solidFill>
              </a:rPr>
              <a:t>keywords</a:t>
            </a:r>
            <a:r>
              <a:rPr lang="en-BO" sz="2400"/>
              <a:t> de </a:t>
            </a:r>
            <a:r>
              <a:rPr lang="en-BO" sz="2400" b="1">
                <a:solidFill>
                  <a:schemeClr val="accent6">
                    <a:lumMod val="75000"/>
                  </a:schemeClr>
                </a:solidFill>
              </a:rPr>
              <a:t>C#</a:t>
            </a:r>
            <a:r>
              <a:rPr lang="en-BO" sz="2400"/>
              <a:t> están basados en los iniciales 32 del lenguaje </a:t>
            </a:r>
            <a:r>
              <a:rPr lang="en-BO" sz="2400" b="1">
                <a:solidFill>
                  <a:schemeClr val="accent6">
                    <a:lumMod val="75000"/>
                  </a:schemeClr>
                </a:solidFill>
              </a:rPr>
              <a:t>C</a:t>
            </a:r>
            <a:r>
              <a:rPr lang="en-BO" sz="2400"/>
              <a:t>.</a:t>
            </a:r>
          </a:p>
          <a:p>
            <a:pPr algn="just"/>
            <a:endParaRPr lang="en-BO" sz="2400"/>
          </a:p>
          <a:p>
            <a:pPr algn="just"/>
            <a:r>
              <a:rPr lang="en-BO" sz="2400" b="1">
                <a:solidFill>
                  <a:schemeClr val="accent6">
                    <a:lumMod val="75000"/>
                  </a:schemeClr>
                </a:solidFill>
              </a:rPr>
              <a:t>En C# 8.0 tenemos en total 78 keywords.</a:t>
            </a:r>
          </a:p>
        </p:txBody>
      </p:sp>
    </p:spTree>
    <p:extLst>
      <p:ext uri="{BB962C8B-B14F-4D97-AF65-F5344CB8AC3E}">
        <p14:creationId xmlns:p14="http://schemas.microsoft.com/office/powerpoint/2010/main" val="426150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AD86-95B4-FF47-B04E-C1BE66E9C251}"/>
              </a:ext>
            </a:extLst>
          </p:cNvPr>
          <p:cNvSpPr>
            <a:spLocks noGrp="1"/>
          </p:cNvSpPr>
          <p:nvPr>
            <p:ph type="title"/>
          </p:nvPr>
        </p:nvSpPr>
        <p:spPr/>
        <p:txBody>
          <a:bodyPr/>
          <a:lstStyle/>
          <a:p>
            <a:r>
              <a:rPr lang="en-BO"/>
              <a:t>Funciones y Variables</a:t>
            </a:r>
          </a:p>
        </p:txBody>
      </p:sp>
      <p:sp>
        <p:nvSpPr>
          <p:cNvPr id="3" name="Content Placeholder 2">
            <a:extLst>
              <a:ext uri="{FF2B5EF4-FFF2-40B4-BE49-F238E27FC236}">
                <a16:creationId xmlns:a16="http://schemas.microsoft.com/office/drawing/2014/main" id="{121571F1-FD10-7D49-9587-8D55343ED073}"/>
              </a:ext>
            </a:extLst>
          </p:cNvPr>
          <p:cNvSpPr>
            <a:spLocks noGrp="1"/>
          </p:cNvSpPr>
          <p:nvPr>
            <p:ph idx="1"/>
          </p:nvPr>
        </p:nvSpPr>
        <p:spPr>
          <a:xfrm>
            <a:off x="4572000" y="1825625"/>
            <a:ext cx="6781800" cy="4351338"/>
          </a:xfrm>
        </p:spPr>
        <p:txBody>
          <a:bodyPr>
            <a:normAutofit fontScale="85000" lnSpcReduction="20000"/>
          </a:bodyPr>
          <a:lstStyle/>
          <a:p>
            <a:pPr marL="0" indent="0">
              <a:buNone/>
            </a:pPr>
            <a:r>
              <a:rPr lang="en-BO"/>
              <a:t>Las computadoras surgieron inicialmente de la necesidad de automatizar cálculos matemáticos.</a:t>
            </a:r>
          </a:p>
          <a:p>
            <a:pPr marL="0" indent="0">
              <a:buNone/>
            </a:pPr>
            <a:r>
              <a:rPr lang="en-BO"/>
              <a:t>En 1833 Charles Babbage inventó la primera máquina que podía realizar una secuencia de cálculos aritméticos. </a:t>
            </a:r>
            <a:r>
              <a:rPr lang="en-US"/>
              <a:t>Su </a:t>
            </a:r>
            <a:r>
              <a:rPr lang="en-US" b="1">
                <a:solidFill>
                  <a:schemeClr val="accent6">
                    <a:lumMod val="75000"/>
                  </a:schemeClr>
                </a:solidFill>
              </a:rPr>
              <a:t>máquina diferencial</a:t>
            </a:r>
            <a:r>
              <a:rPr lang="en-US"/>
              <a:t> era capaz de calcular los logaritmos e imprimirlos con notable precisión.</a:t>
            </a:r>
          </a:p>
          <a:p>
            <a:pPr marL="0" indent="0">
              <a:buNone/>
            </a:pPr>
            <a:r>
              <a:rPr lang="en-US"/>
              <a:t>Las ideas de Babbage y Ada Lovalace sentaron los principios básicos de las computadoras modernas, con el concepto de programas (o instrucciones intercambiables) y los datos a procesar alimentados en una misma máquina.</a:t>
            </a:r>
          </a:p>
          <a:p>
            <a:pPr marL="0" indent="0">
              <a:buNone/>
            </a:pPr>
            <a:r>
              <a:rPr lang="en-US"/>
              <a:t>Esto se traduce en los conceptos de </a:t>
            </a:r>
            <a:r>
              <a:rPr lang="en-US" b="1">
                <a:solidFill>
                  <a:schemeClr val="accent6">
                    <a:lumMod val="75000"/>
                  </a:schemeClr>
                </a:solidFill>
              </a:rPr>
              <a:t>Funciones</a:t>
            </a:r>
            <a:r>
              <a:rPr lang="en-US"/>
              <a:t> (los programas) y de </a:t>
            </a:r>
            <a:r>
              <a:rPr lang="en-US" b="1">
                <a:solidFill>
                  <a:schemeClr val="accent6">
                    <a:lumMod val="75000"/>
                  </a:schemeClr>
                </a:solidFill>
              </a:rPr>
              <a:t>Variables</a:t>
            </a:r>
            <a:r>
              <a:rPr lang="en-US"/>
              <a:t> (los datos) de todos los lenguajes modernos.</a:t>
            </a:r>
            <a:endParaRPr lang="en-BO"/>
          </a:p>
        </p:txBody>
      </p:sp>
      <p:pic>
        <p:nvPicPr>
          <p:cNvPr id="5" name="Picture 4" descr="A picture containing table, wooden, sitting, large&#10;&#10;Description automatically generated">
            <a:extLst>
              <a:ext uri="{FF2B5EF4-FFF2-40B4-BE49-F238E27FC236}">
                <a16:creationId xmlns:a16="http://schemas.microsoft.com/office/drawing/2014/main" id="{EBBE3287-2CA6-AC48-85D6-75FB2BBA80B6}"/>
              </a:ext>
            </a:extLst>
          </p:cNvPr>
          <p:cNvPicPr>
            <a:picLocks noChangeAspect="1"/>
          </p:cNvPicPr>
          <p:nvPr/>
        </p:nvPicPr>
        <p:blipFill>
          <a:blip r:embed="rId3"/>
          <a:stretch>
            <a:fillRect/>
          </a:stretch>
        </p:blipFill>
        <p:spPr>
          <a:xfrm>
            <a:off x="1355453" y="1690688"/>
            <a:ext cx="1211721" cy="1592443"/>
          </a:xfrm>
          <a:prstGeom prst="rect">
            <a:avLst/>
          </a:prstGeom>
        </p:spPr>
      </p:pic>
      <p:sp>
        <p:nvSpPr>
          <p:cNvPr id="6" name="TextBox 5">
            <a:extLst>
              <a:ext uri="{FF2B5EF4-FFF2-40B4-BE49-F238E27FC236}">
                <a16:creationId xmlns:a16="http://schemas.microsoft.com/office/drawing/2014/main" id="{36CE2844-CD69-8A49-AA1D-94D861B523BF}"/>
              </a:ext>
            </a:extLst>
          </p:cNvPr>
          <p:cNvSpPr txBox="1"/>
          <p:nvPr/>
        </p:nvSpPr>
        <p:spPr>
          <a:xfrm>
            <a:off x="1015819" y="3352800"/>
            <a:ext cx="2189652" cy="646331"/>
          </a:xfrm>
          <a:prstGeom prst="rect">
            <a:avLst/>
          </a:prstGeom>
          <a:noFill/>
        </p:spPr>
        <p:txBody>
          <a:bodyPr wrap="square" rtlCol="0">
            <a:spAutoFit/>
          </a:bodyPr>
          <a:lstStyle/>
          <a:p>
            <a:r>
              <a:rPr lang="en-BO" b="1">
                <a:solidFill>
                  <a:schemeClr val="accent6">
                    <a:lumMod val="75000"/>
                  </a:schemeClr>
                </a:solidFill>
              </a:rPr>
              <a:t>Máquina diferencial de Babbage</a:t>
            </a:r>
          </a:p>
        </p:txBody>
      </p:sp>
      <p:pic>
        <p:nvPicPr>
          <p:cNvPr id="8" name="Picture 7" descr="A hand holding a calculator&#10;&#10;Description automatically generated">
            <a:extLst>
              <a:ext uri="{FF2B5EF4-FFF2-40B4-BE49-F238E27FC236}">
                <a16:creationId xmlns:a16="http://schemas.microsoft.com/office/drawing/2014/main" id="{0CBE5A0E-2759-AF47-A8F6-279FA05C3BBB}"/>
              </a:ext>
            </a:extLst>
          </p:cNvPr>
          <p:cNvPicPr>
            <a:picLocks noChangeAspect="1"/>
          </p:cNvPicPr>
          <p:nvPr/>
        </p:nvPicPr>
        <p:blipFill>
          <a:blip r:embed="rId4"/>
          <a:stretch>
            <a:fillRect/>
          </a:stretch>
        </p:blipFill>
        <p:spPr>
          <a:xfrm>
            <a:off x="767658" y="4040979"/>
            <a:ext cx="2437813" cy="2252663"/>
          </a:xfrm>
          <a:prstGeom prst="rect">
            <a:avLst/>
          </a:prstGeom>
        </p:spPr>
      </p:pic>
      <p:sp>
        <p:nvSpPr>
          <p:cNvPr id="11" name="TextBox 10">
            <a:extLst>
              <a:ext uri="{FF2B5EF4-FFF2-40B4-BE49-F238E27FC236}">
                <a16:creationId xmlns:a16="http://schemas.microsoft.com/office/drawing/2014/main" id="{7FD407B6-3749-764D-84FB-C97F5769B5ED}"/>
              </a:ext>
            </a:extLst>
          </p:cNvPr>
          <p:cNvSpPr txBox="1"/>
          <p:nvPr/>
        </p:nvSpPr>
        <p:spPr>
          <a:xfrm>
            <a:off x="1741714" y="5167310"/>
            <a:ext cx="914400" cy="369332"/>
          </a:xfrm>
          <a:prstGeom prst="rect">
            <a:avLst/>
          </a:prstGeom>
          <a:noFill/>
        </p:spPr>
        <p:txBody>
          <a:bodyPr wrap="square" rtlCol="0">
            <a:spAutoFit/>
          </a:bodyPr>
          <a:lstStyle/>
          <a:p>
            <a:r>
              <a:rPr lang="en-BO">
                <a:solidFill>
                  <a:schemeClr val="accent4">
                    <a:lumMod val="60000"/>
                    <a:lumOff val="40000"/>
                  </a:schemeClr>
                </a:solidFill>
              </a:rPr>
              <a:t>Datos</a:t>
            </a:r>
          </a:p>
        </p:txBody>
      </p:sp>
      <p:sp>
        <p:nvSpPr>
          <p:cNvPr id="12" name="TextBox 11">
            <a:extLst>
              <a:ext uri="{FF2B5EF4-FFF2-40B4-BE49-F238E27FC236}">
                <a16:creationId xmlns:a16="http://schemas.microsoft.com/office/drawing/2014/main" id="{30E7ED37-BB40-D64B-8B50-B8BF88C76969}"/>
              </a:ext>
            </a:extLst>
          </p:cNvPr>
          <p:cNvSpPr txBox="1"/>
          <p:nvPr/>
        </p:nvSpPr>
        <p:spPr>
          <a:xfrm rot="3023806">
            <a:off x="1961904" y="4984591"/>
            <a:ext cx="1149532" cy="369332"/>
          </a:xfrm>
          <a:prstGeom prst="rect">
            <a:avLst/>
          </a:prstGeom>
          <a:noFill/>
        </p:spPr>
        <p:txBody>
          <a:bodyPr wrap="square" rtlCol="0">
            <a:spAutoFit/>
          </a:bodyPr>
          <a:lstStyle/>
          <a:p>
            <a:r>
              <a:rPr lang="en-BO">
                <a:solidFill>
                  <a:schemeClr val="accent4">
                    <a:lumMod val="40000"/>
                    <a:lumOff val="60000"/>
                  </a:schemeClr>
                </a:solidFill>
              </a:rPr>
              <a:t>Funciones</a:t>
            </a:r>
          </a:p>
        </p:txBody>
      </p:sp>
    </p:spTree>
    <p:extLst>
      <p:ext uri="{BB962C8B-B14F-4D97-AF65-F5344CB8AC3E}">
        <p14:creationId xmlns:p14="http://schemas.microsoft.com/office/powerpoint/2010/main" val="613800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F3B0-5508-E546-9705-A3D9A5930363}"/>
              </a:ext>
            </a:extLst>
          </p:cNvPr>
          <p:cNvSpPr>
            <a:spLocks noGrp="1"/>
          </p:cNvSpPr>
          <p:nvPr>
            <p:ph type="title"/>
          </p:nvPr>
        </p:nvSpPr>
        <p:spPr/>
        <p:txBody>
          <a:bodyPr/>
          <a:lstStyle/>
          <a:p>
            <a:r>
              <a:rPr lang="en-BO"/>
              <a:t>Tipos de Datos</a:t>
            </a:r>
          </a:p>
        </p:txBody>
      </p:sp>
      <p:sp>
        <p:nvSpPr>
          <p:cNvPr id="3" name="Content Placeholder 2">
            <a:extLst>
              <a:ext uri="{FF2B5EF4-FFF2-40B4-BE49-F238E27FC236}">
                <a16:creationId xmlns:a16="http://schemas.microsoft.com/office/drawing/2014/main" id="{9CB4F99D-2F57-C648-9BD6-D71EFE0EE620}"/>
              </a:ext>
            </a:extLst>
          </p:cNvPr>
          <p:cNvSpPr>
            <a:spLocks noGrp="1"/>
          </p:cNvSpPr>
          <p:nvPr>
            <p:ph idx="1"/>
          </p:nvPr>
        </p:nvSpPr>
        <p:spPr/>
        <p:txBody>
          <a:bodyPr>
            <a:normAutofit fontScale="92500" lnSpcReduction="20000"/>
          </a:bodyPr>
          <a:lstStyle/>
          <a:p>
            <a:pPr marL="0" indent="0">
              <a:buNone/>
            </a:pPr>
            <a:endParaRPr lang="en-BO"/>
          </a:p>
          <a:p>
            <a:pPr marL="0" indent="0" algn="just">
              <a:buNone/>
            </a:pPr>
            <a:r>
              <a:rPr lang="en-BO"/>
              <a:t>A diferencia de las calculadoras, que solo manejan números, </a:t>
            </a:r>
            <a:r>
              <a:rPr lang="en-BO" b="1">
                <a:solidFill>
                  <a:schemeClr val="accent6">
                    <a:lumMod val="75000"/>
                  </a:schemeClr>
                </a:solidFill>
              </a:rPr>
              <a:t>las computadoras manejan muchos datos y varios tipos de datos</a:t>
            </a:r>
            <a:r>
              <a:rPr lang="en-BO"/>
              <a:t>.</a:t>
            </a:r>
          </a:p>
          <a:p>
            <a:pPr marL="0" indent="0" algn="just">
              <a:buNone/>
            </a:pPr>
            <a:endParaRPr lang="en-BO"/>
          </a:p>
          <a:p>
            <a:pPr marL="0" indent="0" algn="just">
              <a:buNone/>
            </a:pPr>
            <a:r>
              <a:rPr lang="en-BO"/>
              <a:t>Los </a:t>
            </a:r>
            <a:r>
              <a:rPr lang="en-BO" b="1">
                <a:solidFill>
                  <a:schemeClr val="accent6">
                    <a:lumMod val="75000"/>
                  </a:schemeClr>
                </a:solidFill>
              </a:rPr>
              <a:t>tipos de datos más básicos</a:t>
            </a:r>
            <a:r>
              <a:rPr lang="en-BO"/>
              <a:t> que incorporan todos los lenguajes incluyen los siguientes:</a:t>
            </a:r>
          </a:p>
          <a:p>
            <a:endParaRPr lang="en-BO"/>
          </a:p>
          <a:p>
            <a:r>
              <a:rPr lang="en-BO" b="1">
                <a:solidFill>
                  <a:schemeClr val="accent6">
                    <a:lumMod val="75000"/>
                  </a:schemeClr>
                </a:solidFill>
              </a:rPr>
              <a:t>Números (enteros y decimales o punto flotante)</a:t>
            </a:r>
          </a:p>
          <a:p>
            <a:r>
              <a:rPr lang="en-BO" b="1">
                <a:solidFill>
                  <a:schemeClr val="accent6">
                    <a:lumMod val="75000"/>
                  </a:schemeClr>
                </a:solidFill>
              </a:rPr>
              <a:t>Texto (carácteres del alfabeto)</a:t>
            </a:r>
          </a:p>
          <a:p>
            <a:r>
              <a:rPr lang="en-BO" b="1">
                <a:solidFill>
                  <a:schemeClr val="accent6">
                    <a:lumMod val="75000"/>
                  </a:schemeClr>
                </a:solidFill>
              </a:rPr>
              <a:t>Valores lógicos y booleanos (verdadero y falso)</a:t>
            </a:r>
          </a:p>
          <a:p>
            <a:pPr marL="0" indent="0">
              <a:buNone/>
            </a:pPr>
            <a:r>
              <a:rPr lang="en-BO"/>
              <a:t> </a:t>
            </a:r>
          </a:p>
        </p:txBody>
      </p:sp>
    </p:spTree>
    <p:extLst>
      <p:ext uri="{BB962C8B-B14F-4D97-AF65-F5344CB8AC3E}">
        <p14:creationId xmlns:p14="http://schemas.microsoft.com/office/powerpoint/2010/main" val="3367815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B092-0DF7-944D-9114-0FBC1E2AB4ED}"/>
              </a:ext>
            </a:extLst>
          </p:cNvPr>
          <p:cNvSpPr>
            <a:spLocks noGrp="1"/>
          </p:cNvSpPr>
          <p:nvPr>
            <p:ph type="title"/>
          </p:nvPr>
        </p:nvSpPr>
        <p:spPr/>
        <p:txBody>
          <a:bodyPr/>
          <a:lstStyle/>
          <a:p>
            <a:r>
              <a:rPr lang="en-BO"/>
              <a:t>Tipos de datos en C#</a:t>
            </a:r>
          </a:p>
        </p:txBody>
      </p:sp>
      <p:sp>
        <p:nvSpPr>
          <p:cNvPr id="4" name="Content Placeholder 2">
            <a:extLst>
              <a:ext uri="{FF2B5EF4-FFF2-40B4-BE49-F238E27FC236}">
                <a16:creationId xmlns:a16="http://schemas.microsoft.com/office/drawing/2014/main" id="{52C7BC62-581C-3A4C-B8DC-AA2A395146FC}"/>
              </a:ext>
            </a:extLst>
          </p:cNvPr>
          <p:cNvSpPr>
            <a:spLocks noGrp="1"/>
          </p:cNvSpPr>
          <p:nvPr>
            <p:ph idx="1"/>
          </p:nvPr>
        </p:nvSpPr>
        <p:spPr>
          <a:xfrm>
            <a:off x="6992984" y="2147842"/>
            <a:ext cx="3847010" cy="3251472"/>
          </a:xfrm>
          <a:solidFill>
            <a:schemeClr val="accent5">
              <a:lumMod val="40000"/>
              <a:lumOff val="60000"/>
            </a:schemeClr>
          </a:solidFill>
          <a:ln>
            <a:solidFill>
              <a:schemeClr val="accent1">
                <a:lumMod val="60000"/>
                <a:lumOff val="40000"/>
              </a:schemeClr>
            </a:solidFill>
          </a:ln>
        </p:spPr>
        <p:style>
          <a:lnRef idx="1">
            <a:schemeClr val="accent2"/>
          </a:lnRef>
          <a:fillRef idx="2">
            <a:schemeClr val="accent2"/>
          </a:fillRef>
          <a:effectRef idx="1">
            <a:schemeClr val="accent2"/>
          </a:effectRef>
          <a:fontRef idx="minor">
            <a:schemeClr val="dk1"/>
          </a:fontRef>
        </p:style>
        <p:txBody>
          <a:bodyPr>
            <a:normAutofit fontScale="77500" lnSpcReduction="20000"/>
          </a:bodyPr>
          <a:lstStyle/>
          <a:p>
            <a:pPr marL="0" indent="0">
              <a:buNone/>
            </a:pPr>
            <a:r>
              <a:rPr lang="en-US" sz="2400" dirty="0" err="1"/>
              <a:t>Dependiendo</a:t>
            </a:r>
            <a:r>
              <a:rPr lang="en-US" sz="2400" dirty="0"/>
              <a:t> de </a:t>
            </a:r>
            <a:r>
              <a:rPr lang="en-US" sz="2400" dirty="0" err="1"/>
              <a:t>qué</a:t>
            </a:r>
            <a:r>
              <a:rPr lang="en-US" sz="2400" dirty="0"/>
              <a:t> </a:t>
            </a:r>
            <a:r>
              <a:rPr lang="en-US" sz="2400" dirty="0" err="1"/>
              <a:t>datos</a:t>
            </a:r>
            <a:r>
              <a:rPr lang="en-US" sz="2400" dirty="0"/>
              <a:t> se </a:t>
            </a:r>
            <a:r>
              <a:rPr lang="en-US" sz="2400" dirty="0" err="1"/>
              <a:t>necesita</a:t>
            </a:r>
            <a:r>
              <a:rPr lang="en-US" sz="2400" dirty="0"/>
              <a:t> </a:t>
            </a:r>
            <a:r>
              <a:rPr lang="en-US" sz="2400" dirty="0" err="1"/>
              <a:t>almacenar</a:t>
            </a:r>
            <a:r>
              <a:rPr lang="en-US" sz="2400" dirty="0"/>
              <a:t>, hay </a:t>
            </a:r>
            <a:r>
              <a:rPr lang="en-US" sz="2400" dirty="0" err="1"/>
              <a:t>varios</a:t>
            </a:r>
            <a:r>
              <a:rPr lang="en-US" sz="2400" dirty="0"/>
              <a:t> </a:t>
            </a:r>
            <a:r>
              <a:rPr lang="en-US" sz="2400" dirty="0" err="1"/>
              <a:t>tipos</a:t>
            </a:r>
            <a:r>
              <a:rPr lang="en-US" sz="2400" dirty="0"/>
              <a:t> de </a:t>
            </a:r>
            <a:r>
              <a:rPr lang="en-US" sz="2400" dirty="0" err="1"/>
              <a:t>datos</a:t>
            </a:r>
            <a:r>
              <a:rPr lang="en-US" sz="2400" dirty="0"/>
              <a:t>.</a:t>
            </a:r>
          </a:p>
          <a:p>
            <a:pPr marL="0" indent="0">
              <a:buNone/>
            </a:pPr>
            <a:r>
              <a:rPr lang="en-US" sz="2400" dirty="0"/>
              <a:t> </a:t>
            </a:r>
          </a:p>
          <a:p>
            <a:pPr marL="0" indent="0">
              <a:buNone/>
            </a:pPr>
            <a:r>
              <a:rPr lang="en-US" sz="2400" dirty="0"/>
              <a:t>Los </a:t>
            </a:r>
            <a:r>
              <a:rPr lang="en-US" sz="2400" b="1" dirty="0" err="1">
                <a:solidFill>
                  <a:schemeClr val="accent6">
                    <a:lumMod val="75000"/>
                  </a:schemeClr>
                </a:solidFill>
              </a:rPr>
              <a:t>tipos</a:t>
            </a:r>
            <a:r>
              <a:rPr lang="en-US" sz="2400" b="1" dirty="0">
                <a:solidFill>
                  <a:schemeClr val="accent6">
                    <a:lumMod val="75000"/>
                  </a:schemeClr>
                </a:solidFill>
              </a:rPr>
              <a:t> básicos (built-in) </a:t>
            </a:r>
            <a:r>
              <a:rPr lang="en-US" sz="2400" dirty="0" err="1"/>
              <a:t>en</a:t>
            </a:r>
            <a:r>
              <a:rPr lang="en-US" sz="2400" dirty="0"/>
              <a:t> C# </a:t>
            </a:r>
            <a:r>
              <a:rPr lang="en-US" sz="2400" dirty="0" err="1"/>
              <a:t>son</a:t>
            </a:r>
            <a:r>
              <a:rPr lang="en-US" sz="2400" dirty="0"/>
              <a:t> </a:t>
            </a:r>
            <a:r>
              <a:rPr lang="en-US" sz="2400" dirty="0" err="1"/>
              <a:t>básicamente</a:t>
            </a:r>
            <a:r>
              <a:rPr lang="en-US" sz="2400" dirty="0"/>
              <a:t>: 4 </a:t>
            </a:r>
            <a:r>
              <a:rPr lang="en-US" sz="2400" b="1" dirty="0" err="1">
                <a:solidFill>
                  <a:schemeClr val="accent6">
                    <a:lumMod val="75000"/>
                  </a:schemeClr>
                </a:solidFill>
              </a:rPr>
              <a:t>tipos</a:t>
            </a:r>
            <a:r>
              <a:rPr lang="en-US" sz="2400" b="1" dirty="0">
                <a:solidFill>
                  <a:schemeClr val="accent6">
                    <a:lumMod val="75000"/>
                  </a:schemeClr>
                </a:solidFill>
              </a:rPr>
              <a:t> </a:t>
            </a:r>
            <a:r>
              <a:rPr lang="en-US" sz="2400" b="1" dirty="0" err="1">
                <a:solidFill>
                  <a:schemeClr val="accent6">
                    <a:lumMod val="75000"/>
                  </a:schemeClr>
                </a:solidFill>
              </a:rPr>
              <a:t>enteros</a:t>
            </a:r>
            <a:r>
              <a:rPr lang="en-US" sz="2400" b="1" dirty="0">
                <a:solidFill>
                  <a:schemeClr val="accent6">
                    <a:lumMod val="75000"/>
                  </a:schemeClr>
                </a:solidFill>
              </a:rPr>
              <a:t> </a:t>
            </a:r>
            <a:r>
              <a:rPr lang="en-US" sz="2400" dirty="0"/>
              <a:t>con </a:t>
            </a:r>
            <a:r>
              <a:rPr lang="en-US" sz="2400" dirty="0" err="1"/>
              <a:t>signo</a:t>
            </a:r>
            <a:r>
              <a:rPr lang="en-US" sz="2400" dirty="0"/>
              <a:t> y 4 enteros sin </a:t>
            </a:r>
            <a:r>
              <a:rPr lang="en-US" sz="2400" dirty="0" err="1"/>
              <a:t>signo</a:t>
            </a:r>
            <a:r>
              <a:rPr lang="en-US" sz="2400" dirty="0"/>
              <a:t>, 3 </a:t>
            </a:r>
            <a:r>
              <a:rPr lang="en-US" sz="2400" b="1" dirty="0" err="1">
                <a:solidFill>
                  <a:schemeClr val="accent6">
                    <a:lumMod val="75000"/>
                  </a:schemeClr>
                </a:solidFill>
              </a:rPr>
              <a:t>tipos</a:t>
            </a:r>
            <a:r>
              <a:rPr lang="en-US" sz="2400" b="1" dirty="0">
                <a:solidFill>
                  <a:schemeClr val="accent6">
                    <a:lumMod val="75000"/>
                  </a:schemeClr>
                </a:solidFill>
              </a:rPr>
              <a:t> de coma </a:t>
            </a:r>
            <a:r>
              <a:rPr lang="en-US" sz="2400" b="1" dirty="0" err="1">
                <a:solidFill>
                  <a:schemeClr val="accent6">
                    <a:lumMod val="75000"/>
                  </a:schemeClr>
                </a:solidFill>
              </a:rPr>
              <a:t>flotante</a:t>
            </a:r>
            <a:r>
              <a:rPr lang="en-US" sz="2400" dirty="0"/>
              <a:t>, </a:t>
            </a:r>
            <a:r>
              <a:rPr lang="en-US" sz="2400" dirty="0" err="1"/>
              <a:t>y los tipos</a:t>
            </a:r>
            <a:r>
              <a:rPr lang="en-US" sz="2400" dirty="0"/>
              <a:t> </a:t>
            </a:r>
            <a:r>
              <a:rPr lang="en-US" sz="2400" b="1" dirty="0">
                <a:solidFill>
                  <a:schemeClr val="accent6">
                    <a:lumMod val="75000"/>
                  </a:schemeClr>
                </a:solidFill>
              </a:rPr>
              <a:t>char </a:t>
            </a:r>
            <a:r>
              <a:rPr lang="en-US" sz="2400" dirty="0"/>
              <a:t>y </a:t>
            </a:r>
            <a:r>
              <a:rPr lang="en-US" sz="2400" b="1" dirty="0">
                <a:solidFill>
                  <a:schemeClr val="accent6">
                    <a:lumMod val="75000"/>
                  </a:schemeClr>
                </a:solidFill>
              </a:rPr>
              <a:t>bool</a:t>
            </a:r>
            <a:r>
              <a:rPr lang="en-US" sz="2400" dirty="0"/>
              <a:t>.</a:t>
            </a:r>
          </a:p>
          <a:p>
            <a:pPr marL="0" indent="0">
              <a:buNone/>
            </a:pPr>
            <a:endParaRPr lang="en-US" sz="2400" dirty="0"/>
          </a:p>
          <a:p>
            <a:pPr marL="0" indent="0">
              <a:buNone/>
            </a:pPr>
            <a:r>
              <a:rPr lang="en-US" sz="2400" dirty="0"/>
              <a:t>De estos, los </a:t>
            </a:r>
            <a:r>
              <a:rPr lang="en-US" sz="2400" b="1" dirty="0">
                <a:solidFill>
                  <a:schemeClr val="accent6">
                    <a:lumMod val="75000"/>
                  </a:schemeClr>
                </a:solidFill>
              </a:rPr>
              <a:t>tipos más usados </a:t>
            </a:r>
            <a:r>
              <a:rPr lang="en-US" sz="2400" dirty="0"/>
              <a:t>son </a:t>
            </a:r>
            <a:r>
              <a:rPr lang="en-US" sz="2400" b="1" dirty="0">
                <a:solidFill>
                  <a:schemeClr val="accent6">
                    <a:lumMod val="75000"/>
                  </a:schemeClr>
                </a:solidFill>
              </a:rPr>
              <a:t>byte, int, double, decimal, char y bool</a:t>
            </a:r>
            <a:endParaRPr lang="en-BO" sz="2400" b="1" dirty="0">
              <a:solidFill>
                <a:schemeClr val="accent6">
                  <a:lumMod val="75000"/>
                </a:schemeClr>
              </a:solidFill>
            </a:endParaRPr>
          </a:p>
        </p:txBody>
      </p:sp>
      <p:pic>
        <p:nvPicPr>
          <p:cNvPr id="5" name="Content Placeholder 5" descr="A screenshot of a cell phone&#10;&#10;Description automatically generated">
            <a:extLst>
              <a:ext uri="{FF2B5EF4-FFF2-40B4-BE49-F238E27FC236}">
                <a16:creationId xmlns:a16="http://schemas.microsoft.com/office/drawing/2014/main" id="{7425C369-93D8-DE4B-B1E6-FE3FAE5D84BD}"/>
              </a:ext>
            </a:extLst>
          </p:cNvPr>
          <p:cNvPicPr>
            <a:picLocks noChangeAspect="1"/>
          </p:cNvPicPr>
          <p:nvPr/>
        </p:nvPicPr>
        <p:blipFill>
          <a:blip r:embed="rId2"/>
          <a:stretch>
            <a:fillRect/>
          </a:stretch>
        </p:blipFill>
        <p:spPr>
          <a:xfrm>
            <a:off x="1140822" y="1515690"/>
            <a:ext cx="4529464" cy="4977185"/>
          </a:xfrm>
          <a:prstGeom prst="rect">
            <a:avLst/>
          </a:prstGeom>
        </p:spPr>
      </p:pic>
    </p:spTree>
    <p:extLst>
      <p:ext uri="{BB962C8B-B14F-4D97-AF65-F5344CB8AC3E}">
        <p14:creationId xmlns:p14="http://schemas.microsoft.com/office/powerpoint/2010/main" val="2316333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E476-D7CB-064C-9389-788F2A807E0A}"/>
              </a:ext>
            </a:extLst>
          </p:cNvPr>
          <p:cNvSpPr>
            <a:spLocks noGrp="1"/>
          </p:cNvSpPr>
          <p:nvPr>
            <p:ph type="title"/>
          </p:nvPr>
        </p:nvSpPr>
        <p:spPr/>
        <p:txBody>
          <a:bodyPr/>
          <a:lstStyle/>
          <a:p>
            <a:r>
              <a:rPr lang="en-BO"/>
              <a:t>El Tipo String</a:t>
            </a:r>
          </a:p>
        </p:txBody>
      </p:sp>
      <p:sp>
        <p:nvSpPr>
          <p:cNvPr id="3" name="Content Placeholder 2">
            <a:extLst>
              <a:ext uri="{FF2B5EF4-FFF2-40B4-BE49-F238E27FC236}">
                <a16:creationId xmlns:a16="http://schemas.microsoft.com/office/drawing/2014/main" id="{539E6572-9D22-7845-8C9D-1991F00DFD1B}"/>
              </a:ext>
            </a:extLst>
          </p:cNvPr>
          <p:cNvSpPr>
            <a:spLocks noGrp="1"/>
          </p:cNvSpPr>
          <p:nvPr>
            <p:ph idx="1"/>
          </p:nvPr>
        </p:nvSpPr>
        <p:spPr/>
        <p:txBody>
          <a:bodyPr>
            <a:normAutofit fontScale="70000" lnSpcReduction="20000"/>
          </a:bodyPr>
          <a:lstStyle/>
          <a:p>
            <a:pPr marL="0" indent="0">
              <a:buNone/>
            </a:pPr>
            <a:r>
              <a:rPr lang="en-US" dirty="0"/>
              <a:t>El </a:t>
            </a:r>
            <a:r>
              <a:rPr lang="en-US" b="1" dirty="0" err="1">
                <a:solidFill>
                  <a:schemeClr val="accent6">
                    <a:lumMod val="75000"/>
                  </a:schemeClr>
                </a:solidFill>
              </a:rPr>
              <a:t>tipo</a:t>
            </a:r>
            <a:r>
              <a:rPr lang="en-US" b="1" dirty="0">
                <a:solidFill>
                  <a:schemeClr val="accent6">
                    <a:lumMod val="75000"/>
                  </a:schemeClr>
                </a:solidFill>
              </a:rPr>
              <a:t> de </a:t>
            </a:r>
            <a:r>
              <a:rPr lang="en-US" b="1" dirty="0" err="1">
                <a:solidFill>
                  <a:schemeClr val="accent6">
                    <a:lumMod val="75000"/>
                  </a:schemeClr>
                </a:solidFill>
              </a:rPr>
              <a:t>datos</a:t>
            </a:r>
            <a:r>
              <a:rPr lang="en-US" b="1" dirty="0">
                <a:solidFill>
                  <a:schemeClr val="accent6">
                    <a:lumMod val="75000"/>
                  </a:schemeClr>
                </a:solidFill>
              </a:rPr>
              <a:t> string </a:t>
            </a:r>
            <a:r>
              <a:rPr lang="en-US" dirty="0"/>
              <a:t>se </a:t>
            </a:r>
            <a:r>
              <a:rPr lang="en-US" dirty="0" err="1"/>
              <a:t>utiliza</a:t>
            </a:r>
            <a:r>
              <a:rPr lang="en-US" dirty="0"/>
              <a:t> para </a:t>
            </a:r>
            <a:r>
              <a:rPr lang="en-US" dirty="0" err="1"/>
              <a:t>almacenar</a:t>
            </a:r>
            <a:r>
              <a:rPr lang="en-US" dirty="0"/>
              <a:t> </a:t>
            </a:r>
            <a:r>
              <a:rPr lang="en-US" dirty="0" err="1"/>
              <a:t>textos</a:t>
            </a:r>
            <a:r>
              <a:rPr lang="en-US" dirty="0"/>
              <a:t>. Los </a:t>
            </a:r>
            <a:r>
              <a:rPr lang="en-US" b="1" dirty="0" err="1">
                <a:solidFill>
                  <a:schemeClr val="accent6">
                    <a:lumMod val="75000"/>
                  </a:schemeClr>
                </a:solidFill>
              </a:rPr>
              <a:t>literales</a:t>
            </a:r>
            <a:r>
              <a:rPr lang="en-US" dirty="0"/>
              <a:t> (constantes o datos directos en el código) </a:t>
            </a:r>
            <a:r>
              <a:rPr lang="en-US" b="1" dirty="0">
                <a:solidFill>
                  <a:schemeClr val="accent6">
                    <a:lumMod val="75000"/>
                  </a:schemeClr>
                </a:solidFill>
              </a:rPr>
              <a:t>string</a:t>
            </a:r>
            <a:r>
              <a:rPr lang="en-US" dirty="0"/>
              <a:t> se </a:t>
            </a:r>
            <a:r>
              <a:rPr lang="en-US" dirty="0" err="1"/>
              <a:t>codifican</a:t>
            </a:r>
            <a:r>
              <a:rPr lang="en-US" dirty="0"/>
              <a:t> </a:t>
            </a:r>
            <a:r>
              <a:rPr lang="en-US" dirty="0" err="1"/>
              <a:t>colocando</a:t>
            </a:r>
            <a:r>
              <a:rPr lang="en-US" dirty="0"/>
              <a:t> el </a:t>
            </a:r>
            <a:r>
              <a:rPr lang="en-US" dirty="0" err="1"/>
              <a:t>texto</a:t>
            </a:r>
            <a:r>
              <a:rPr lang="en-US" dirty="0"/>
              <a:t> (</a:t>
            </a:r>
            <a:r>
              <a:rPr lang="en-US" dirty="0" err="1"/>
              <a:t>cadena de caracteres</a:t>
            </a:r>
            <a:r>
              <a:rPr lang="en-US" dirty="0"/>
              <a:t>) entre </a:t>
            </a:r>
            <a:r>
              <a:rPr lang="en-US" dirty="0" err="1"/>
              <a:t>comillas</a:t>
            </a:r>
            <a:r>
              <a:rPr lang="en-US" dirty="0"/>
              <a:t> </a:t>
            </a:r>
            <a:r>
              <a:rPr lang="en-US" dirty="0" err="1"/>
              <a:t>dobles</a:t>
            </a:r>
            <a:r>
              <a:rPr lang="en-US" dirty="0"/>
              <a:t>.</a:t>
            </a:r>
          </a:p>
          <a:p>
            <a:pPr marL="0" indent="0">
              <a:buNone/>
            </a:pPr>
            <a:r>
              <a:rPr lang="en-US" b="1" dirty="0">
                <a:solidFill>
                  <a:schemeClr val="accent6">
                    <a:lumMod val="75000"/>
                  </a:schemeClr>
                </a:solidFill>
              </a:rPr>
              <a:t>C#</a:t>
            </a:r>
            <a:r>
              <a:rPr lang="en-US" dirty="0"/>
              <a:t> incorpora un </a:t>
            </a:r>
            <a:r>
              <a:rPr lang="en-US" b="1" dirty="0">
                <a:solidFill>
                  <a:schemeClr val="accent6">
                    <a:lumMod val="75000"/>
                  </a:schemeClr>
                </a:solidFill>
              </a:rPr>
              <a:t>tipo de dato string</a:t>
            </a:r>
            <a:r>
              <a:rPr lang="en-US" dirty="0"/>
              <a:t>, que si bien no es parte del conjunto básico del lenguaje, viene implementada por la clase System.String (a ver más adelante). Para los fines prácticos puede considerarse al </a:t>
            </a:r>
            <a:r>
              <a:rPr lang="en-US" b="1" dirty="0">
                <a:solidFill>
                  <a:schemeClr val="accent6">
                    <a:lumMod val="75000"/>
                  </a:schemeClr>
                </a:solidFill>
              </a:rPr>
              <a:t>tipo string </a:t>
            </a:r>
            <a:r>
              <a:rPr lang="en-US" dirty="0"/>
              <a:t>como parte de la implementación de </a:t>
            </a:r>
            <a:r>
              <a:rPr lang="en-US" b="1" dirty="0">
                <a:solidFill>
                  <a:schemeClr val="accent6">
                    <a:lumMod val="75000"/>
                  </a:schemeClr>
                </a:solidFill>
              </a:rPr>
              <a:t>.Net Core</a:t>
            </a:r>
            <a:r>
              <a:rPr lang="en-US" dirty="0"/>
              <a:t>.</a:t>
            </a:r>
          </a:p>
          <a:p>
            <a:pPr marL="0" indent="0">
              <a:buNone/>
            </a:pPr>
            <a:endParaRPr lang="en-US" dirty="0"/>
          </a:p>
          <a:p>
            <a:pPr marL="0" indent="0">
              <a:buNone/>
            </a:pPr>
            <a:r>
              <a:rPr lang="en-US" b="1" dirty="0">
                <a:solidFill>
                  <a:schemeClr val="accent6">
                    <a:lumMod val="75000"/>
                  </a:schemeClr>
                </a:solidFill>
              </a:rPr>
              <a:t>"Este es un literal string, para ser usado directamente en el código como constante"</a:t>
            </a:r>
            <a:endParaRPr lang="en-BO" b="1" dirty="0">
              <a:solidFill>
                <a:schemeClr val="accent6">
                  <a:lumMod val="75000"/>
                </a:schemeClr>
              </a:solidFill>
            </a:endParaRPr>
          </a:p>
          <a:p>
            <a:pPr marL="0" indent="0">
              <a:buNone/>
            </a:pPr>
            <a:r>
              <a:rPr lang="en-US" b="1" dirty="0">
                <a:solidFill>
                  <a:schemeClr val="accent6">
                    <a:lumMod val="75000"/>
                  </a:schemeClr>
                </a:solidFill>
              </a:rPr>
              <a:t>"Las estaciones del año son: Invierno, Primavera, Otoño y Verano"</a:t>
            </a:r>
            <a:endParaRPr lang="en-BO" b="1" dirty="0">
              <a:solidFill>
                <a:schemeClr val="accent6">
                  <a:lumMod val="75000"/>
                </a:schemeClr>
              </a:solidFill>
            </a:endParaRPr>
          </a:p>
          <a:p>
            <a:pPr marL="0" indent="0">
              <a:buNone/>
            </a:pPr>
            <a:endParaRPr lang="en-BO"/>
          </a:p>
          <a:p>
            <a:pPr marL="0" indent="0">
              <a:buNone/>
            </a:pPr>
            <a:r>
              <a:rPr lang="en-BO"/>
              <a:t>Los literales de </a:t>
            </a:r>
            <a:r>
              <a:rPr lang="en-BO" b="1">
                <a:solidFill>
                  <a:schemeClr val="accent6">
                    <a:lumMod val="75000"/>
                  </a:schemeClr>
                </a:solidFill>
              </a:rPr>
              <a:t>tipo char </a:t>
            </a:r>
            <a:r>
              <a:rPr lang="en-BO"/>
              <a:t>(una sola letra), en cambio se codifican con comillas simples:</a:t>
            </a:r>
          </a:p>
          <a:p>
            <a:pPr marL="0" indent="0">
              <a:buNone/>
            </a:pPr>
            <a:endParaRPr lang="en-BO"/>
          </a:p>
          <a:p>
            <a:pPr marL="0" indent="0">
              <a:buNone/>
            </a:pPr>
            <a:r>
              <a:rPr lang="en-US" b="1" dirty="0">
                <a:solidFill>
                  <a:schemeClr val="accent6">
                    <a:lumMod val="75000"/>
                  </a:schemeClr>
                </a:solidFill>
              </a:rPr>
              <a:t>'</a:t>
            </a:r>
            <a:r>
              <a:rPr lang="en-BO" b="1">
                <a:solidFill>
                  <a:schemeClr val="accent6">
                    <a:lumMod val="75000"/>
                  </a:schemeClr>
                </a:solidFill>
              </a:rPr>
              <a:t>A</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b</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9</a:t>
            </a:r>
            <a:r>
              <a:rPr lang="en-US" b="1" dirty="0">
                <a:solidFill>
                  <a:schemeClr val="accent6">
                    <a:lumMod val="75000"/>
                  </a:schemeClr>
                </a:solidFill>
              </a:rPr>
              <a:t>'; 'Z'</a:t>
            </a:r>
            <a:endParaRPr lang="en-BO" b="1">
              <a:solidFill>
                <a:schemeClr val="accent6">
                  <a:lumMod val="75000"/>
                </a:schemeClr>
              </a:solidFill>
            </a:endParaRPr>
          </a:p>
        </p:txBody>
      </p:sp>
    </p:spTree>
    <p:extLst>
      <p:ext uri="{BB962C8B-B14F-4D97-AF65-F5344CB8AC3E}">
        <p14:creationId xmlns:p14="http://schemas.microsoft.com/office/powerpoint/2010/main" val="1534222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9FA9-24E5-9744-BF35-4B48C83FF671}"/>
              </a:ext>
            </a:extLst>
          </p:cNvPr>
          <p:cNvSpPr>
            <a:spLocks noGrp="1"/>
          </p:cNvSpPr>
          <p:nvPr>
            <p:ph type="title"/>
          </p:nvPr>
        </p:nvSpPr>
        <p:spPr/>
        <p:txBody>
          <a:bodyPr/>
          <a:lstStyle/>
          <a:p>
            <a:r>
              <a:rPr lang="en-BO"/>
              <a:t>Métodos o Funciones</a:t>
            </a:r>
          </a:p>
        </p:txBody>
      </p:sp>
      <p:sp>
        <p:nvSpPr>
          <p:cNvPr id="3" name="Content Placeholder 2">
            <a:extLst>
              <a:ext uri="{FF2B5EF4-FFF2-40B4-BE49-F238E27FC236}">
                <a16:creationId xmlns:a16="http://schemas.microsoft.com/office/drawing/2014/main" id="{0FA96554-015C-5F4D-AC5A-6FE0A491D332}"/>
              </a:ext>
            </a:extLst>
          </p:cNvPr>
          <p:cNvSpPr>
            <a:spLocks noGrp="1"/>
          </p:cNvSpPr>
          <p:nvPr>
            <p:ph idx="1"/>
          </p:nvPr>
        </p:nvSpPr>
        <p:spPr/>
        <p:txBody>
          <a:bodyPr>
            <a:normAutofit lnSpcReduction="10000"/>
          </a:bodyPr>
          <a:lstStyle/>
          <a:p>
            <a:pPr marL="0" indent="0">
              <a:buNone/>
            </a:pPr>
            <a:r>
              <a:rPr lang="en-BO"/>
              <a:t>Las </a:t>
            </a:r>
            <a:r>
              <a:rPr lang="en-BO" b="1">
                <a:solidFill>
                  <a:schemeClr val="accent6">
                    <a:lumMod val="75000"/>
                  </a:schemeClr>
                </a:solidFill>
              </a:rPr>
              <a:t>funciones o subrutinas</a:t>
            </a:r>
            <a:r>
              <a:rPr lang="en-BO"/>
              <a:t>, en la mayoría de los lenguajes, son las unidades mínimas de </a:t>
            </a:r>
            <a:r>
              <a:rPr lang="en-BO" b="1">
                <a:solidFill>
                  <a:schemeClr val="accent6">
                    <a:lumMod val="75000"/>
                  </a:schemeClr>
                </a:solidFill>
              </a:rPr>
              <a:t>agrupación de instrucciones</a:t>
            </a:r>
            <a:r>
              <a:rPr lang="en-BO"/>
              <a:t>. Una función se codifica para que sus comandos sean ejecutados secuencialmente como una unidad indivisible.</a:t>
            </a:r>
          </a:p>
          <a:p>
            <a:pPr marL="0" indent="0">
              <a:buNone/>
            </a:pPr>
            <a:endParaRPr lang="en-BO"/>
          </a:p>
          <a:p>
            <a:pPr marL="0" indent="0">
              <a:buNone/>
            </a:pPr>
            <a:r>
              <a:rPr lang="en-BO" b="1">
                <a:solidFill>
                  <a:schemeClr val="accent6">
                    <a:lumMod val="75000"/>
                  </a:schemeClr>
                </a:solidFill>
              </a:rPr>
              <a:t>En C# a las funciones se las conoce como ”Métodos” </a:t>
            </a:r>
            <a:r>
              <a:rPr lang="en-BO"/>
              <a:t>y es dentro de estas unidades donde los programadores escriben su código. En otras palabras lo que el runtime (entorno de ejecución) de .Net Core hace, durante la ejecución de un programa, es cargar y ejecutar uno a uno los métodos de nuestro código, de acuerdo al orden estipulado por nuestro programa.</a:t>
            </a:r>
          </a:p>
          <a:p>
            <a:pPr marL="0" indent="0">
              <a:buNone/>
            </a:pPr>
            <a:endParaRPr lang="en-BO"/>
          </a:p>
          <a:p>
            <a:pPr marL="0" indent="0">
              <a:buNone/>
            </a:pPr>
            <a:endParaRPr lang="en-BO"/>
          </a:p>
        </p:txBody>
      </p:sp>
    </p:spTree>
    <p:extLst>
      <p:ext uri="{BB962C8B-B14F-4D97-AF65-F5344CB8AC3E}">
        <p14:creationId xmlns:p14="http://schemas.microsoft.com/office/powerpoint/2010/main" val="2397630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8379-D293-E04D-A98E-C542A0D635FC}"/>
              </a:ext>
            </a:extLst>
          </p:cNvPr>
          <p:cNvSpPr>
            <a:spLocks noGrp="1"/>
          </p:cNvSpPr>
          <p:nvPr>
            <p:ph type="title"/>
          </p:nvPr>
        </p:nvSpPr>
        <p:spPr/>
        <p:txBody>
          <a:bodyPr/>
          <a:lstStyle/>
          <a:p>
            <a:r>
              <a:rPr lang="en-BO"/>
              <a:t>Sintaxis de los métodos</a:t>
            </a:r>
          </a:p>
        </p:txBody>
      </p:sp>
      <p:sp>
        <p:nvSpPr>
          <p:cNvPr id="3" name="Content Placeholder 2">
            <a:extLst>
              <a:ext uri="{FF2B5EF4-FFF2-40B4-BE49-F238E27FC236}">
                <a16:creationId xmlns:a16="http://schemas.microsoft.com/office/drawing/2014/main" id="{3DAA5386-9BDF-B242-85C8-6BB8B70E4FB8}"/>
              </a:ext>
            </a:extLst>
          </p:cNvPr>
          <p:cNvSpPr>
            <a:spLocks noGrp="1"/>
          </p:cNvSpPr>
          <p:nvPr>
            <p:ph idx="1"/>
          </p:nvPr>
        </p:nvSpPr>
        <p:spPr/>
        <p:txBody>
          <a:bodyPr>
            <a:normAutofit fontScale="70000" lnSpcReduction="20000"/>
          </a:bodyPr>
          <a:lstStyle/>
          <a:p>
            <a:pPr marL="0" indent="0" algn="just">
              <a:buNone/>
            </a:pPr>
            <a:r>
              <a:rPr lang="en-BO"/>
              <a:t>En C# un método devuelve al final de su ejecución un resultado. De manera que en su definición se coloca el tipo del resultado que devuelve, luego va el nombre que lo identifica, seguido entre paréntesis la definición opcional de parámetros a ser usados y finalmente va el cuerpo con las sentencias a ejecutarse.</a:t>
            </a:r>
          </a:p>
          <a:p>
            <a:pPr marL="0" indent="0">
              <a:buNone/>
            </a:pPr>
            <a:endParaRPr lang="en-BO"/>
          </a:p>
          <a:p>
            <a:pPr marL="0" indent="0">
              <a:buNone/>
            </a:pPr>
            <a:r>
              <a:rPr lang="en-BO">
                <a:solidFill>
                  <a:schemeClr val="accent5">
                    <a:lumMod val="75000"/>
                  </a:schemeClr>
                </a:solidFill>
              </a:rPr>
              <a:t>TipoResultado</a:t>
            </a:r>
            <a:r>
              <a:rPr lang="en-BO"/>
              <a:t> </a:t>
            </a:r>
            <a:r>
              <a:rPr lang="en-BO">
                <a:solidFill>
                  <a:schemeClr val="accent2">
                    <a:lumMod val="75000"/>
                  </a:schemeClr>
                </a:solidFill>
              </a:rPr>
              <a:t>NombreMetodo</a:t>
            </a:r>
            <a:r>
              <a:rPr lang="en-BO"/>
              <a:t>(</a:t>
            </a:r>
            <a:r>
              <a:rPr lang="en-BO">
                <a:solidFill>
                  <a:schemeClr val="accent1">
                    <a:lumMod val="75000"/>
                  </a:schemeClr>
                </a:solidFill>
              </a:rPr>
              <a:t>lista de parámetros</a:t>
            </a:r>
            <a:r>
              <a:rPr lang="en-BO"/>
              <a:t>)</a:t>
            </a:r>
          </a:p>
          <a:p>
            <a:pPr marL="0" indent="0">
              <a:buNone/>
            </a:pPr>
            <a:r>
              <a:rPr lang="en-BO"/>
              <a:t>{</a:t>
            </a:r>
          </a:p>
          <a:p>
            <a:pPr marL="0" indent="0">
              <a:buNone/>
            </a:pPr>
            <a:r>
              <a:rPr lang="en-BO"/>
              <a:t>	</a:t>
            </a:r>
            <a:r>
              <a:rPr lang="en-BO">
                <a:solidFill>
                  <a:schemeClr val="accent6">
                    <a:lumMod val="60000"/>
                    <a:lumOff val="40000"/>
                  </a:schemeClr>
                </a:solidFill>
              </a:rPr>
              <a:t>// Sentencias a ejecutarse</a:t>
            </a:r>
          </a:p>
          <a:p>
            <a:pPr marL="0" indent="0">
              <a:buNone/>
            </a:pPr>
            <a:r>
              <a:rPr lang="en-BO"/>
              <a:t>} </a:t>
            </a:r>
          </a:p>
          <a:p>
            <a:pPr marL="0" indent="0">
              <a:buNone/>
            </a:pPr>
            <a:endParaRPr lang="en-BO"/>
          </a:p>
          <a:p>
            <a:pPr marL="0" indent="0" algn="just">
              <a:buNone/>
            </a:pPr>
            <a:r>
              <a:rPr lang="en-BO"/>
              <a:t>Los comentarios se comienzan con </a:t>
            </a:r>
            <a:r>
              <a:rPr lang="en-BO" b="1">
                <a:solidFill>
                  <a:schemeClr val="accent6">
                    <a:lumMod val="75000"/>
                  </a:schemeClr>
                </a:solidFill>
              </a:rPr>
              <a:t>//</a:t>
            </a:r>
            <a:r>
              <a:rPr lang="en-BO"/>
              <a:t>, por lo que el compilador ignora lo que sigue hasta el final de la línea.</a:t>
            </a:r>
          </a:p>
          <a:p>
            <a:pPr marL="0" indent="0" algn="just">
              <a:buNone/>
            </a:pPr>
            <a:r>
              <a:rPr lang="en-BO"/>
              <a:t>Cuando un método no tiene un resultado que devolver, el lenguaje estipula usar como tipo el keyword </a:t>
            </a:r>
            <a:r>
              <a:rPr lang="en-BO" b="1">
                <a:solidFill>
                  <a:schemeClr val="accent6">
                    <a:lumMod val="75000"/>
                  </a:schemeClr>
                </a:solidFill>
              </a:rPr>
              <a:t>void </a:t>
            </a:r>
            <a:r>
              <a:rPr lang="en-BO"/>
              <a:t>(vacío), que significa que no debe esperarse un resultado al ejecutar el método.</a:t>
            </a:r>
          </a:p>
        </p:txBody>
      </p:sp>
    </p:spTree>
    <p:extLst>
      <p:ext uri="{BB962C8B-B14F-4D97-AF65-F5344CB8AC3E}">
        <p14:creationId xmlns:p14="http://schemas.microsoft.com/office/powerpoint/2010/main" val="363310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4101-89ED-2348-AA8E-312109C60BC4}"/>
              </a:ext>
            </a:extLst>
          </p:cNvPr>
          <p:cNvSpPr>
            <a:spLocks noGrp="1"/>
          </p:cNvSpPr>
          <p:nvPr>
            <p:ph type="title"/>
          </p:nvPr>
        </p:nvSpPr>
        <p:spPr/>
        <p:txBody>
          <a:bodyPr/>
          <a:lstStyle/>
          <a:p>
            <a:r>
              <a:rPr lang="en-BO"/>
              <a:t>Métodos no Globales</a:t>
            </a:r>
          </a:p>
        </p:txBody>
      </p:sp>
      <p:sp>
        <p:nvSpPr>
          <p:cNvPr id="3" name="Content Placeholder 2">
            <a:extLst>
              <a:ext uri="{FF2B5EF4-FFF2-40B4-BE49-F238E27FC236}">
                <a16:creationId xmlns:a16="http://schemas.microsoft.com/office/drawing/2014/main" id="{09D41406-CC28-C84E-AEFC-34201A8EF323}"/>
              </a:ext>
            </a:extLst>
          </p:cNvPr>
          <p:cNvSpPr>
            <a:spLocks noGrp="1"/>
          </p:cNvSpPr>
          <p:nvPr>
            <p:ph idx="1"/>
          </p:nvPr>
        </p:nvSpPr>
        <p:spPr>
          <a:xfrm>
            <a:off x="5468982" y="1825625"/>
            <a:ext cx="5884817" cy="4351338"/>
          </a:xfrm>
        </p:spPr>
        <p:txBody>
          <a:bodyPr>
            <a:normAutofit fontScale="70000" lnSpcReduction="20000"/>
          </a:bodyPr>
          <a:lstStyle/>
          <a:p>
            <a:pPr marL="0" indent="0">
              <a:buNone/>
            </a:pPr>
            <a:r>
              <a:rPr lang="en-BO"/>
              <a:t>Los métodos en C# se definen siempre dentro de alguna estructura que puede agruparlos junto a otras formas de miembros de manera de darles un alcance (scope) definido. Estas estructuras son conocidas dentro del lenguaje como </a:t>
            </a:r>
            <a:r>
              <a:rPr lang="en-BO" b="1">
                <a:solidFill>
                  <a:schemeClr val="accent6">
                    <a:lumMod val="75000"/>
                  </a:schemeClr>
                </a:solidFill>
              </a:rPr>
              <a:t>Tipos </a:t>
            </a:r>
            <a:r>
              <a:rPr lang="en-BO"/>
              <a:t>y el más usado para esto es el tipo </a:t>
            </a:r>
            <a:r>
              <a:rPr lang="en-BO" b="1">
                <a:solidFill>
                  <a:schemeClr val="accent6">
                    <a:lumMod val="75000"/>
                  </a:schemeClr>
                </a:solidFill>
              </a:rPr>
              <a:t>class </a:t>
            </a:r>
            <a:r>
              <a:rPr lang="en-BO"/>
              <a:t>(clase).</a:t>
            </a:r>
          </a:p>
          <a:p>
            <a:pPr marL="0" indent="0">
              <a:buNone/>
            </a:pPr>
            <a:endParaRPr lang="en-BO"/>
          </a:p>
          <a:p>
            <a:pPr marL="0" indent="0">
              <a:buNone/>
            </a:pPr>
            <a:r>
              <a:rPr lang="en-BO"/>
              <a:t>Al no poder definirse métodos fuera de una clase o tipo del lenguaje, </a:t>
            </a:r>
            <a:r>
              <a:rPr lang="en-BO" b="1">
                <a:solidFill>
                  <a:schemeClr val="accent6">
                    <a:lumMod val="75000"/>
                  </a:schemeClr>
                </a:solidFill>
              </a:rPr>
              <a:t>no existen métodos globales</a:t>
            </a:r>
            <a:r>
              <a:rPr lang="en-BO"/>
              <a:t>, o sea métodos que sean vistos automáticamente por todo el programa.</a:t>
            </a:r>
          </a:p>
          <a:p>
            <a:pPr marL="0" indent="0">
              <a:buNone/>
            </a:pPr>
            <a:endParaRPr lang="en-BO"/>
          </a:p>
          <a:p>
            <a:pPr marL="0" indent="0">
              <a:buNone/>
            </a:pPr>
            <a:r>
              <a:rPr lang="en-BO"/>
              <a:t>Para nuestros primeros pasos en el lenguaje, definiremos una clase que llamaremos Global, para colocar nuestros primeros métodos sin preocuparnos del concepto de clase a verse en la parte de </a:t>
            </a:r>
            <a:r>
              <a:rPr lang="en-BO" b="1">
                <a:solidFill>
                  <a:schemeClr val="accent6">
                    <a:lumMod val="75000"/>
                  </a:schemeClr>
                </a:solidFill>
              </a:rPr>
              <a:t>Programación orientada a Objetos </a:t>
            </a:r>
            <a:r>
              <a:rPr lang="en-BO"/>
              <a:t>(</a:t>
            </a:r>
            <a:r>
              <a:rPr lang="en-BO" b="1">
                <a:solidFill>
                  <a:schemeClr val="accent6">
                    <a:lumMod val="75000"/>
                  </a:schemeClr>
                </a:solidFill>
              </a:rPr>
              <a:t>OOP</a:t>
            </a:r>
            <a:r>
              <a:rPr lang="en-BO"/>
              <a:t>).</a:t>
            </a:r>
          </a:p>
        </p:txBody>
      </p:sp>
      <p:sp>
        <p:nvSpPr>
          <p:cNvPr id="4" name="TextBox 3">
            <a:extLst>
              <a:ext uri="{FF2B5EF4-FFF2-40B4-BE49-F238E27FC236}">
                <a16:creationId xmlns:a16="http://schemas.microsoft.com/office/drawing/2014/main" id="{3B71CD82-C406-EE4C-8A32-570302064A61}"/>
              </a:ext>
            </a:extLst>
          </p:cNvPr>
          <p:cNvSpPr txBox="1"/>
          <p:nvPr/>
        </p:nvSpPr>
        <p:spPr>
          <a:xfrm>
            <a:off x="838200" y="1947545"/>
            <a:ext cx="4491446" cy="2308324"/>
          </a:xfrm>
          <a:prstGeom prst="rect">
            <a:avLst/>
          </a:prstGeom>
          <a:noFill/>
          <a:ln>
            <a:solidFill>
              <a:schemeClr val="tx2"/>
            </a:solidFill>
          </a:ln>
        </p:spPr>
        <p:txBody>
          <a:bodyPr wrap="square" rtlCol="0">
            <a:spAutoFit/>
          </a:bodyPr>
          <a:lstStyle/>
          <a:p>
            <a:r>
              <a:rPr lang="en-BO">
                <a:solidFill>
                  <a:schemeClr val="accent1">
                    <a:lumMod val="75000"/>
                  </a:schemeClr>
                </a:solidFill>
              </a:rPr>
              <a:t>class</a:t>
            </a:r>
            <a:r>
              <a:rPr lang="en-BO"/>
              <a:t> NombreClase</a:t>
            </a:r>
          </a:p>
          <a:p>
            <a:r>
              <a:rPr lang="en-BO"/>
              <a:t>{</a:t>
            </a:r>
          </a:p>
          <a:p>
            <a:r>
              <a:rPr lang="en-BO">
                <a:solidFill>
                  <a:schemeClr val="accent5">
                    <a:lumMod val="75000"/>
                  </a:schemeClr>
                </a:solidFill>
              </a:rPr>
              <a:t>   TipoResultado</a:t>
            </a:r>
            <a:r>
              <a:rPr lang="en-BO"/>
              <a:t> </a:t>
            </a:r>
            <a:r>
              <a:rPr lang="en-BO">
                <a:solidFill>
                  <a:schemeClr val="accent2">
                    <a:lumMod val="75000"/>
                  </a:schemeClr>
                </a:solidFill>
              </a:rPr>
              <a:t>NombreMetodo</a:t>
            </a:r>
            <a:r>
              <a:rPr lang="en-BO"/>
              <a:t>(</a:t>
            </a:r>
            <a:r>
              <a:rPr lang="en-BO">
                <a:solidFill>
                  <a:schemeClr val="accent1">
                    <a:lumMod val="75000"/>
                  </a:schemeClr>
                </a:solidFill>
              </a:rPr>
              <a:t>lista de 		parámetros</a:t>
            </a:r>
            <a:r>
              <a:rPr lang="en-BO"/>
              <a:t>)</a:t>
            </a:r>
          </a:p>
          <a:p>
            <a:r>
              <a:rPr lang="en-BO"/>
              <a:t>   {</a:t>
            </a:r>
          </a:p>
          <a:p>
            <a:r>
              <a:rPr lang="en-BO"/>
              <a:t>	</a:t>
            </a:r>
            <a:r>
              <a:rPr lang="en-BO">
                <a:solidFill>
                  <a:schemeClr val="accent6">
                    <a:lumMod val="75000"/>
                  </a:schemeClr>
                </a:solidFill>
              </a:rPr>
              <a:t>// Sentencias a ejecutarse</a:t>
            </a:r>
          </a:p>
          <a:p>
            <a:r>
              <a:rPr lang="en-BO"/>
              <a:t>   }  </a:t>
            </a:r>
          </a:p>
          <a:p>
            <a:r>
              <a:rPr lang="en-BO"/>
              <a:t>}</a:t>
            </a:r>
          </a:p>
        </p:txBody>
      </p:sp>
      <p:sp>
        <p:nvSpPr>
          <p:cNvPr id="6" name="TextBox 5">
            <a:extLst>
              <a:ext uri="{FF2B5EF4-FFF2-40B4-BE49-F238E27FC236}">
                <a16:creationId xmlns:a16="http://schemas.microsoft.com/office/drawing/2014/main" id="{7BE4EA2A-D5FC-C64E-97C8-6D68D9286368}"/>
              </a:ext>
            </a:extLst>
          </p:cNvPr>
          <p:cNvSpPr txBox="1"/>
          <p:nvPr/>
        </p:nvSpPr>
        <p:spPr>
          <a:xfrm>
            <a:off x="838200" y="4338048"/>
            <a:ext cx="4491446" cy="2308324"/>
          </a:xfrm>
          <a:prstGeom prst="rect">
            <a:avLst/>
          </a:prstGeom>
          <a:noFill/>
          <a:ln>
            <a:solidFill>
              <a:schemeClr val="tx2"/>
            </a:solidFill>
          </a:ln>
        </p:spPr>
        <p:txBody>
          <a:bodyPr wrap="square" rtlCol="0">
            <a:spAutoFit/>
          </a:bodyPr>
          <a:lstStyle/>
          <a:p>
            <a:r>
              <a:rPr lang="en-BO">
                <a:solidFill>
                  <a:srgbClr val="FF0000"/>
                </a:solidFill>
              </a:rPr>
              <a:t>void MetodoInvalido() {}  </a:t>
            </a:r>
            <a:r>
              <a:rPr lang="en-BO">
                <a:solidFill>
                  <a:schemeClr val="accent6">
                    <a:lumMod val="75000"/>
                  </a:schemeClr>
                </a:solidFill>
              </a:rPr>
              <a:t>// fuera de una clase </a:t>
            </a:r>
          </a:p>
          <a:p>
            <a:r>
              <a:rPr lang="en-BO">
                <a:solidFill>
                  <a:schemeClr val="accent1">
                    <a:lumMod val="75000"/>
                  </a:schemeClr>
                </a:solidFill>
              </a:rPr>
              <a:t>class</a:t>
            </a:r>
            <a:r>
              <a:rPr lang="en-BO"/>
              <a:t> MiClase</a:t>
            </a:r>
          </a:p>
          <a:p>
            <a:r>
              <a:rPr lang="en-BO"/>
              <a:t>{</a:t>
            </a:r>
          </a:p>
          <a:p>
            <a:r>
              <a:rPr lang="en-BO">
                <a:solidFill>
                  <a:schemeClr val="accent5">
                    <a:lumMod val="75000"/>
                  </a:schemeClr>
                </a:solidFill>
              </a:rPr>
              <a:t>   void</a:t>
            </a:r>
            <a:r>
              <a:rPr lang="en-BO"/>
              <a:t> </a:t>
            </a:r>
            <a:r>
              <a:rPr lang="en-BO">
                <a:solidFill>
                  <a:schemeClr val="accent2">
                    <a:lumMod val="75000"/>
                  </a:schemeClr>
                </a:solidFill>
              </a:rPr>
              <a:t>MiMetodo</a:t>
            </a:r>
            <a:r>
              <a:rPr lang="en-BO"/>
              <a:t>()</a:t>
            </a:r>
          </a:p>
          <a:p>
            <a:r>
              <a:rPr lang="en-BO"/>
              <a:t>   {</a:t>
            </a:r>
          </a:p>
          <a:p>
            <a:r>
              <a:rPr lang="en-BO"/>
              <a:t>	WriteLine("Hello World!");</a:t>
            </a:r>
            <a:endParaRPr lang="en-BO">
              <a:solidFill>
                <a:schemeClr val="accent6">
                  <a:lumMod val="60000"/>
                  <a:lumOff val="40000"/>
                </a:schemeClr>
              </a:solidFill>
            </a:endParaRPr>
          </a:p>
          <a:p>
            <a:r>
              <a:rPr lang="en-BO"/>
              <a:t>   }  </a:t>
            </a:r>
          </a:p>
          <a:p>
            <a:r>
              <a:rPr lang="en-BO"/>
              <a:t>}</a:t>
            </a:r>
          </a:p>
        </p:txBody>
      </p:sp>
    </p:spTree>
    <p:extLst>
      <p:ext uri="{BB962C8B-B14F-4D97-AF65-F5344CB8AC3E}">
        <p14:creationId xmlns:p14="http://schemas.microsoft.com/office/powerpoint/2010/main" val="48916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1B79-2049-0F4A-A97B-A6A489A597F0}"/>
              </a:ext>
            </a:extLst>
          </p:cNvPr>
          <p:cNvSpPr>
            <a:spLocks noGrp="1"/>
          </p:cNvSpPr>
          <p:nvPr>
            <p:ph type="title"/>
          </p:nvPr>
        </p:nvSpPr>
        <p:spPr/>
        <p:txBody>
          <a:bodyPr/>
          <a:lstStyle/>
          <a:p>
            <a:r>
              <a:rPr lang="en-BO"/>
              <a:t>Hardware</a:t>
            </a:r>
          </a:p>
        </p:txBody>
      </p:sp>
      <p:sp>
        <p:nvSpPr>
          <p:cNvPr id="3" name="Content Placeholder 2">
            <a:extLst>
              <a:ext uri="{FF2B5EF4-FFF2-40B4-BE49-F238E27FC236}">
                <a16:creationId xmlns:a16="http://schemas.microsoft.com/office/drawing/2014/main" id="{6E2368CC-896A-4A44-B808-49032E885B90}"/>
              </a:ext>
            </a:extLst>
          </p:cNvPr>
          <p:cNvSpPr>
            <a:spLocks noGrp="1"/>
          </p:cNvSpPr>
          <p:nvPr>
            <p:ph idx="1"/>
          </p:nvPr>
        </p:nvSpPr>
        <p:spPr/>
        <p:txBody>
          <a:bodyPr/>
          <a:lstStyle/>
          <a:p>
            <a:pPr marL="0" indent="0">
              <a:buNone/>
            </a:pPr>
            <a:r>
              <a:rPr lang="en-BO"/>
              <a:t>El hardware es la ferretería, o electrónica, de los </a:t>
            </a:r>
            <a:r>
              <a:rPr lang="en-BO" b="1">
                <a:solidFill>
                  <a:schemeClr val="accent6">
                    <a:lumMod val="75000"/>
                  </a:schemeClr>
                </a:solidFill>
              </a:rPr>
              <a:t>dispositivos computadoras </a:t>
            </a:r>
            <a:r>
              <a:rPr lang="en-BO"/>
              <a:t>ó</a:t>
            </a:r>
            <a:r>
              <a:rPr lang="en-BO" b="1">
                <a:solidFill>
                  <a:schemeClr val="accent6">
                    <a:lumMod val="75000"/>
                  </a:schemeClr>
                </a:solidFill>
              </a:rPr>
              <a:t> dispositivos inteligentes</a:t>
            </a:r>
            <a:r>
              <a:rPr lang="en-BO"/>
              <a:t>, lo que se ve y se puede tocar, y que consta de variadas partes, como ser: </a:t>
            </a:r>
            <a:r>
              <a:rPr lang="en-BO" b="1">
                <a:solidFill>
                  <a:schemeClr val="accent6">
                    <a:lumMod val="75000"/>
                  </a:schemeClr>
                </a:solidFill>
              </a:rPr>
              <a:t>procesador</a:t>
            </a:r>
            <a:r>
              <a:rPr lang="en-BO"/>
              <a:t>, pantalla, teclado, ratón (mouse), micrófono, parlantes, impresora, cámara, etc... Básicamente es la parte dura que permite a las personas interactuar con estos aparatos.</a:t>
            </a:r>
          </a:p>
          <a:p>
            <a:pPr marL="0" indent="0">
              <a:buNone/>
            </a:pPr>
            <a:endParaRPr lang="en-BO"/>
          </a:p>
          <a:p>
            <a:pPr marL="0" indent="0">
              <a:buNone/>
            </a:pPr>
            <a:r>
              <a:rPr lang="en-BO"/>
              <a:t>Pero lo que tienen en común todos estos tipos de computadoras, es una pieza de hardware ó circuitería conocida como </a:t>
            </a:r>
            <a:r>
              <a:rPr lang="en-BO" b="1">
                <a:solidFill>
                  <a:schemeClr val="accent6">
                    <a:lumMod val="75000"/>
                  </a:schemeClr>
                </a:solidFill>
              </a:rPr>
              <a:t>CPU (Unidad de Proceso Central)</a:t>
            </a:r>
            <a:r>
              <a:rPr lang="en-BO" b="1"/>
              <a:t> </a:t>
            </a:r>
            <a:r>
              <a:rPr lang="en-BO"/>
              <a:t>o en la jerga común </a:t>
            </a:r>
            <a:r>
              <a:rPr lang="en-BO" b="1">
                <a:solidFill>
                  <a:schemeClr val="accent6">
                    <a:lumMod val="75000"/>
                  </a:schemeClr>
                </a:solidFill>
              </a:rPr>
              <a:t>Procesador</a:t>
            </a:r>
            <a:r>
              <a:rPr lang="en-BO"/>
              <a:t>.</a:t>
            </a:r>
          </a:p>
        </p:txBody>
      </p:sp>
    </p:spTree>
    <p:extLst>
      <p:ext uri="{BB962C8B-B14F-4D97-AF65-F5344CB8AC3E}">
        <p14:creationId xmlns:p14="http://schemas.microsoft.com/office/powerpoint/2010/main" val="3611241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1044-9A24-F647-9285-A8F7580CD00A}"/>
              </a:ext>
            </a:extLst>
          </p:cNvPr>
          <p:cNvSpPr>
            <a:spLocks noGrp="1"/>
          </p:cNvSpPr>
          <p:nvPr>
            <p:ph type="title"/>
          </p:nvPr>
        </p:nvSpPr>
        <p:spPr/>
        <p:txBody>
          <a:bodyPr/>
          <a:lstStyle/>
          <a:p>
            <a:r>
              <a:rPr lang="en-BO"/>
              <a:t>Llaves y puntos y coma</a:t>
            </a:r>
          </a:p>
        </p:txBody>
      </p:sp>
      <p:sp>
        <p:nvSpPr>
          <p:cNvPr id="3" name="Content Placeholder 2">
            <a:extLst>
              <a:ext uri="{FF2B5EF4-FFF2-40B4-BE49-F238E27FC236}">
                <a16:creationId xmlns:a16="http://schemas.microsoft.com/office/drawing/2014/main" id="{046F66DB-A321-AA4E-A322-F6AA009D66F0}"/>
              </a:ext>
            </a:extLst>
          </p:cNvPr>
          <p:cNvSpPr>
            <a:spLocks noGrp="1"/>
          </p:cNvSpPr>
          <p:nvPr>
            <p:ph idx="1"/>
          </p:nvPr>
        </p:nvSpPr>
        <p:spPr/>
        <p:txBody>
          <a:bodyPr>
            <a:normAutofit lnSpcReduction="10000"/>
          </a:bodyPr>
          <a:lstStyle/>
          <a:p>
            <a:pPr marL="0" indent="0">
              <a:buNone/>
            </a:pPr>
            <a:r>
              <a:rPr lang="en-BO" b="1">
                <a:solidFill>
                  <a:schemeClr val="accent6">
                    <a:lumMod val="75000"/>
                  </a:schemeClr>
                </a:solidFill>
              </a:rPr>
              <a:t>C#</a:t>
            </a:r>
            <a:r>
              <a:rPr lang="en-BO"/>
              <a:t>, como todo lenguaje C derivado, usa las llaves (</a:t>
            </a:r>
            <a:r>
              <a:rPr lang="en-BO" b="1">
                <a:solidFill>
                  <a:schemeClr val="accent6">
                    <a:lumMod val="75000"/>
                  </a:schemeClr>
                </a:solidFill>
              </a:rPr>
              <a:t>{}</a:t>
            </a:r>
            <a:r>
              <a:rPr lang="en-BO"/>
              <a:t>) para definir estructuras, bloques de código y listas de elementos. </a:t>
            </a:r>
            <a:r>
              <a:rPr lang="en-BO" b="1">
                <a:solidFill>
                  <a:schemeClr val="accent6">
                    <a:lumMod val="75000"/>
                  </a:schemeClr>
                </a:solidFill>
              </a:rPr>
              <a:t>{ </a:t>
            </a:r>
            <a:r>
              <a:rPr lang="en-BO"/>
              <a:t>para empezar y </a:t>
            </a:r>
            <a:r>
              <a:rPr lang="en-BO" b="1">
                <a:solidFill>
                  <a:schemeClr val="accent6">
                    <a:lumMod val="75000"/>
                  </a:schemeClr>
                </a:solidFill>
              </a:rPr>
              <a:t>}</a:t>
            </a:r>
            <a:r>
              <a:rPr lang="en-BO"/>
              <a:t> para terminar. Las instrucciones, sentencias o expresiones se terminan con punto y coma (</a:t>
            </a:r>
            <a:r>
              <a:rPr lang="en-BO" b="1">
                <a:solidFill>
                  <a:schemeClr val="accent6">
                    <a:lumMod val="75000"/>
                  </a:schemeClr>
                </a:solidFill>
              </a:rPr>
              <a:t>;</a:t>
            </a:r>
            <a:r>
              <a:rPr lang="en-BO"/>
              <a:t>), esto tiene la finalidad de que el final de línea no tenga ningún significado. Los espacios en blanco y tabulaciones son también ignorados por el compilador, por lo que la indentación de las líneas de código se usen dentro de convenciones no obligatorias y los </a:t>
            </a:r>
            <a:r>
              <a:rPr lang="en-BO" b="1">
                <a:solidFill>
                  <a:schemeClr val="accent6">
                    <a:lumMod val="75000"/>
                  </a:schemeClr>
                </a:solidFill>
              </a:rPr>
              <a:t>programas puedan tener un formato libre</a:t>
            </a:r>
            <a:r>
              <a:rPr lang="en-BO"/>
              <a:t>.</a:t>
            </a:r>
          </a:p>
          <a:p>
            <a:pPr marL="0" indent="0">
              <a:buNone/>
            </a:pPr>
            <a:endParaRPr lang="en-BO" b="1">
              <a:solidFill>
                <a:schemeClr val="accent6">
                  <a:lumMod val="75000"/>
                </a:schemeClr>
              </a:solidFill>
            </a:endParaRPr>
          </a:p>
          <a:p>
            <a:pPr marL="0" indent="0">
              <a:buNone/>
            </a:pPr>
            <a:r>
              <a:rPr lang="en-BO" b="1">
                <a:solidFill>
                  <a:schemeClr val="accent6">
                    <a:lumMod val="75000"/>
                  </a:schemeClr>
                </a:solidFill>
              </a:rPr>
              <a:t>C#</a:t>
            </a:r>
            <a:r>
              <a:rPr lang="en-BO"/>
              <a:t> </a:t>
            </a:r>
            <a:r>
              <a:rPr lang="en-BO" b="1">
                <a:solidFill>
                  <a:schemeClr val="accent6">
                    <a:lumMod val="75000"/>
                  </a:schemeClr>
                </a:solidFill>
              </a:rPr>
              <a:t>diferencia mayúsculas de minúsculas</a:t>
            </a:r>
            <a:r>
              <a:rPr lang="en-BO"/>
              <a:t> y </a:t>
            </a:r>
            <a:r>
              <a:rPr lang="en-BO" b="1">
                <a:solidFill>
                  <a:schemeClr val="accent6">
                    <a:lumMod val="75000"/>
                  </a:schemeClr>
                </a:solidFill>
              </a:rPr>
              <a:t>todos los keywords se definen en minúsculas</a:t>
            </a:r>
            <a:r>
              <a:rPr lang="en-BO"/>
              <a:t> (como </a:t>
            </a:r>
            <a:r>
              <a:rPr lang="en-BO" b="1">
                <a:solidFill>
                  <a:schemeClr val="accent6">
                    <a:lumMod val="75000"/>
                  </a:schemeClr>
                </a:solidFill>
              </a:rPr>
              <a:t>void</a:t>
            </a:r>
            <a:r>
              <a:rPr lang="en-BO"/>
              <a:t>). </a:t>
            </a:r>
          </a:p>
        </p:txBody>
      </p:sp>
    </p:spTree>
    <p:extLst>
      <p:ext uri="{BB962C8B-B14F-4D97-AF65-F5344CB8AC3E}">
        <p14:creationId xmlns:p14="http://schemas.microsoft.com/office/powerpoint/2010/main" val="456920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92A6-6E34-EF4A-A4E3-E10155F655D0}"/>
              </a:ext>
            </a:extLst>
          </p:cNvPr>
          <p:cNvSpPr>
            <a:spLocks noGrp="1"/>
          </p:cNvSpPr>
          <p:nvPr>
            <p:ph type="title"/>
          </p:nvPr>
        </p:nvSpPr>
        <p:spPr/>
        <p:txBody>
          <a:bodyPr/>
          <a:lstStyle/>
          <a:p>
            <a:r>
              <a:rPr lang="en-BO"/>
              <a:t>Comentarios</a:t>
            </a:r>
          </a:p>
        </p:txBody>
      </p:sp>
      <p:sp>
        <p:nvSpPr>
          <p:cNvPr id="3" name="Content Placeholder 2">
            <a:extLst>
              <a:ext uri="{FF2B5EF4-FFF2-40B4-BE49-F238E27FC236}">
                <a16:creationId xmlns:a16="http://schemas.microsoft.com/office/drawing/2014/main" id="{614895C5-8F7F-2647-BA73-5C0FFEC84DB7}"/>
              </a:ext>
            </a:extLst>
          </p:cNvPr>
          <p:cNvSpPr>
            <a:spLocks noGrp="1"/>
          </p:cNvSpPr>
          <p:nvPr>
            <p:ph idx="1"/>
          </p:nvPr>
        </p:nvSpPr>
        <p:spPr/>
        <p:txBody>
          <a:bodyPr>
            <a:normAutofit fontScale="62500" lnSpcReduction="20000"/>
          </a:bodyPr>
          <a:lstStyle/>
          <a:p>
            <a:pPr marL="0" indent="0">
              <a:buNone/>
            </a:pPr>
            <a:r>
              <a:rPr lang="en-BO"/>
              <a:t>Los comentarios se usan ampliamente en todos los lenguajes para dejar explicaciones sobre la intención de las distintas porciones de código. En </a:t>
            </a:r>
            <a:r>
              <a:rPr lang="en-BO" b="1">
                <a:solidFill>
                  <a:schemeClr val="accent6">
                    <a:lumMod val="75000"/>
                  </a:schemeClr>
                </a:solidFill>
              </a:rPr>
              <a:t>C#</a:t>
            </a:r>
            <a:r>
              <a:rPr lang="en-BO"/>
              <a:t> existen básicamente dos formas de comentario:</a:t>
            </a:r>
          </a:p>
          <a:p>
            <a:pPr marL="0" indent="0">
              <a:buNone/>
            </a:pPr>
            <a:endParaRPr lang="en-BO"/>
          </a:p>
          <a:p>
            <a:pPr marL="0" indent="0">
              <a:buNone/>
            </a:pPr>
            <a:r>
              <a:rPr lang="en-BO" b="1">
                <a:solidFill>
                  <a:schemeClr val="accent6">
                    <a:lumMod val="75000"/>
                  </a:schemeClr>
                </a:solidFill>
              </a:rPr>
              <a:t>// Comentarios de una línea, comienza desde las dos barras hasta el final </a:t>
            </a:r>
          </a:p>
          <a:p>
            <a:pPr marL="0" indent="0">
              <a:buNone/>
            </a:pPr>
            <a:r>
              <a:rPr lang="en-BO" b="1">
                <a:solidFill>
                  <a:schemeClr val="accent6">
                    <a:lumMod val="75000"/>
                  </a:schemeClr>
                </a:solidFill>
              </a:rPr>
              <a:t>// de la línea</a:t>
            </a:r>
          </a:p>
          <a:p>
            <a:pPr marL="0" indent="0">
              <a:buNone/>
            </a:pPr>
            <a:endParaRPr lang="en-BO"/>
          </a:p>
          <a:p>
            <a:pPr marL="0" indent="0">
              <a:buNone/>
            </a:pPr>
            <a:r>
              <a:rPr lang="en-BO" b="1">
                <a:solidFill>
                  <a:schemeClr val="accent6">
                    <a:lumMod val="75000"/>
                  </a:schemeClr>
                </a:solidFill>
              </a:rPr>
              <a:t>/* Comentario de varias lineas tipo lenguaje C</a:t>
            </a:r>
          </a:p>
          <a:p>
            <a:pPr marL="0" indent="0">
              <a:buNone/>
            </a:pPr>
            <a:r>
              <a:rPr lang="en-BO" b="1">
                <a:solidFill>
                  <a:schemeClr val="accent6">
                    <a:lumMod val="75000"/>
                  </a:schemeClr>
                </a:solidFill>
              </a:rPr>
              <a:t>sigue y sigue</a:t>
            </a:r>
          </a:p>
          <a:p>
            <a:pPr marL="0" indent="0">
              <a:buNone/>
            </a:pPr>
            <a:r>
              <a:rPr lang="en-BO" b="1">
                <a:solidFill>
                  <a:schemeClr val="accent6">
                    <a:lumMod val="75000"/>
                  </a:schemeClr>
                </a:solidFill>
              </a:rPr>
              <a:t>hasta los siguientes carácteres */</a:t>
            </a:r>
          </a:p>
          <a:p>
            <a:pPr marL="0" indent="0">
              <a:buNone/>
            </a:pPr>
            <a:endParaRPr lang="en-BO"/>
          </a:p>
          <a:p>
            <a:pPr marL="0" indent="0">
              <a:buNone/>
            </a:pPr>
            <a:r>
              <a:rPr lang="en-BO"/>
              <a:t>Estos comentarios no son tomados en cuenta por el compilador en el momento de la compilación del programa.</a:t>
            </a:r>
          </a:p>
          <a:p>
            <a:pPr marL="0" indent="0">
              <a:buNone/>
            </a:pPr>
            <a:r>
              <a:rPr lang="en-BO"/>
              <a:t>Hay una tercera forma que se usa para la documentación de programas, estas lineas de comentarios comienzan con tres barras inclinadas: </a:t>
            </a:r>
            <a:r>
              <a:rPr lang="en-BO" b="1">
                <a:solidFill>
                  <a:schemeClr val="accent6">
                    <a:lumMod val="75000"/>
                  </a:schemeClr>
                </a:solidFill>
              </a:rPr>
              <a:t>///</a:t>
            </a:r>
            <a:r>
              <a:rPr lang="en-BO"/>
              <a:t>. No las usaremos durante este curso.</a:t>
            </a:r>
            <a:endParaRPr lang="en-BO" b="1">
              <a:solidFill>
                <a:schemeClr val="accent6">
                  <a:lumMod val="75000"/>
                </a:schemeClr>
              </a:solidFill>
            </a:endParaRPr>
          </a:p>
        </p:txBody>
      </p:sp>
    </p:spTree>
    <p:extLst>
      <p:ext uri="{BB962C8B-B14F-4D97-AF65-F5344CB8AC3E}">
        <p14:creationId xmlns:p14="http://schemas.microsoft.com/office/powerpoint/2010/main" val="652819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7320-1B42-2E43-8D1E-84BA2097EDAF}"/>
              </a:ext>
            </a:extLst>
          </p:cNvPr>
          <p:cNvSpPr>
            <a:spLocks noGrp="1"/>
          </p:cNvSpPr>
          <p:nvPr>
            <p:ph type="title"/>
          </p:nvPr>
        </p:nvSpPr>
        <p:spPr/>
        <p:txBody>
          <a:bodyPr/>
          <a:lstStyle/>
          <a:p>
            <a:r>
              <a:rPr lang="en-BO"/>
              <a:t>El método Main()</a:t>
            </a:r>
          </a:p>
        </p:txBody>
      </p:sp>
      <p:sp>
        <p:nvSpPr>
          <p:cNvPr id="3" name="Content Placeholder 2">
            <a:extLst>
              <a:ext uri="{FF2B5EF4-FFF2-40B4-BE49-F238E27FC236}">
                <a16:creationId xmlns:a16="http://schemas.microsoft.com/office/drawing/2014/main" id="{0BA72978-CE14-4B44-AD76-ED9454749C84}"/>
              </a:ext>
            </a:extLst>
          </p:cNvPr>
          <p:cNvSpPr>
            <a:spLocks noGrp="1"/>
          </p:cNvSpPr>
          <p:nvPr>
            <p:ph idx="1"/>
          </p:nvPr>
        </p:nvSpPr>
        <p:spPr/>
        <p:txBody>
          <a:bodyPr>
            <a:normAutofit fontScale="62500" lnSpcReduction="20000"/>
          </a:bodyPr>
          <a:lstStyle/>
          <a:p>
            <a:pPr marL="0" indent="0">
              <a:buNone/>
            </a:pPr>
            <a:r>
              <a:rPr lang="en-BO"/>
              <a:t>Para que un programa pueda ser ejecutado por el </a:t>
            </a:r>
            <a:r>
              <a:rPr lang="en-BO" b="1">
                <a:solidFill>
                  <a:schemeClr val="accent6">
                    <a:lumMod val="75000"/>
                  </a:schemeClr>
                </a:solidFill>
              </a:rPr>
              <a:t>CLR</a:t>
            </a:r>
            <a:r>
              <a:rPr lang="en-BO"/>
              <a:t> (</a:t>
            </a:r>
            <a:r>
              <a:rPr lang="en-BO" b="1">
                <a:solidFill>
                  <a:schemeClr val="accent6">
                    <a:lumMod val="75000"/>
                  </a:schemeClr>
                </a:solidFill>
              </a:rPr>
              <a:t>Runtime</a:t>
            </a:r>
            <a:r>
              <a:rPr lang="en-BO"/>
              <a:t> de Lenguaje Común) debe existir en uno de sus tipos (</a:t>
            </a:r>
            <a:r>
              <a:rPr lang="en-BO" b="1">
                <a:solidFill>
                  <a:schemeClr val="accent6">
                    <a:lumMod val="75000"/>
                  </a:schemeClr>
                </a:solidFill>
              </a:rPr>
              <a:t>class</a:t>
            </a:r>
            <a:r>
              <a:rPr lang="en-BO"/>
              <a:t> o </a:t>
            </a:r>
            <a:r>
              <a:rPr lang="en-BO" b="1">
                <a:solidFill>
                  <a:schemeClr val="accent6">
                    <a:lumMod val="75000"/>
                  </a:schemeClr>
                </a:solidFill>
              </a:rPr>
              <a:t>struct</a:t>
            </a:r>
            <a:r>
              <a:rPr lang="en-BO"/>
              <a:t>) un método con el nombre </a:t>
            </a:r>
            <a:r>
              <a:rPr lang="en-BO" b="1">
                <a:solidFill>
                  <a:schemeClr val="accent6">
                    <a:lumMod val="75000"/>
                  </a:schemeClr>
                </a:solidFill>
              </a:rPr>
              <a:t>Main</a:t>
            </a:r>
            <a:r>
              <a:rPr lang="en-BO"/>
              <a:t> y que tenga alguna de estas posibles definiciones:</a:t>
            </a:r>
          </a:p>
          <a:p>
            <a:endParaRPr lang="en-BO"/>
          </a:p>
          <a:p>
            <a:pPr marL="0" indent="0">
              <a:buNone/>
            </a:pPr>
            <a:r>
              <a:rPr lang="en-US" dirty="0"/>
              <a:t>static </a:t>
            </a:r>
            <a:r>
              <a:rPr lang="en-US" b="1" dirty="0">
                <a:solidFill>
                  <a:schemeClr val="accent6">
                    <a:lumMod val="75000"/>
                  </a:schemeClr>
                </a:solidFill>
              </a:rPr>
              <a:t>v</a:t>
            </a:r>
            <a:r>
              <a:rPr lang="en-BO" b="1" dirty="0">
                <a:solidFill>
                  <a:schemeClr val="accent6">
                    <a:lumMod val="75000"/>
                  </a:schemeClr>
                </a:solidFill>
              </a:rPr>
              <a:t>oid Main</a:t>
            </a:r>
            <a:r>
              <a:rPr lang="en-BO" dirty="0"/>
              <a:t>() {}   </a:t>
            </a:r>
            <a:r>
              <a:rPr lang="en-BO" b="1" dirty="0">
                <a:solidFill>
                  <a:schemeClr val="accent6">
                    <a:lumMod val="75000"/>
                  </a:schemeClr>
                </a:solidFill>
              </a:rPr>
              <a:t>// ................... La forma más simple a usarse al principio del curso</a:t>
            </a:r>
            <a:r>
              <a:rPr lang="en-BO" dirty="0"/>
              <a:t>		</a:t>
            </a:r>
          </a:p>
          <a:p>
            <a:pPr marL="0" indent="0">
              <a:buNone/>
            </a:pPr>
            <a:r>
              <a:rPr lang="en-US" dirty="0"/>
              <a:t>static </a:t>
            </a:r>
            <a:r>
              <a:rPr lang="en-US" b="1" dirty="0">
                <a:solidFill>
                  <a:schemeClr val="accent6">
                    <a:lumMod val="75000"/>
                  </a:schemeClr>
                </a:solidFill>
              </a:rPr>
              <a:t>v</a:t>
            </a:r>
            <a:r>
              <a:rPr lang="en-BO" b="1" dirty="0">
                <a:solidFill>
                  <a:schemeClr val="accent6">
                    <a:lumMod val="75000"/>
                  </a:schemeClr>
                </a:solidFill>
              </a:rPr>
              <a:t>oid Main(string[] args) </a:t>
            </a:r>
            <a:r>
              <a:rPr lang="en-BO" dirty="0"/>
              <a:t>{}</a:t>
            </a:r>
          </a:p>
          <a:p>
            <a:pPr marL="0" indent="0">
              <a:buNone/>
            </a:pPr>
            <a:r>
              <a:rPr lang="en-US" dirty="0"/>
              <a:t>static </a:t>
            </a:r>
            <a:r>
              <a:rPr lang="en-US" b="1" dirty="0" err="1">
                <a:solidFill>
                  <a:schemeClr val="accent6">
                    <a:lumMod val="75000"/>
                  </a:schemeClr>
                </a:solidFill>
              </a:rPr>
              <a:t>i</a:t>
            </a:r>
            <a:r>
              <a:rPr lang="en-BO" b="1" dirty="0">
                <a:solidFill>
                  <a:schemeClr val="accent6">
                    <a:lumMod val="75000"/>
                  </a:schemeClr>
                </a:solidFill>
              </a:rPr>
              <a:t>nt Main() </a:t>
            </a:r>
            <a:r>
              <a:rPr lang="en-BO" dirty="0"/>
              <a:t>{}</a:t>
            </a:r>
          </a:p>
          <a:p>
            <a:pPr marL="0" indent="0">
              <a:buNone/>
            </a:pPr>
            <a:r>
              <a:rPr lang="en-US" dirty="0"/>
              <a:t>static </a:t>
            </a:r>
            <a:r>
              <a:rPr lang="en-US" b="1" dirty="0" err="1">
                <a:solidFill>
                  <a:schemeClr val="accent6">
                    <a:lumMod val="75000"/>
                  </a:schemeClr>
                </a:solidFill>
              </a:rPr>
              <a:t>i</a:t>
            </a:r>
            <a:r>
              <a:rPr lang="en-BO" b="1" dirty="0">
                <a:solidFill>
                  <a:schemeClr val="accent6">
                    <a:lumMod val="75000"/>
                  </a:schemeClr>
                </a:solidFill>
              </a:rPr>
              <a:t>nt Main(string[] args) </a:t>
            </a:r>
            <a:r>
              <a:rPr lang="en-BO" dirty="0"/>
              <a:t>{}</a:t>
            </a:r>
          </a:p>
          <a:p>
            <a:pPr marL="0" indent="0">
              <a:buNone/>
            </a:pPr>
            <a:r>
              <a:rPr lang="en-US" dirty="0"/>
              <a:t>static </a:t>
            </a:r>
            <a:r>
              <a:rPr lang="en-BO" b="1" dirty="0">
                <a:solidFill>
                  <a:schemeClr val="accent6">
                    <a:lumMod val="75000"/>
                  </a:schemeClr>
                </a:solidFill>
              </a:rPr>
              <a:t>Task Main() </a:t>
            </a:r>
            <a:r>
              <a:rPr lang="en-BO" dirty="0"/>
              <a:t>{}</a:t>
            </a:r>
          </a:p>
          <a:p>
            <a:pPr marL="0" indent="0">
              <a:buNone/>
            </a:pPr>
            <a:r>
              <a:rPr lang="en-US" dirty="0"/>
              <a:t>static </a:t>
            </a:r>
            <a:r>
              <a:rPr lang="en-BO" b="1" dirty="0">
                <a:solidFill>
                  <a:schemeClr val="accent6">
                    <a:lumMod val="75000"/>
                  </a:schemeClr>
                </a:solidFill>
              </a:rPr>
              <a:t>Task Main(string[] args) </a:t>
            </a:r>
            <a:r>
              <a:rPr lang="en-BO" dirty="0"/>
              <a:t>{}</a:t>
            </a:r>
          </a:p>
          <a:p>
            <a:pPr marL="0" indent="0">
              <a:buNone/>
            </a:pPr>
            <a:endParaRPr lang="en-BO" dirty="0"/>
          </a:p>
          <a:p>
            <a:pPr marL="0" indent="0">
              <a:buNone/>
            </a:pPr>
            <a:r>
              <a:rPr lang="en-BO" dirty="0"/>
              <a:t>Para no tener que indicarle al compilador de C# cuál método Main es el que es el primer método a ejecutarse, solo debemos codificar un único método Main() en todo el programa.</a:t>
            </a:r>
          </a:p>
          <a:p>
            <a:pPr marL="0" indent="0">
              <a:buNone/>
            </a:pPr>
            <a:r>
              <a:rPr lang="en-BO"/>
              <a:t>La convención (regla no obligatoria) para los </a:t>
            </a:r>
            <a:r>
              <a:rPr lang="en-BO" b="1">
                <a:solidFill>
                  <a:schemeClr val="accent6">
                    <a:lumMod val="75000"/>
                  </a:schemeClr>
                </a:solidFill>
              </a:rPr>
              <a:t>nombres de Metodos es solo la primera letra del nombre en mayúsculas</a:t>
            </a:r>
            <a:r>
              <a:rPr lang="en-BO"/>
              <a:t>.</a:t>
            </a:r>
          </a:p>
          <a:p>
            <a:pPr marL="0" indent="0">
              <a:buNone/>
            </a:pPr>
            <a:endParaRPr lang="en-BO"/>
          </a:p>
        </p:txBody>
      </p:sp>
    </p:spTree>
    <p:extLst>
      <p:ext uri="{BB962C8B-B14F-4D97-AF65-F5344CB8AC3E}">
        <p14:creationId xmlns:p14="http://schemas.microsoft.com/office/powerpoint/2010/main" val="2327551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BDF1-031D-844A-9555-DE2C994E5CD7}"/>
              </a:ext>
            </a:extLst>
          </p:cNvPr>
          <p:cNvSpPr>
            <a:spLocks noGrp="1"/>
          </p:cNvSpPr>
          <p:nvPr>
            <p:ph type="title"/>
          </p:nvPr>
        </p:nvSpPr>
        <p:spPr/>
        <p:txBody>
          <a:bodyPr/>
          <a:lstStyle/>
          <a:p>
            <a:r>
              <a:rPr lang="en-BO"/>
              <a:t>Miembros static de un tipo</a:t>
            </a:r>
          </a:p>
        </p:txBody>
      </p:sp>
      <p:sp>
        <p:nvSpPr>
          <p:cNvPr id="3" name="Content Placeholder 2">
            <a:extLst>
              <a:ext uri="{FF2B5EF4-FFF2-40B4-BE49-F238E27FC236}">
                <a16:creationId xmlns:a16="http://schemas.microsoft.com/office/drawing/2014/main" id="{F79708C0-AE0E-4E41-84AB-583B38D7588F}"/>
              </a:ext>
            </a:extLst>
          </p:cNvPr>
          <p:cNvSpPr>
            <a:spLocks noGrp="1"/>
          </p:cNvSpPr>
          <p:nvPr>
            <p:ph idx="1"/>
          </p:nvPr>
        </p:nvSpPr>
        <p:spPr>
          <a:xfrm>
            <a:off x="4476206" y="1593669"/>
            <a:ext cx="6877594" cy="5042262"/>
          </a:xfrm>
        </p:spPr>
        <p:txBody>
          <a:bodyPr>
            <a:normAutofit fontScale="55000" lnSpcReduction="20000"/>
          </a:bodyPr>
          <a:lstStyle/>
          <a:p>
            <a:pPr marL="0" indent="0">
              <a:buNone/>
            </a:pPr>
            <a:endParaRPr lang="en-BO"/>
          </a:p>
          <a:p>
            <a:pPr marL="0" indent="0" algn="just">
              <a:buNone/>
            </a:pPr>
            <a:r>
              <a:rPr lang="en-BO" sz="3300"/>
              <a:t>El keyword </a:t>
            </a:r>
            <a:r>
              <a:rPr lang="en-BO" sz="3300" b="1">
                <a:solidFill>
                  <a:schemeClr val="accent6">
                    <a:lumMod val="75000"/>
                  </a:schemeClr>
                </a:solidFill>
              </a:rPr>
              <a:t>static</a:t>
            </a:r>
            <a:r>
              <a:rPr lang="en-BO" sz="3300"/>
              <a:t> se usa en los lenguajes </a:t>
            </a:r>
            <a:r>
              <a:rPr lang="en-BO" sz="3300" b="1">
                <a:solidFill>
                  <a:schemeClr val="accent6">
                    <a:lumMod val="75000"/>
                  </a:schemeClr>
                </a:solidFill>
              </a:rPr>
              <a:t>C/C++</a:t>
            </a:r>
            <a:r>
              <a:rPr lang="en-BO" sz="3300"/>
              <a:t>, para diferenciar el tipo de alojamiento de las variables (datos) en un programa. Por defecto en </a:t>
            </a:r>
            <a:r>
              <a:rPr lang="en-BO" sz="3300" b="1">
                <a:solidFill>
                  <a:schemeClr val="accent6">
                    <a:lumMod val="75000"/>
                  </a:schemeClr>
                </a:solidFill>
              </a:rPr>
              <a:t>C</a:t>
            </a:r>
            <a:r>
              <a:rPr lang="en-BO" sz="3300"/>
              <a:t>, las variables son temporales y alojadas en el </a:t>
            </a:r>
            <a:r>
              <a:rPr lang="en-BO" sz="3300" b="1">
                <a:solidFill>
                  <a:schemeClr val="accent6">
                    <a:lumMod val="75000"/>
                  </a:schemeClr>
                </a:solidFill>
              </a:rPr>
              <a:t>stack</a:t>
            </a:r>
            <a:r>
              <a:rPr lang="en-BO" sz="3300"/>
              <a:t>, pero agregando la palabra </a:t>
            </a:r>
            <a:r>
              <a:rPr lang="en-BO" sz="3300" b="1">
                <a:solidFill>
                  <a:schemeClr val="accent6">
                    <a:lumMod val="75000"/>
                  </a:schemeClr>
                </a:solidFill>
              </a:rPr>
              <a:t>static</a:t>
            </a:r>
            <a:r>
              <a:rPr lang="en-BO" sz="3300"/>
              <a:t> podemos mandar una variable al </a:t>
            </a:r>
            <a:r>
              <a:rPr lang="en-BO" sz="3300" b="1">
                <a:solidFill>
                  <a:schemeClr val="accent6">
                    <a:lumMod val="75000"/>
                  </a:schemeClr>
                </a:solidFill>
              </a:rPr>
              <a:t>heap</a:t>
            </a:r>
            <a:r>
              <a:rPr lang="en-BO" sz="3300"/>
              <a:t>, y así esta variable existirá hasta el final del programa.</a:t>
            </a:r>
          </a:p>
          <a:p>
            <a:pPr marL="0" indent="0" algn="just">
              <a:buNone/>
            </a:pPr>
            <a:endParaRPr lang="en-BO" sz="3300"/>
          </a:p>
          <a:p>
            <a:pPr marL="0" indent="0" algn="just">
              <a:buNone/>
            </a:pPr>
            <a:r>
              <a:rPr lang="en-BO" sz="3300"/>
              <a:t>La idea en C# del uso del keyword </a:t>
            </a:r>
            <a:r>
              <a:rPr lang="en-BO" sz="3300" b="1">
                <a:solidFill>
                  <a:schemeClr val="accent6">
                    <a:lumMod val="75000"/>
                  </a:schemeClr>
                </a:solidFill>
              </a:rPr>
              <a:t>static</a:t>
            </a:r>
            <a:r>
              <a:rPr lang="en-BO" sz="3300"/>
              <a:t> en parte es la misma, definir algo que sea estático (</a:t>
            </a:r>
            <a:r>
              <a:rPr lang="en-BO" sz="3300" b="1">
                <a:solidFill>
                  <a:schemeClr val="accent6">
                    <a:lumMod val="75000"/>
                  </a:schemeClr>
                </a:solidFill>
              </a:rPr>
              <a:t>no temporal</a:t>
            </a:r>
            <a:r>
              <a:rPr lang="en-BO" sz="3300"/>
              <a:t>) y que exista desde el principio hasta el final del programa.</a:t>
            </a:r>
          </a:p>
          <a:p>
            <a:pPr marL="0" indent="0" algn="just">
              <a:buNone/>
            </a:pPr>
            <a:endParaRPr lang="en-BO" sz="3300"/>
          </a:p>
          <a:p>
            <a:pPr marL="0" indent="0" algn="just">
              <a:buNone/>
            </a:pPr>
            <a:r>
              <a:rPr lang="en-BO" sz="3300"/>
              <a:t>Aplicado a los métodos la idea es que un método pueda ser ejecutado bajo el </a:t>
            </a:r>
            <a:r>
              <a:rPr lang="en-BO" sz="3300" b="1">
                <a:solidFill>
                  <a:schemeClr val="accent6">
                    <a:lumMod val="75000"/>
                  </a:schemeClr>
                </a:solidFill>
              </a:rPr>
              <a:t>alcance (scope) de la clase misma y no de sus instancias temporales </a:t>
            </a:r>
            <a:r>
              <a:rPr lang="en-BO" sz="3300"/>
              <a:t>(concepto de OOP a ver más adelante).</a:t>
            </a:r>
          </a:p>
          <a:p>
            <a:pPr marL="0" indent="0" algn="just">
              <a:buNone/>
            </a:pPr>
            <a:endParaRPr lang="en-BO" sz="3300"/>
          </a:p>
          <a:p>
            <a:pPr marL="0" indent="0" algn="just">
              <a:buNone/>
            </a:pPr>
            <a:r>
              <a:rPr lang="en-BO" sz="3300"/>
              <a:t>Al ser </a:t>
            </a:r>
            <a:r>
              <a:rPr lang="en-BO" sz="3300" b="1">
                <a:solidFill>
                  <a:schemeClr val="accent6">
                    <a:lumMod val="75000"/>
                  </a:schemeClr>
                </a:solidFill>
              </a:rPr>
              <a:t>Main</a:t>
            </a:r>
            <a:r>
              <a:rPr lang="en-BO" sz="3300"/>
              <a:t> un método estático (</a:t>
            </a:r>
            <a:r>
              <a:rPr lang="en-BO" sz="3300" b="1">
                <a:solidFill>
                  <a:schemeClr val="accent6">
                    <a:lumMod val="75000"/>
                  </a:schemeClr>
                </a:solidFill>
              </a:rPr>
              <a:t>static</a:t>
            </a:r>
            <a:r>
              <a:rPr lang="en-BO" sz="3300"/>
              <a:t>) el </a:t>
            </a:r>
            <a:r>
              <a:rPr lang="en-BO" sz="3300" b="1">
                <a:solidFill>
                  <a:schemeClr val="accent6">
                    <a:lumMod val="75000"/>
                  </a:schemeClr>
                </a:solidFill>
              </a:rPr>
              <a:t>CLR</a:t>
            </a:r>
            <a:r>
              <a:rPr lang="en-BO" sz="3300"/>
              <a:t> lo puede buscar y ejecutar sin necesidad de crear una instancia de la clase que lo contiene (lo que haría complicada su ejecución) , al comienzo mismo del programa. </a:t>
            </a:r>
          </a:p>
        </p:txBody>
      </p:sp>
      <p:grpSp>
        <p:nvGrpSpPr>
          <p:cNvPr id="8" name="Group 7">
            <a:extLst>
              <a:ext uri="{FF2B5EF4-FFF2-40B4-BE49-F238E27FC236}">
                <a16:creationId xmlns:a16="http://schemas.microsoft.com/office/drawing/2014/main" id="{3E00CD18-7DC4-1340-B960-FEFC00C7FAAF}"/>
              </a:ext>
            </a:extLst>
          </p:cNvPr>
          <p:cNvGrpSpPr/>
          <p:nvPr/>
        </p:nvGrpSpPr>
        <p:grpSpPr>
          <a:xfrm>
            <a:off x="838200" y="1925682"/>
            <a:ext cx="3195368" cy="2637609"/>
            <a:chOff x="838200" y="1925682"/>
            <a:chExt cx="3195368" cy="2637609"/>
          </a:xfrm>
        </p:grpSpPr>
        <p:pic>
          <p:nvPicPr>
            <p:cNvPr id="5" name="Picture 4" descr="A close up of a piece of paper&#10;&#10;Description automatically generated">
              <a:extLst>
                <a:ext uri="{FF2B5EF4-FFF2-40B4-BE49-F238E27FC236}">
                  <a16:creationId xmlns:a16="http://schemas.microsoft.com/office/drawing/2014/main" id="{399F793A-C9CC-FC43-8A21-8978E579F21E}"/>
                </a:ext>
              </a:extLst>
            </p:cNvPr>
            <p:cNvPicPr>
              <a:picLocks noChangeAspect="1"/>
            </p:cNvPicPr>
            <p:nvPr/>
          </p:nvPicPr>
          <p:blipFill>
            <a:blip r:embed="rId3"/>
            <a:stretch>
              <a:fillRect/>
            </a:stretch>
          </p:blipFill>
          <p:spPr>
            <a:xfrm>
              <a:off x="838200" y="1925682"/>
              <a:ext cx="3195368" cy="2637609"/>
            </a:xfrm>
            <a:prstGeom prst="rect">
              <a:avLst/>
            </a:prstGeom>
          </p:spPr>
        </p:pic>
        <p:sp>
          <p:nvSpPr>
            <p:cNvPr id="4" name="TextBox 3">
              <a:extLst>
                <a:ext uri="{FF2B5EF4-FFF2-40B4-BE49-F238E27FC236}">
                  <a16:creationId xmlns:a16="http://schemas.microsoft.com/office/drawing/2014/main" id="{57859CA7-44E0-A049-A5F9-7BFFDF037848}"/>
                </a:ext>
              </a:extLst>
            </p:cNvPr>
            <p:cNvSpPr txBox="1"/>
            <p:nvPr/>
          </p:nvSpPr>
          <p:spPr>
            <a:xfrm>
              <a:off x="1071154" y="1925682"/>
              <a:ext cx="740229" cy="369332"/>
            </a:xfrm>
            <a:prstGeom prst="rect">
              <a:avLst/>
            </a:prstGeom>
            <a:solidFill>
              <a:schemeClr val="bg1">
                <a:lumMod val="95000"/>
              </a:schemeClr>
            </a:solidFill>
          </p:spPr>
          <p:txBody>
            <a:bodyPr wrap="square" rtlCol="0">
              <a:spAutoFit/>
            </a:bodyPr>
            <a:lstStyle/>
            <a:p>
              <a:r>
                <a:rPr lang="en-BO">
                  <a:solidFill>
                    <a:srgbClr val="C00000"/>
                  </a:solidFill>
                </a:rPr>
                <a:t>Stack</a:t>
              </a:r>
            </a:p>
          </p:txBody>
        </p:sp>
        <p:sp>
          <p:nvSpPr>
            <p:cNvPr id="6" name="TextBox 5">
              <a:extLst>
                <a:ext uri="{FF2B5EF4-FFF2-40B4-BE49-F238E27FC236}">
                  <a16:creationId xmlns:a16="http://schemas.microsoft.com/office/drawing/2014/main" id="{87E27A51-6138-A340-B02C-339984B1F806}"/>
                </a:ext>
              </a:extLst>
            </p:cNvPr>
            <p:cNvSpPr txBox="1"/>
            <p:nvPr/>
          </p:nvSpPr>
          <p:spPr>
            <a:xfrm>
              <a:off x="2869474" y="1925682"/>
              <a:ext cx="740229" cy="369332"/>
            </a:xfrm>
            <a:prstGeom prst="rect">
              <a:avLst/>
            </a:prstGeom>
            <a:solidFill>
              <a:schemeClr val="bg1">
                <a:lumMod val="95000"/>
              </a:schemeClr>
            </a:solidFill>
          </p:spPr>
          <p:txBody>
            <a:bodyPr wrap="square" rtlCol="0">
              <a:spAutoFit/>
            </a:bodyPr>
            <a:lstStyle/>
            <a:p>
              <a:r>
                <a:rPr lang="en-BO">
                  <a:solidFill>
                    <a:srgbClr val="C00000"/>
                  </a:solidFill>
                </a:rPr>
                <a:t>Heap</a:t>
              </a:r>
            </a:p>
          </p:txBody>
        </p:sp>
      </p:grpSp>
      <p:sp>
        <p:nvSpPr>
          <p:cNvPr id="9" name="TextBox 8">
            <a:extLst>
              <a:ext uri="{FF2B5EF4-FFF2-40B4-BE49-F238E27FC236}">
                <a16:creationId xmlns:a16="http://schemas.microsoft.com/office/drawing/2014/main" id="{AD985821-3781-9541-8149-4E973329C63E}"/>
              </a:ext>
            </a:extLst>
          </p:cNvPr>
          <p:cNvSpPr txBox="1"/>
          <p:nvPr/>
        </p:nvSpPr>
        <p:spPr>
          <a:xfrm>
            <a:off x="838200" y="4604606"/>
            <a:ext cx="3195368" cy="2031325"/>
          </a:xfrm>
          <a:prstGeom prst="rect">
            <a:avLst/>
          </a:prstGeom>
          <a:noFill/>
        </p:spPr>
        <p:txBody>
          <a:bodyPr wrap="square" rtlCol="0">
            <a:spAutoFit/>
          </a:bodyPr>
          <a:lstStyle/>
          <a:p>
            <a:pPr algn="just"/>
            <a:r>
              <a:rPr lang="en-BO">
                <a:solidFill>
                  <a:srgbClr val="C00000"/>
                </a:solidFill>
              </a:rPr>
              <a:t>Stack</a:t>
            </a:r>
            <a:r>
              <a:rPr lang="en-BO"/>
              <a:t>. Donde se apilan y desapilan las variables locales, pequeñas, y temporales.</a:t>
            </a:r>
          </a:p>
          <a:p>
            <a:pPr algn="just"/>
            <a:r>
              <a:rPr lang="en-BO">
                <a:solidFill>
                  <a:srgbClr val="C00000"/>
                </a:solidFill>
              </a:rPr>
              <a:t>Heap</a:t>
            </a:r>
            <a:r>
              <a:rPr lang="en-BO"/>
              <a:t>. Memoria aleatoria donde se almacenan los datos de las variables grandes, complejas y de larga vida. </a:t>
            </a:r>
          </a:p>
        </p:txBody>
      </p:sp>
    </p:spTree>
    <p:extLst>
      <p:ext uri="{BB962C8B-B14F-4D97-AF65-F5344CB8AC3E}">
        <p14:creationId xmlns:p14="http://schemas.microsoft.com/office/powerpoint/2010/main" val="2201210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EED4F-9C46-6649-A1E6-6282E5264DBE}"/>
              </a:ext>
            </a:extLst>
          </p:cNvPr>
          <p:cNvSpPr>
            <a:spLocks noGrp="1"/>
          </p:cNvSpPr>
          <p:nvPr>
            <p:ph type="title"/>
          </p:nvPr>
        </p:nvSpPr>
        <p:spPr/>
        <p:txBody>
          <a:bodyPr/>
          <a:lstStyle/>
          <a:p>
            <a:r>
              <a:rPr lang="en-BO"/>
              <a:t>El programa ”Hello World!”</a:t>
            </a:r>
          </a:p>
        </p:txBody>
      </p:sp>
      <p:sp>
        <p:nvSpPr>
          <p:cNvPr id="3" name="Content Placeholder 2">
            <a:extLst>
              <a:ext uri="{FF2B5EF4-FFF2-40B4-BE49-F238E27FC236}">
                <a16:creationId xmlns:a16="http://schemas.microsoft.com/office/drawing/2014/main" id="{E400D0D2-2FE9-604A-A343-1650D6DEE527}"/>
              </a:ext>
            </a:extLst>
          </p:cNvPr>
          <p:cNvSpPr>
            <a:spLocks noGrp="1"/>
          </p:cNvSpPr>
          <p:nvPr>
            <p:ph idx="1"/>
          </p:nvPr>
        </p:nvSpPr>
        <p:spPr>
          <a:xfrm>
            <a:off x="838200" y="1616620"/>
            <a:ext cx="4343400" cy="4351338"/>
          </a:xfrm>
        </p:spPr>
        <p:txBody>
          <a:bodyPr>
            <a:normAutofit/>
          </a:bodyPr>
          <a:lstStyle/>
          <a:p>
            <a:pPr marL="0" indent="0" algn="just">
              <a:buNone/>
            </a:pPr>
            <a:r>
              <a:rPr lang="en-BO" sz="2000"/>
              <a:t>Codificamos nuestra primera clase Global con el tradicional programa </a:t>
            </a:r>
            <a:r>
              <a:rPr lang="en-BO" sz="2000" b="1">
                <a:solidFill>
                  <a:schemeClr val="accent6">
                    <a:lumMod val="75000"/>
                  </a:schemeClr>
                </a:solidFill>
              </a:rPr>
              <a:t>“Hello World!”</a:t>
            </a:r>
            <a:r>
              <a:rPr lang="en-BO" sz="2000"/>
              <a:t>.</a:t>
            </a:r>
          </a:p>
          <a:p>
            <a:pPr marL="0" indent="0" algn="just">
              <a:buNone/>
            </a:pPr>
            <a:endParaRPr lang="en-BO" sz="2000"/>
          </a:p>
          <a:p>
            <a:pPr marL="0" indent="0" algn="just">
              <a:buNone/>
            </a:pPr>
            <a:r>
              <a:rPr lang="en-BO" sz="2000"/>
              <a:t>Nuestra única línea </a:t>
            </a:r>
            <a:r>
              <a:rPr lang="en-BO" sz="2000" b="1">
                <a:solidFill>
                  <a:schemeClr val="accent6">
                    <a:lumMod val="75000"/>
                  </a:schemeClr>
                </a:solidFill>
              </a:rPr>
              <a:t>WriteLine(); </a:t>
            </a:r>
            <a:r>
              <a:rPr lang="en-BO" sz="2000"/>
              <a:t>instruye al programa a desplegar (escribir) una línea  en la terminal (consola) con el dato constante o literal: Hello World!</a:t>
            </a:r>
          </a:p>
          <a:p>
            <a:pPr marL="0" indent="0" algn="just">
              <a:buNone/>
            </a:pPr>
            <a:endParaRPr lang="en-BO" sz="2000"/>
          </a:p>
          <a:p>
            <a:pPr marL="0" indent="0" algn="just">
              <a:buNone/>
            </a:pPr>
            <a:r>
              <a:rPr lang="en-BO" sz="2000"/>
              <a:t>Podemos correr el programa cien veces y siempre obtendremos la misma oración en la pantalla.</a:t>
            </a:r>
          </a:p>
        </p:txBody>
      </p:sp>
      <p:sp>
        <p:nvSpPr>
          <p:cNvPr id="5" name="TextBox 4">
            <a:extLst>
              <a:ext uri="{FF2B5EF4-FFF2-40B4-BE49-F238E27FC236}">
                <a16:creationId xmlns:a16="http://schemas.microsoft.com/office/drawing/2014/main" id="{5AAE6A59-909C-8046-B9E0-A3FCEAA82BEF}"/>
              </a:ext>
            </a:extLst>
          </p:cNvPr>
          <p:cNvSpPr txBox="1"/>
          <p:nvPr/>
        </p:nvSpPr>
        <p:spPr>
          <a:xfrm>
            <a:off x="5859099" y="1683205"/>
            <a:ext cx="5371556" cy="246221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dirty="0">
                <a:solidFill>
                  <a:schemeClr val="accent4">
                    <a:lumMod val="40000"/>
                    <a:lumOff val="60000"/>
                  </a:schemeClr>
                </a:solidFill>
              </a:rPr>
              <a:t>using System; using static </a:t>
            </a:r>
            <a:r>
              <a:rPr lang="en-US" sz="1400" b="1" dirty="0" err="1">
                <a:solidFill>
                  <a:schemeClr val="accent4">
                    <a:lumMod val="40000"/>
                    <a:lumOff val="60000"/>
                  </a:schemeClr>
                </a:solidFill>
              </a:rPr>
              <a:t>System.Console</a:t>
            </a:r>
            <a:r>
              <a:rPr lang="en-US" sz="1400" b="1" dirty="0">
                <a:solidFill>
                  <a:schemeClr val="accent4">
                    <a:lumMod val="40000"/>
                    <a:lumOff val="60000"/>
                  </a:schemeClr>
                </a:solidFill>
              </a:rPr>
              <a:t>; namespace CursoCSharp { </a:t>
            </a:r>
          </a:p>
          <a:p>
            <a:endParaRPr lang="en-US" sz="1400" b="1" dirty="0">
              <a:solidFill>
                <a:schemeClr val="bg1"/>
              </a:solidFill>
            </a:endParaRPr>
          </a:p>
          <a:p>
            <a:r>
              <a:rPr lang="en-US" sz="1400" b="1" dirty="0">
                <a:solidFill>
                  <a:schemeClr val="accent4">
                    <a:lumMod val="40000"/>
                    <a:lumOff val="60000"/>
                  </a:schemeClr>
                </a:solidFill>
              </a:rPr>
              <a:t>class </a:t>
            </a:r>
            <a:r>
              <a:rPr lang="en-US" sz="1400" b="1" dirty="0" err="1">
                <a:solidFill>
                  <a:schemeClr val="accent4">
                    <a:lumMod val="40000"/>
                    <a:lumOff val="60000"/>
                  </a:schemeClr>
                </a:solidFill>
              </a:rPr>
              <a:t>Global</a:t>
            </a:r>
            <a:r>
              <a:rPr lang="en-US" sz="1400" b="1" dirty="0">
                <a:solidFill>
                  <a:schemeClr val="accent4">
                    <a:lumMod val="40000"/>
                    <a:lumOff val="60000"/>
                  </a:schemeClr>
                </a:solidFill>
              </a:rPr>
              <a:t> </a:t>
            </a:r>
          </a:p>
          <a:p>
            <a:r>
              <a:rPr lang="en-US" sz="1400" b="1" dirty="0">
                <a:solidFill>
                  <a:schemeClr val="accent4">
                    <a:lumMod val="40000"/>
                    <a:lumOff val="60000"/>
                  </a:schemeClr>
                </a:solidFill>
              </a:rPr>
              <a:t>{ </a:t>
            </a:r>
          </a:p>
          <a:p>
            <a:pPr lvl="1"/>
            <a:r>
              <a:rPr lang="en-US" sz="1400" b="1" dirty="0">
                <a:solidFill>
                  <a:schemeClr val="bg1"/>
                </a:solidFill>
              </a:rPr>
              <a:t>static void Main() </a:t>
            </a:r>
          </a:p>
          <a:p>
            <a:pPr lvl="1"/>
            <a:r>
              <a:rPr lang="en-US" sz="1400" b="1" dirty="0">
                <a:solidFill>
                  <a:schemeClr val="bg1"/>
                </a:solidFill>
              </a:rPr>
              <a:t>{</a:t>
            </a:r>
          </a:p>
          <a:p>
            <a:pPr lvl="1"/>
            <a:r>
              <a:rPr lang="en-US" sz="1400" b="1" dirty="0">
                <a:solidFill>
                  <a:schemeClr val="bg1"/>
                </a:solidFill>
              </a:rPr>
              <a:t>	WriteLine(</a:t>
            </a:r>
            <a:r>
              <a:rPr lang="en-US" sz="1400" b="1" dirty="0"/>
              <a:t>"</a:t>
            </a:r>
            <a:r>
              <a:rPr lang="en-US" sz="1400" b="1" dirty="0">
                <a:solidFill>
                  <a:schemeClr val="bg1"/>
                </a:solidFill>
              </a:rPr>
              <a:t>Hello World!</a:t>
            </a:r>
            <a:r>
              <a:rPr lang="en-US" sz="1400" b="1" dirty="0"/>
              <a:t>"</a:t>
            </a:r>
            <a:r>
              <a:rPr lang="en-US" sz="1400" b="1" dirty="0">
                <a:solidFill>
                  <a:schemeClr val="bg1"/>
                </a:solidFill>
              </a:rPr>
              <a:t>);</a:t>
            </a:r>
          </a:p>
          <a:p>
            <a:pPr lvl="1"/>
            <a:r>
              <a:rPr lang="en-US" sz="1400" b="1" dirty="0">
                <a:solidFill>
                  <a:schemeClr val="bg1"/>
                </a:solidFill>
              </a:rPr>
              <a:t>}</a:t>
            </a:r>
          </a:p>
          <a:p>
            <a:r>
              <a:rPr lang="en-US" sz="1400" b="1" dirty="0">
                <a:solidFill>
                  <a:schemeClr val="accent4">
                    <a:lumMod val="40000"/>
                    <a:lumOff val="60000"/>
                  </a:schemeClr>
                </a:solidFill>
              </a:rPr>
              <a:t>}</a:t>
            </a:r>
          </a:p>
          <a:p>
            <a:endParaRPr lang="en-US" sz="1400" b="1" dirty="0">
              <a:solidFill>
                <a:schemeClr val="bg1"/>
              </a:solidFill>
            </a:endParaRPr>
          </a:p>
          <a:p>
            <a:r>
              <a:rPr lang="en-US" sz="14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DECB8F80-BB80-2049-866D-8000DF217111}"/>
              </a:ext>
            </a:extLst>
          </p:cNvPr>
          <p:cNvSpPr txBox="1"/>
          <p:nvPr/>
        </p:nvSpPr>
        <p:spPr>
          <a:xfrm>
            <a:off x="5782491" y="4606834"/>
            <a:ext cx="5571309" cy="1200329"/>
          </a:xfrm>
          <a:prstGeom prst="rect">
            <a:avLst/>
          </a:prstGeom>
          <a:noFill/>
        </p:spPr>
        <p:txBody>
          <a:bodyPr wrap="square" rtlCol="0">
            <a:spAutoFit/>
          </a:bodyPr>
          <a:lstStyle/>
          <a:p>
            <a:pPr algn="just"/>
            <a:r>
              <a:rPr lang="en-BO"/>
              <a:t>Para que el programa esté completo y pueda compilarse agregamos las primeras sentencias en una sola línea y una llave de terminación del namespace al final (conceptos a ver más tarde)</a:t>
            </a:r>
          </a:p>
        </p:txBody>
      </p:sp>
    </p:spTree>
    <p:extLst>
      <p:ext uri="{BB962C8B-B14F-4D97-AF65-F5344CB8AC3E}">
        <p14:creationId xmlns:p14="http://schemas.microsoft.com/office/powerpoint/2010/main" val="3537985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7C1B-6A02-0445-B01E-5E9FA61121C6}"/>
              </a:ext>
            </a:extLst>
          </p:cNvPr>
          <p:cNvSpPr>
            <a:spLocks noGrp="1"/>
          </p:cNvSpPr>
          <p:nvPr>
            <p:ph type="title"/>
          </p:nvPr>
        </p:nvSpPr>
        <p:spPr/>
        <p:txBody>
          <a:bodyPr/>
          <a:lstStyle/>
          <a:p>
            <a:r>
              <a:rPr lang="en-BO"/>
              <a:t>Probando programas en Try.dot.net</a:t>
            </a:r>
          </a:p>
        </p:txBody>
      </p:sp>
      <p:pic>
        <p:nvPicPr>
          <p:cNvPr id="5" name="Picture 4" descr="A screenshot of a social media post&#10;&#10;Description automatically generated">
            <a:extLst>
              <a:ext uri="{FF2B5EF4-FFF2-40B4-BE49-F238E27FC236}">
                <a16:creationId xmlns:a16="http://schemas.microsoft.com/office/drawing/2014/main" id="{4B8CF57B-4790-EF44-B0C9-E9C0B6C0A130}"/>
              </a:ext>
            </a:extLst>
          </p:cNvPr>
          <p:cNvPicPr>
            <a:picLocks noChangeAspect="1"/>
          </p:cNvPicPr>
          <p:nvPr/>
        </p:nvPicPr>
        <p:blipFill>
          <a:blip r:embed="rId2"/>
          <a:stretch>
            <a:fillRect/>
          </a:stretch>
        </p:blipFill>
        <p:spPr>
          <a:xfrm>
            <a:off x="2813957" y="1797251"/>
            <a:ext cx="6564086" cy="4385654"/>
          </a:xfrm>
          <a:prstGeom prst="rect">
            <a:avLst/>
          </a:prstGeom>
        </p:spPr>
      </p:pic>
    </p:spTree>
    <p:extLst>
      <p:ext uri="{BB962C8B-B14F-4D97-AF65-F5344CB8AC3E}">
        <p14:creationId xmlns:p14="http://schemas.microsoft.com/office/powerpoint/2010/main" val="2656309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6502-5F4C-0C43-A4D6-508C743643EF}"/>
              </a:ext>
            </a:extLst>
          </p:cNvPr>
          <p:cNvSpPr>
            <a:spLocks noGrp="1"/>
          </p:cNvSpPr>
          <p:nvPr>
            <p:ph type="title"/>
          </p:nvPr>
        </p:nvSpPr>
        <p:spPr/>
        <p:txBody>
          <a:bodyPr/>
          <a:lstStyle/>
          <a:p>
            <a:r>
              <a:rPr lang="en-BO"/>
              <a:t>Probando en Visual Studio Code</a:t>
            </a:r>
          </a:p>
        </p:txBody>
      </p:sp>
      <p:pic>
        <p:nvPicPr>
          <p:cNvPr id="5" name="Picture 4" descr="A screenshot of a cell phone&#10;&#10;Description automatically generated">
            <a:extLst>
              <a:ext uri="{FF2B5EF4-FFF2-40B4-BE49-F238E27FC236}">
                <a16:creationId xmlns:a16="http://schemas.microsoft.com/office/drawing/2014/main" id="{76B6F387-E78B-A74F-8058-2DB0A49E5A1D}"/>
              </a:ext>
            </a:extLst>
          </p:cNvPr>
          <p:cNvPicPr>
            <a:picLocks noChangeAspect="1"/>
          </p:cNvPicPr>
          <p:nvPr/>
        </p:nvPicPr>
        <p:blipFill>
          <a:blip r:embed="rId2"/>
          <a:stretch>
            <a:fillRect/>
          </a:stretch>
        </p:blipFill>
        <p:spPr>
          <a:xfrm>
            <a:off x="2813089" y="1594304"/>
            <a:ext cx="6565822" cy="4802777"/>
          </a:xfrm>
          <a:prstGeom prst="rect">
            <a:avLst/>
          </a:prstGeom>
        </p:spPr>
      </p:pic>
    </p:spTree>
    <p:extLst>
      <p:ext uri="{BB962C8B-B14F-4D97-AF65-F5344CB8AC3E}">
        <p14:creationId xmlns:p14="http://schemas.microsoft.com/office/powerpoint/2010/main" val="3283214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9E6D-EB83-4A4F-8FF9-110127B656E1}"/>
              </a:ext>
            </a:extLst>
          </p:cNvPr>
          <p:cNvSpPr>
            <a:spLocks noGrp="1"/>
          </p:cNvSpPr>
          <p:nvPr>
            <p:ph type="title"/>
          </p:nvPr>
        </p:nvSpPr>
        <p:spPr/>
        <p:txBody>
          <a:bodyPr/>
          <a:lstStyle/>
          <a:p>
            <a:r>
              <a:rPr lang="en-BO"/>
              <a:t>Métodos de una sola línea</a:t>
            </a:r>
          </a:p>
        </p:txBody>
      </p:sp>
      <p:sp>
        <p:nvSpPr>
          <p:cNvPr id="3" name="Content Placeholder 2">
            <a:extLst>
              <a:ext uri="{FF2B5EF4-FFF2-40B4-BE49-F238E27FC236}">
                <a16:creationId xmlns:a16="http://schemas.microsoft.com/office/drawing/2014/main" id="{1BF7C26E-D615-FF4F-94D9-8022FE41221B}"/>
              </a:ext>
            </a:extLst>
          </p:cNvPr>
          <p:cNvSpPr>
            <a:spLocks noGrp="1"/>
          </p:cNvSpPr>
          <p:nvPr>
            <p:ph idx="1"/>
          </p:nvPr>
        </p:nvSpPr>
        <p:spPr>
          <a:xfrm>
            <a:off x="838199" y="2008505"/>
            <a:ext cx="5849983" cy="4351338"/>
          </a:xfrm>
        </p:spPr>
        <p:txBody>
          <a:bodyPr>
            <a:normAutofit lnSpcReduction="10000"/>
          </a:bodyPr>
          <a:lstStyle/>
          <a:p>
            <a:pPr marL="0" indent="0" algn="just">
              <a:buNone/>
            </a:pPr>
            <a:r>
              <a:rPr lang="en-BO"/>
              <a:t>En </a:t>
            </a:r>
            <a:r>
              <a:rPr lang="en-BO" b="1">
                <a:solidFill>
                  <a:schemeClr val="accent6">
                    <a:lumMod val="75000"/>
                  </a:schemeClr>
                </a:solidFill>
              </a:rPr>
              <a:t>C# </a:t>
            </a:r>
            <a:r>
              <a:rPr lang="en-BO"/>
              <a:t>se puede usar la notación lambda (</a:t>
            </a:r>
            <a:r>
              <a:rPr lang="en-BO" b="1">
                <a:solidFill>
                  <a:schemeClr val="accent6">
                    <a:lumMod val="75000"/>
                  </a:schemeClr>
                </a:solidFill>
              </a:rPr>
              <a:t>=&gt;</a:t>
            </a:r>
            <a:r>
              <a:rPr lang="en-BO"/>
              <a:t>) para codificar un método de una sola línea.</a:t>
            </a:r>
          </a:p>
          <a:p>
            <a:pPr marL="0" indent="0" algn="just">
              <a:buNone/>
            </a:pPr>
            <a:r>
              <a:rPr lang="en-BO"/>
              <a:t>Esto simplifica la codificación de métodos simples.</a:t>
            </a:r>
          </a:p>
          <a:p>
            <a:pPr marL="0" indent="0" algn="just">
              <a:buNone/>
            </a:pPr>
            <a:r>
              <a:rPr lang="en-BO"/>
              <a:t>En el ejemplo: el método </a:t>
            </a:r>
            <a:r>
              <a:rPr lang="en-BO" b="1">
                <a:solidFill>
                  <a:schemeClr val="accent6">
                    <a:lumMod val="75000"/>
                  </a:schemeClr>
                </a:solidFill>
              </a:rPr>
              <a:t>Main()</a:t>
            </a:r>
            <a:r>
              <a:rPr lang="en-BO"/>
              <a:t>, en su única línea, está invocando a un método de la </a:t>
            </a:r>
            <a:r>
              <a:rPr lang="en-BO" b="1">
                <a:solidFill>
                  <a:schemeClr val="accent6">
                    <a:lumMod val="75000"/>
                  </a:schemeClr>
                </a:solidFill>
              </a:rPr>
              <a:t>librería de .Net</a:t>
            </a:r>
            <a:r>
              <a:rPr lang="en-BO"/>
              <a:t>,  </a:t>
            </a:r>
            <a:r>
              <a:rPr lang="en-BO" b="1">
                <a:solidFill>
                  <a:schemeClr val="accent6">
                    <a:lumMod val="75000"/>
                  </a:schemeClr>
                </a:solidFill>
              </a:rPr>
              <a:t>WriteLine()</a:t>
            </a:r>
            <a:r>
              <a:rPr lang="en-BO"/>
              <a:t> con un parámetro de </a:t>
            </a:r>
            <a:r>
              <a:rPr lang="en-BO" b="1">
                <a:solidFill>
                  <a:schemeClr val="accent6">
                    <a:lumMod val="75000"/>
                  </a:schemeClr>
                </a:solidFill>
              </a:rPr>
              <a:t>tipo string</a:t>
            </a:r>
            <a:r>
              <a:rPr lang="en-BO"/>
              <a:t>, con la intención de desplegar esta información en la pantalla. </a:t>
            </a:r>
          </a:p>
        </p:txBody>
      </p:sp>
      <p:sp>
        <p:nvSpPr>
          <p:cNvPr id="4" name="TextBox 3">
            <a:extLst>
              <a:ext uri="{FF2B5EF4-FFF2-40B4-BE49-F238E27FC236}">
                <a16:creationId xmlns:a16="http://schemas.microsoft.com/office/drawing/2014/main" id="{16D96509-BBF4-294F-877F-43E75AD29DF9}"/>
              </a:ext>
            </a:extLst>
          </p:cNvPr>
          <p:cNvSpPr txBox="1"/>
          <p:nvPr/>
        </p:nvSpPr>
        <p:spPr>
          <a:xfrm>
            <a:off x="7289074" y="3123183"/>
            <a:ext cx="4064726" cy="120032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a:t>
            </a:r>
          </a:p>
          <a:p>
            <a:r>
              <a:rPr lang="en-US" sz="1000" b="1" dirty="0">
                <a:solidFill>
                  <a:schemeClr val="accent4">
                    <a:lumMod val="40000"/>
                    <a:lumOff val="60000"/>
                  </a:schemeClr>
                </a:solidFill>
              </a:rPr>
              <a:t>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pPr lvl="1" indent="-449263"/>
            <a:r>
              <a:rPr lang="en-US" sz="1400" b="1" dirty="0">
                <a:solidFill>
                  <a:schemeClr val="accent2">
                    <a:lumMod val="60000"/>
                    <a:lumOff val="40000"/>
                  </a:schemeClr>
                </a:solidFill>
              </a:rPr>
              <a:t>static void Main() =&gt; WriteLine("Hello World!");</a:t>
            </a:r>
          </a:p>
          <a:p>
            <a:endParaRPr lang="en-US" sz="1400" b="1" dirty="0">
              <a:solidFill>
                <a:schemeClr val="accent4">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930886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493E-6F32-4549-9EB9-46BC7CFDEB60}"/>
              </a:ext>
            </a:extLst>
          </p:cNvPr>
          <p:cNvSpPr>
            <a:spLocks noGrp="1"/>
          </p:cNvSpPr>
          <p:nvPr>
            <p:ph type="title"/>
          </p:nvPr>
        </p:nvSpPr>
        <p:spPr/>
        <p:txBody>
          <a:bodyPr/>
          <a:lstStyle/>
          <a:p>
            <a:r>
              <a:rPr lang="en-BO"/>
              <a:t>Trabajando con métodos</a:t>
            </a:r>
          </a:p>
        </p:txBody>
      </p:sp>
      <p:sp>
        <p:nvSpPr>
          <p:cNvPr id="3" name="Content Placeholder 2">
            <a:extLst>
              <a:ext uri="{FF2B5EF4-FFF2-40B4-BE49-F238E27FC236}">
                <a16:creationId xmlns:a16="http://schemas.microsoft.com/office/drawing/2014/main" id="{4CBD2705-D32E-3448-B9C9-5C048BF52232}"/>
              </a:ext>
            </a:extLst>
          </p:cNvPr>
          <p:cNvSpPr>
            <a:spLocks noGrp="1"/>
          </p:cNvSpPr>
          <p:nvPr>
            <p:ph idx="1"/>
          </p:nvPr>
        </p:nvSpPr>
        <p:spPr>
          <a:xfrm>
            <a:off x="838200" y="2008505"/>
            <a:ext cx="4012475" cy="4351338"/>
          </a:xfrm>
        </p:spPr>
        <p:txBody>
          <a:bodyPr>
            <a:normAutofit fontScale="62500" lnSpcReduction="20000"/>
          </a:bodyPr>
          <a:lstStyle/>
          <a:p>
            <a:pPr marL="0" indent="0" algn="just">
              <a:buNone/>
            </a:pPr>
            <a:r>
              <a:rPr lang="en-BO"/>
              <a:t>Una clase puede contener varios métodos (limitados solo por la capacidad de la memoria) y se invocan o se llaman por su nombre dentro de la clase que los contiene, siempre que sean </a:t>
            </a:r>
            <a:r>
              <a:rPr lang="en-BO" b="1">
                <a:solidFill>
                  <a:schemeClr val="accent6">
                    <a:lumMod val="75000"/>
                  </a:schemeClr>
                </a:solidFill>
              </a:rPr>
              <a:t>métodos static</a:t>
            </a:r>
            <a:r>
              <a:rPr lang="en-BO"/>
              <a:t>.</a:t>
            </a:r>
          </a:p>
          <a:p>
            <a:pPr marL="0" indent="0" algn="just">
              <a:buNone/>
            </a:pPr>
            <a:endParaRPr lang="en-BO"/>
          </a:p>
          <a:p>
            <a:pPr marL="0" indent="0" algn="just">
              <a:buNone/>
            </a:pPr>
            <a:r>
              <a:rPr lang="en-BO" b="1">
                <a:solidFill>
                  <a:schemeClr val="accent6">
                    <a:lumMod val="75000"/>
                  </a:schemeClr>
                </a:solidFill>
              </a:rPr>
              <a:t>WriteLine() </a:t>
            </a:r>
            <a:r>
              <a:rPr lang="en-BO"/>
              <a:t>es un método de la clase </a:t>
            </a:r>
            <a:r>
              <a:rPr lang="en-BO" b="1">
                <a:solidFill>
                  <a:schemeClr val="accent6">
                    <a:lumMod val="75000"/>
                  </a:schemeClr>
                </a:solidFill>
              </a:rPr>
              <a:t>Console</a:t>
            </a:r>
            <a:r>
              <a:rPr lang="en-BO"/>
              <a:t> de </a:t>
            </a:r>
            <a:r>
              <a:rPr lang="en-BO" b="1">
                <a:solidFill>
                  <a:schemeClr val="accent6">
                    <a:lumMod val="75000"/>
                  </a:schemeClr>
                </a:solidFill>
              </a:rPr>
              <a:t>.Net</a:t>
            </a:r>
            <a:r>
              <a:rPr lang="en-BO"/>
              <a:t>, pero </a:t>
            </a:r>
            <a:r>
              <a:rPr lang="en-BO" b="1">
                <a:solidFill>
                  <a:schemeClr val="accent6">
                    <a:lumMod val="75000"/>
                  </a:schemeClr>
                </a:solidFill>
              </a:rPr>
              <a:t>C#</a:t>
            </a:r>
            <a:r>
              <a:rPr lang="en-BO"/>
              <a:t> provee un truco para invocar métodos static (por su nombre) de las clases que necesitemos en nuestros programas, como si fueran de nuestra clase.</a:t>
            </a:r>
          </a:p>
          <a:p>
            <a:pPr marL="0" indent="0" algn="just">
              <a:buNone/>
            </a:pPr>
            <a:endParaRPr lang="en-BO"/>
          </a:p>
          <a:p>
            <a:pPr marL="0" indent="0" algn="just">
              <a:buNone/>
            </a:pPr>
            <a:r>
              <a:rPr lang="en-BO"/>
              <a:t>Veremos más adelante este mecanismo, por ahora podemos pensar que </a:t>
            </a:r>
            <a:r>
              <a:rPr lang="en-BO" b="1">
                <a:solidFill>
                  <a:schemeClr val="accent6">
                    <a:lumMod val="75000"/>
                  </a:schemeClr>
                </a:solidFill>
              </a:rPr>
              <a:t>WriteLine()</a:t>
            </a:r>
            <a:r>
              <a:rPr lang="en-BO"/>
              <a:t> es como un método de la clase que codificamos.</a:t>
            </a:r>
          </a:p>
          <a:p>
            <a:pPr marL="0" indent="0">
              <a:buNone/>
            </a:pPr>
            <a:endParaRPr lang="en-BO"/>
          </a:p>
        </p:txBody>
      </p:sp>
      <p:sp>
        <p:nvSpPr>
          <p:cNvPr id="5" name="TextBox 4">
            <a:extLst>
              <a:ext uri="{FF2B5EF4-FFF2-40B4-BE49-F238E27FC236}">
                <a16:creationId xmlns:a16="http://schemas.microsoft.com/office/drawing/2014/main" id="{F116C99D-E6C8-4B41-9F61-99139D0E2974}"/>
              </a:ext>
            </a:extLst>
          </p:cNvPr>
          <p:cNvSpPr txBox="1"/>
          <p:nvPr/>
        </p:nvSpPr>
        <p:spPr>
          <a:xfrm>
            <a:off x="5181600" y="3857435"/>
            <a:ext cx="6172200" cy="2554545"/>
          </a:xfrm>
          <a:prstGeom prst="rect">
            <a:avLst/>
          </a:prstGeom>
          <a:noFill/>
        </p:spPr>
        <p:txBody>
          <a:bodyPr wrap="square" rtlCol="0">
            <a:spAutoFit/>
          </a:bodyPr>
          <a:lstStyle/>
          <a:p>
            <a:pPr algn="just"/>
            <a:r>
              <a:rPr lang="en-BO" sz="1600"/>
              <a:t>El orden en el que aparecen los métodos es irrelevante. En este programa </a:t>
            </a:r>
            <a:r>
              <a:rPr lang="en-BO" sz="1600" b="1">
                <a:solidFill>
                  <a:schemeClr val="accent6">
                    <a:lumMod val="75000"/>
                  </a:schemeClr>
                </a:solidFill>
              </a:rPr>
              <a:t>Main() </a:t>
            </a:r>
            <a:r>
              <a:rPr lang="en-BO" sz="1600"/>
              <a:t>simplemente invoca al método Run() (definido en nuestra misma clase Global). A su vez el método Run() invoca al método </a:t>
            </a:r>
            <a:r>
              <a:rPr lang="en-BO" sz="1600" b="1">
                <a:solidFill>
                  <a:schemeClr val="accent6">
                    <a:lumMod val="75000"/>
                  </a:schemeClr>
                </a:solidFill>
              </a:rPr>
              <a:t>WriteLine()</a:t>
            </a:r>
            <a:r>
              <a:rPr lang="en-BO" sz="1600"/>
              <a:t> (de la clase Console). </a:t>
            </a:r>
            <a:r>
              <a:rPr lang="en-BO" sz="1600" b="1">
                <a:solidFill>
                  <a:schemeClr val="accent6">
                    <a:lumMod val="75000"/>
                  </a:schemeClr>
                </a:solidFill>
              </a:rPr>
              <a:t>WriteLine()</a:t>
            </a:r>
            <a:r>
              <a:rPr lang="en-BO" sz="1600"/>
              <a:t> para obtener su argumento de tipo </a:t>
            </a:r>
            <a:r>
              <a:rPr lang="en-BO" sz="1600" b="1">
                <a:solidFill>
                  <a:schemeClr val="accent6">
                    <a:lumMod val="75000"/>
                  </a:schemeClr>
                </a:solidFill>
              </a:rPr>
              <a:t>string</a:t>
            </a:r>
            <a:r>
              <a:rPr lang="en-BO" sz="1600"/>
              <a:t>, invoca a nuestro método Saludo() con el parámetro “Mario Bross” de tipo </a:t>
            </a:r>
            <a:r>
              <a:rPr lang="en-BO" sz="1600" b="1">
                <a:solidFill>
                  <a:schemeClr val="accent6">
                    <a:lumMod val="75000"/>
                  </a:schemeClr>
                </a:solidFill>
              </a:rPr>
              <a:t>string</a:t>
            </a:r>
            <a:r>
              <a:rPr lang="en-BO" sz="1600"/>
              <a:t>.</a:t>
            </a:r>
          </a:p>
          <a:p>
            <a:pPr algn="just"/>
            <a:r>
              <a:rPr lang="en-BO" sz="1600"/>
              <a:t>En el método Saludo() se hace uso del operador </a:t>
            </a:r>
            <a:r>
              <a:rPr lang="en-BO" sz="1600" b="1">
                <a:solidFill>
                  <a:schemeClr val="accent6">
                    <a:lumMod val="75000"/>
                  </a:schemeClr>
                </a:solidFill>
              </a:rPr>
              <a:t>“+” para concatenar varios strings en uno solo</a:t>
            </a:r>
            <a:r>
              <a:rPr lang="en-BO" sz="1600"/>
              <a:t>:</a:t>
            </a:r>
          </a:p>
          <a:p>
            <a:pPr algn="just"/>
            <a:endParaRPr lang="en-BO" sz="1600"/>
          </a:p>
          <a:p>
            <a:pPr algn="just"/>
            <a:r>
              <a:rPr lang="en-US" sz="1600" b="1">
                <a:solidFill>
                  <a:schemeClr val="accent6">
                    <a:lumMod val="75000"/>
                  </a:schemeClr>
                </a:solidFill>
              </a:rPr>
              <a:t>“Hola " + persona + "!” = “Hola Mario Bross!”</a:t>
            </a:r>
            <a:endParaRPr lang="en-BO" sz="1600">
              <a:solidFill>
                <a:schemeClr val="accent6">
                  <a:lumMod val="75000"/>
                </a:schemeClr>
              </a:solidFill>
            </a:endParaRPr>
          </a:p>
        </p:txBody>
      </p:sp>
      <p:grpSp>
        <p:nvGrpSpPr>
          <p:cNvPr id="7" name="Group 6">
            <a:extLst>
              <a:ext uri="{FF2B5EF4-FFF2-40B4-BE49-F238E27FC236}">
                <a16:creationId xmlns:a16="http://schemas.microsoft.com/office/drawing/2014/main" id="{5E48FF8B-52E8-C64B-9AE3-599705278588}"/>
              </a:ext>
            </a:extLst>
          </p:cNvPr>
          <p:cNvGrpSpPr/>
          <p:nvPr/>
        </p:nvGrpSpPr>
        <p:grpSpPr>
          <a:xfrm>
            <a:off x="5181600" y="1599202"/>
            <a:ext cx="6172200" cy="2118887"/>
            <a:chOff x="5181600" y="1825625"/>
            <a:chExt cx="6172200" cy="2118887"/>
          </a:xfrm>
        </p:grpSpPr>
        <p:sp>
          <p:nvSpPr>
            <p:cNvPr id="4" name="TextBox 3">
              <a:extLst>
                <a:ext uri="{FF2B5EF4-FFF2-40B4-BE49-F238E27FC236}">
                  <a16:creationId xmlns:a16="http://schemas.microsoft.com/office/drawing/2014/main" id="{B2A2230B-9DF6-4440-BB84-136B488D2DA5}"/>
                </a:ext>
              </a:extLst>
            </p:cNvPr>
            <p:cNvSpPr txBox="1"/>
            <p:nvPr/>
          </p:nvSpPr>
          <p:spPr>
            <a:xfrm>
              <a:off x="5181600" y="1825625"/>
              <a:ext cx="6172200" cy="181588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a:t>
              </a:r>
            </a:p>
            <a:p>
              <a:r>
                <a:rPr lang="en-US" sz="1000" b="1" dirty="0">
                  <a:solidFill>
                    <a:schemeClr val="accent4">
                      <a:lumMod val="40000"/>
                      <a:lumOff val="60000"/>
                    </a:schemeClr>
                  </a:solidFill>
                </a:rPr>
                <a:t>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r>
                <a:rPr lang="en-US" b="1">
                  <a:solidFill>
                    <a:schemeClr val="accent2">
                      <a:lumMod val="60000"/>
                      <a:lumOff val="40000"/>
                    </a:schemeClr>
                  </a:solidFill>
                </a:rPr>
                <a:t>static string Saludo(string persona) =&gt; "Hola " + persona + "!";</a:t>
              </a:r>
            </a:p>
            <a:p>
              <a:r>
                <a:rPr lang="en-US" b="1">
                  <a:solidFill>
                    <a:schemeClr val="accent2">
                      <a:lumMod val="60000"/>
                      <a:lumOff val="40000"/>
                    </a:schemeClr>
                  </a:solidFill>
                </a:rPr>
                <a:t>static void Run() =&gt; WriteLine(Saludo("Mario Bross"));</a:t>
              </a:r>
            </a:p>
            <a:p>
              <a:r>
                <a:rPr lang="en-US" b="1">
                  <a:solidFill>
                    <a:schemeClr val="accent2">
                      <a:lumMod val="60000"/>
                      <a:lumOff val="40000"/>
                    </a:schemeClr>
                  </a:solidFill>
                </a:rPr>
                <a:t>static void Main() =&gt; Run();</a:t>
              </a:r>
            </a:p>
            <a:p>
              <a:endParaRPr lang="en-US" sz="14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50290178-3C1D-B245-AE0A-69BA094A091E}"/>
                </a:ext>
              </a:extLst>
            </p:cNvPr>
            <p:cNvSpPr txBox="1"/>
            <p:nvPr/>
          </p:nvSpPr>
          <p:spPr>
            <a:xfrm>
              <a:off x="5181600" y="3636735"/>
              <a:ext cx="1976846" cy="307777"/>
            </a:xfrm>
            <a:prstGeom prst="rect">
              <a:avLst/>
            </a:prstGeom>
            <a:noFill/>
          </p:spPr>
          <p:txBody>
            <a:bodyPr wrap="square" rtlCol="0">
              <a:spAutoFit/>
            </a:bodyPr>
            <a:lstStyle/>
            <a:p>
              <a:r>
                <a:rPr lang="en-US" sz="1400"/>
                <a:t>Hola Mario Bross!</a:t>
              </a:r>
              <a:endParaRPr lang="en-BO" sz="1400"/>
            </a:p>
          </p:txBody>
        </p:sp>
      </p:grpSp>
    </p:spTree>
    <p:extLst>
      <p:ext uri="{BB962C8B-B14F-4D97-AF65-F5344CB8AC3E}">
        <p14:creationId xmlns:p14="http://schemas.microsoft.com/office/powerpoint/2010/main" val="1190489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9499-9C2F-EF4E-B241-4DB8AEADC996}"/>
              </a:ext>
            </a:extLst>
          </p:cNvPr>
          <p:cNvSpPr>
            <a:spLocks noGrp="1"/>
          </p:cNvSpPr>
          <p:nvPr>
            <p:ph type="title"/>
          </p:nvPr>
        </p:nvSpPr>
        <p:spPr/>
        <p:txBody>
          <a:bodyPr/>
          <a:lstStyle/>
          <a:p>
            <a:r>
              <a:rPr lang="en-BO"/>
              <a:t>Variables locales</a:t>
            </a:r>
          </a:p>
        </p:txBody>
      </p:sp>
      <p:sp>
        <p:nvSpPr>
          <p:cNvPr id="3" name="Content Placeholder 2">
            <a:extLst>
              <a:ext uri="{FF2B5EF4-FFF2-40B4-BE49-F238E27FC236}">
                <a16:creationId xmlns:a16="http://schemas.microsoft.com/office/drawing/2014/main" id="{2C2BFD1A-3A67-9940-81EA-4308E00BA732}"/>
              </a:ext>
            </a:extLst>
          </p:cNvPr>
          <p:cNvSpPr>
            <a:spLocks noGrp="1"/>
          </p:cNvSpPr>
          <p:nvPr>
            <p:ph idx="1"/>
          </p:nvPr>
        </p:nvSpPr>
        <p:spPr>
          <a:xfrm>
            <a:off x="838200" y="1825625"/>
            <a:ext cx="4491446" cy="4351338"/>
          </a:xfrm>
        </p:spPr>
        <p:txBody>
          <a:bodyPr>
            <a:normAutofit fontScale="62500" lnSpcReduction="20000"/>
          </a:bodyPr>
          <a:lstStyle/>
          <a:p>
            <a:pPr marL="0" indent="0">
              <a:buNone/>
            </a:pPr>
            <a:r>
              <a:rPr lang="en-US" sz="2900" dirty="0"/>
              <a:t>Las </a:t>
            </a:r>
            <a:r>
              <a:rPr lang="en-US" sz="2900" b="1" dirty="0">
                <a:solidFill>
                  <a:schemeClr val="accent6">
                    <a:lumMod val="75000"/>
                  </a:schemeClr>
                </a:solidFill>
              </a:rPr>
              <a:t>variables</a:t>
            </a:r>
            <a:r>
              <a:rPr lang="en-US" sz="2900" dirty="0"/>
              <a:t> son espacios de memoria que se </a:t>
            </a:r>
            <a:r>
              <a:rPr lang="en-US" sz="2900" dirty="0" err="1"/>
              <a:t>utilizan</a:t>
            </a:r>
            <a:r>
              <a:rPr lang="en-US" sz="2900" dirty="0"/>
              <a:t> para </a:t>
            </a:r>
            <a:r>
              <a:rPr lang="en-US" sz="2900" dirty="0" err="1"/>
              <a:t>almacenar</a:t>
            </a:r>
            <a:r>
              <a:rPr lang="en-US" sz="2900" dirty="0"/>
              <a:t> </a:t>
            </a:r>
            <a:r>
              <a:rPr lang="en-US" sz="2900" dirty="0" err="1"/>
              <a:t>datos</a:t>
            </a:r>
            <a:r>
              <a:rPr lang="en-US" sz="2900" dirty="0"/>
              <a:t> </a:t>
            </a:r>
            <a:r>
              <a:rPr lang="en-US" sz="2900" dirty="0" err="1"/>
              <a:t>durante</a:t>
            </a:r>
            <a:r>
              <a:rPr lang="en-US" sz="2900" dirty="0"/>
              <a:t> la </a:t>
            </a:r>
            <a:r>
              <a:rPr lang="en-US" sz="2900" dirty="0" err="1"/>
              <a:t>ejecución</a:t>
            </a:r>
            <a:r>
              <a:rPr lang="en-US" sz="2900" dirty="0"/>
              <a:t> de un </a:t>
            </a:r>
            <a:r>
              <a:rPr lang="en-US" sz="2900" dirty="0" err="1"/>
              <a:t>programa</a:t>
            </a:r>
            <a:r>
              <a:rPr lang="en-US" sz="2900" dirty="0"/>
              <a:t>. Estos datos pueden ser diferentes en cada ejecución del programa (de ahí el nombre de </a:t>
            </a:r>
            <a:r>
              <a:rPr lang="en-US" sz="2900" b="1" dirty="0">
                <a:solidFill>
                  <a:schemeClr val="accent6">
                    <a:lumMod val="75000"/>
                  </a:schemeClr>
                </a:solidFill>
              </a:rPr>
              <a:t>“variables”</a:t>
            </a:r>
            <a:r>
              <a:rPr lang="en-US" sz="2900" dirty="0"/>
              <a:t>) y pueden cambiar a lo largo de la vida del mismo.</a:t>
            </a:r>
            <a:endParaRPr lang="en-BO" sz="2900" dirty="0"/>
          </a:p>
          <a:p>
            <a:pPr marL="0" indent="0">
              <a:buNone/>
            </a:pPr>
            <a:endParaRPr lang="en-US" sz="2900" dirty="0"/>
          </a:p>
          <a:p>
            <a:pPr marL="0" indent="0">
              <a:buNone/>
            </a:pPr>
            <a:r>
              <a:rPr lang="en-US" sz="2900" dirty="0"/>
              <a:t>El </a:t>
            </a:r>
            <a:r>
              <a:rPr lang="en-US" sz="2900" b="1" dirty="0" err="1">
                <a:solidFill>
                  <a:schemeClr val="accent6">
                    <a:lumMod val="75000"/>
                  </a:schemeClr>
                </a:solidFill>
              </a:rPr>
              <a:t>alcance</a:t>
            </a:r>
            <a:r>
              <a:rPr lang="en-US" sz="2900" b="1" dirty="0">
                <a:solidFill>
                  <a:schemeClr val="accent6">
                    <a:lumMod val="75000"/>
                  </a:schemeClr>
                </a:solidFill>
              </a:rPr>
              <a:t> (scope) </a:t>
            </a:r>
            <a:r>
              <a:rPr lang="en-US" sz="2900" dirty="0"/>
              <a:t>de una variable se </a:t>
            </a:r>
            <a:r>
              <a:rPr lang="en-US" sz="2900" dirty="0" err="1"/>
              <a:t>refiere</a:t>
            </a:r>
            <a:r>
              <a:rPr lang="en-US" sz="2900" dirty="0"/>
              <a:t> al </a:t>
            </a:r>
            <a:r>
              <a:rPr lang="en-US" sz="2900" dirty="0" err="1"/>
              <a:t>bloque</a:t>
            </a:r>
            <a:r>
              <a:rPr lang="en-US" sz="2900" dirty="0"/>
              <a:t> de </a:t>
            </a:r>
            <a:r>
              <a:rPr lang="en-US" sz="2900" dirty="0" err="1"/>
              <a:t>código</a:t>
            </a:r>
            <a:r>
              <a:rPr lang="en-US" sz="2900" dirty="0"/>
              <a:t> dentro del </a:t>
            </a:r>
            <a:r>
              <a:rPr lang="en-US" sz="2900" dirty="0" err="1"/>
              <a:t>cual</a:t>
            </a:r>
            <a:r>
              <a:rPr lang="en-US" sz="2900" dirty="0"/>
              <a:t> es </a:t>
            </a:r>
            <a:r>
              <a:rPr lang="en-US" sz="2900" dirty="0" err="1"/>
              <a:t>posible</a:t>
            </a:r>
            <a:r>
              <a:rPr lang="en-US" sz="2900" dirty="0"/>
              <a:t> </a:t>
            </a:r>
            <a:r>
              <a:rPr lang="en-US" sz="2900" dirty="0" err="1"/>
              <a:t>usar</a:t>
            </a:r>
            <a:r>
              <a:rPr lang="en-US" sz="2900" dirty="0"/>
              <a:t> </a:t>
            </a:r>
            <a:r>
              <a:rPr lang="en-US" sz="2900" dirty="0" err="1"/>
              <a:t>dicha</a:t>
            </a:r>
            <a:r>
              <a:rPr lang="en-US" sz="2900" dirty="0"/>
              <a:t> variable.</a:t>
            </a:r>
          </a:p>
          <a:p>
            <a:pPr marL="0" indent="0">
              <a:buNone/>
            </a:pPr>
            <a:endParaRPr lang="en-US" sz="2900" dirty="0"/>
          </a:p>
          <a:p>
            <a:pPr marL="0" indent="0">
              <a:buNone/>
            </a:pPr>
            <a:r>
              <a:rPr lang="en-US" sz="2900" dirty="0"/>
              <a:t>Una </a:t>
            </a:r>
            <a:r>
              <a:rPr lang="en-US" sz="2900" b="1" dirty="0">
                <a:solidFill>
                  <a:schemeClr val="accent6">
                    <a:lumMod val="75000"/>
                  </a:schemeClr>
                </a:solidFill>
              </a:rPr>
              <a:t>variable local</a:t>
            </a:r>
            <a:r>
              <a:rPr lang="en-US" sz="2900" dirty="0"/>
              <a:t> </a:t>
            </a:r>
            <a:r>
              <a:rPr lang="en-US" sz="2900" b="1" dirty="0">
                <a:solidFill>
                  <a:schemeClr val="accent6">
                    <a:lumMod val="75000"/>
                  </a:schemeClr>
                </a:solidFill>
              </a:rPr>
              <a:t>se </a:t>
            </a:r>
            <a:r>
              <a:rPr lang="en-US" sz="2900" b="1" dirty="0" err="1">
                <a:solidFill>
                  <a:schemeClr val="accent6">
                    <a:lumMod val="75000"/>
                  </a:schemeClr>
                </a:solidFill>
              </a:rPr>
              <a:t>declara</a:t>
            </a:r>
            <a:r>
              <a:rPr lang="en-US" sz="2900" b="1" dirty="0">
                <a:solidFill>
                  <a:schemeClr val="accent6">
                    <a:lumMod val="75000"/>
                  </a:schemeClr>
                </a:solidFill>
              </a:rPr>
              <a:t> dentro de un </a:t>
            </a:r>
            <a:r>
              <a:rPr lang="en-US" sz="2900" b="1" dirty="0" err="1">
                <a:solidFill>
                  <a:schemeClr val="accent6">
                    <a:lumMod val="75000"/>
                  </a:schemeClr>
                </a:solidFill>
              </a:rPr>
              <a:t>método</a:t>
            </a:r>
            <a:r>
              <a:rPr lang="en-US" sz="2900" dirty="0"/>
              <a:t> y solo </a:t>
            </a:r>
            <a:r>
              <a:rPr lang="en-US" sz="2900" dirty="0" err="1"/>
              <a:t>estará</a:t>
            </a:r>
            <a:r>
              <a:rPr lang="en-US" sz="2900" dirty="0"/>
              <a:t> disponible dentro del </a:t>
            </a:r>
            <a:r>
              <a:rPr lang="en-US" sz="2900" dirty="0" err="1"/>
              <a:t>bloque</a:t>
            </a:r>
            <a:r>
              <a:rPr lang="en-US" sz="2900" dirty="0"/>
              <a:t> de </a:t>
            </a:r>
            <a:r>
              <a:rPr lang="en-US" sz="2900" dirty="0" err="1"/>
              <a:t>código</a:t>
            </a:r>
            <a:r>
              <a:rPr lang="en-US" sz="2900" dirty="0"/>
              <a:t> </a:t>
            </a:r>
            <a:r>
              <a:rPr lang="en-US" sz="2900" dirty="0" err="1"/>
              <a:t>donde</a:t>
            </a:r>
            <a:r>
              <a:rPr lang="en-US" sz="2900" dirty="0"/>
              <a:t> </a:t>
            </a:r>
            <a:r>
              <a:rPr lang="en-US" sz="2900" dirty="0" err="1"/>
              <a:t>fue</a:t>
            </a:r>
            <a:r>
              <a:rPr lang="en-US" sz="2900" dirty="0"/>
              <a:t> </a:t>
            </a:r>
            <a:r>
              <a:rPr lang="en-US" sz="2900" dirty="0" err="1"/>
              <a:t>declarada</a:t>
            </a:r>
            <a:r>
              <a:rPr lang="en-US" sz="2900" dirty="0"/>
              <a:t>. Una </a:t>
            </a:r>
            <a:r>
              <a:rPr lang="en-US" sz="2900" dirty="0" err="1"/>
              <a:t>vez</a:t>
            </a:r>
            <a:r>
              <a:rPr lang="en-US" sz="2900" dirty="0"/>
              <a:t> que una variable sale de </a:t>
            </a:r>
            <a:r>
              <a:rPr lang="en-US" sz="2900" b="1" dirty="0" err="1">
                <a:solidFill>
                  <a:schemeClr val="accent6">
                    <a:lumMod val="75000"/>
                  </a:schemeClr>
                </a:solidFill>
              </a:rPr>
              <a:t>scope</a:t>
            </a:r>
            <a:r>
              <a:rPr lang="en-US" sz="2900" dirty="0"/>
              <a:t> </a:t>
            </a:r>
            <a:r>
              <a:rPr lang="en-US" sz="2900" dirty="0" err="1"/>
              <a:t>su</a:t>
            </a:r>
            <a:r>
              <a:rPr lang="en-US" sz="2900" dirty="0"/>
              <a:t> </a:t>
            </a:r>
            <a:r>
              <a:rPr lang="en-US" sz="2900" dirty="0" err="1"/>
              <a:t>espacio</a:t>
            </a:r>
            <a:r>
              <a:rPr lang="en-US" sz="2900" dirty="0"/>
              <a:t> de </a:t>
            </a:r>
            <a:r>
              <a:rPr lang="en-US" sz="2900" dirty="0" err="1"/>
              <a:t>almacenamiento</a:t>
            </a:r>
            <a:r>
              <a:rPr lang="en-US" sz="2900" dirty="0"/>
              <a:t> </a:t>
            </a:r>
            <a:r>
              <a:rPr lang="en-US" sz="2900" dirty="0" err="1"/>
              <a:t>es</a:t>
            </a:r>
            <a:r>
              <a:rPr lang="en-US" sz="2900" dirty="0"/>
              <a:t> </a:t>
            </a:r>
            <a:r>
              <a:rPr lang="en-US" sz="2900" dirty="0" err="1"/>
              <a:t>automáticamente</a:t>
            </a:r>
            <a:r>
              <a:rPr lang="en-US" sz="2900" dirty="0"/>
              <a:t> </a:t>
            </a:r>
            <a:r>
              <a:rPr lang="en-US" sz="2900" dirty="0" err="1"/>
              <a:t>reutilizado</a:t>
            </a:r>
            <a:r>
              <a:rPr lang="en-US" sz="2900" dirty="0"/>
              <a:t> y la variable no es </a:t>
            </a:r>
            <a:r>
              <a:rPr lang="en-US" sz="2900" dirty="0" err="1"/>
              <a:t>más</a:t>
            </a:r>
            <a:r>
              <a:rPr lang="en-US" sz="2900" dirty="0"/>
              <a:t> </a:t>
            </a:r>
            <a:r>
              <a:rPr lang="en-US" sz="2900" dirty="0" err="1"/>
              <a:t>válida</a:t>
            </a:r>
            <a:r>
              <a:rPr lang="en-US" sz="2900" dirty="0"/>
              <a:t>..</a:t>
            </a:r>
            <a:r>
              <a:rPr lang="en-US" sz="2900" b="1" dirty="0">
                <a:solidFill>
                  <a:schemeClr val="accent6">
                    <a:lumMod val="75000"/>
                  </a:schemeClr>
                </a:solidFill>
              </a:rPr>
              <a:t> C# no </a:t>
            </a:r>
            <a:r>
              <a:rPr lang="en-US" sz="2900" b="1" dirty="0" err="1">
                <a:solidFill>
                  <a:schemeClr val="accent6">
                    <a:lumMod val="75000"/>
                  </a:schemeClr>
                </a:solidFill>
              </a:rPr>
              <a:t>tiene ni métodos, ni</a:t>
            </a:r>
            <a:r>
              <a:rPr lang="en-US" sz="2900" b="1" dirty="0">
                <a:solidFill>
                  <a:schemeClr val="accent6">
                    <a:lumMod val="75000"/>
                  </a:schemeClr>
                </a:solidFill>
              </a:rPr>
              <a:t> variables </a:t>
            </a:r>
            <a:r>
              <a:rPr lang="en-US" sz="2900" b="1" dirty="0" err="1">
                <a:solidFill>
                  <a:schemeClr val="accent6">
                    <a:lumMod val="75000"/>
                  </a:schemeClr>
                </a:solidFill>
              </a:rPr>
              <a:t>globales.</a:t>
            </a:r>
          </a:p>
          <a:p>
            <a:pPr marL="0" indent="0">
              <a:buNone/>
            </a:pPr>
            <a:endParaRPr lang="en-BO" dirty="0"/>
          </a:p>
        </p:txBody>
      </p:sp>
      <p:sp>
        <p:nvSpPr>
          <p:cNvPr id="4" name="TextBox 3">
            <a:extLst>
              <a:ext uri="{FF2B5EF4-FFF2-40B4-BE49-F238E27FC236}">
                <a16:creationId xmlns:a16="http://schemas.microsoft.com/office/drawing/2014/main" id="{098F7FA4-502B-2F4B-A433-EB47E07DE26F}"/>
              </a:ext>
            </a:extLst>
          </p:cNvPr>
          <p:cNvSpPr txBox="1"/>
          <p:nvPr/>
        </p:nvSpPr>
        <p:spPr>
          <a:xfrm>
            <a:off x="5748745" y="2888174"/>
            <a:ext cx="5614851" cy="307776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r>
              <a:rPr lang="en-US" sz="1600" b="1"/>
              <a:t>static void Main() =&gt; Run();</a:t>
            </a:r>
          </a:p>
          <a:p>
            <a:r>
              <a:rPr lang="en-US" sz="1600" b="1"/>
              <a:t>static void Run() </a:t>
            </a:r>
          </a:p>
          <a:p>
            <a:r>
              <a:rPr lang="en-US" sz="1600" b="1"/>
              <a:t>{</a:t>
            </a:r>
          </a:p>
          <a:p>
            <a:r>
              <a:rPr lang="en-US" sz="1600" b="1"/>
              <a:t>      Write(</a:t>
            </a:r>
            <a:r>
              <a:rPr lang="en-US" sz="1600" b="1">
                <a:solidFill>
                  <a:schemeClr val="bg1"/>
                </a:solidFill>
              </a:rPr>
              <a:t>"</a:t>
            </a:r>
            <a:r>
              <a:rPr lang="en-US" sz="1600" b="1"/>
              <a:t>Su nombre por favor:</a:t>
            </a:r>
            <a:r>
              <a:rPr lang="en-US" sz="1600" b="1">
                <a:solidFill>
                  <a:schemeClr val="accent2">
                    <a:lumMod val="60000"/>
                    <a:lumOff val="40000"/>
                  </a:schemeClr>
                </a:solidFill>
              </a:rPr>
              <a:t> </a:t>
            </a:r>
            <a:r>
              <a:rPr lang="en-US" sz="1600" b="1">
                <a:solidFill>
                  <a:schemeClr val="bg1"/>
                </a:solidFill>
              </a:rPr>
              <a:t>"</a:t>
            </a:r>
            <a:r>
              <a:rPr lang="en-US" sz="1600" b="1"/>
              <a:t>);</a:t>
            </a:r>
          </a:p>
          <a:p>
            <a:r>
              <a:rPr lang="en-US" sz="1600" b="1"/>
              <a:t>      </a:t>
            </a:r>
            <a:r>
              <a:rPr lang="en-US" sz="1600" b="1">
                <a:solidFill>
                  <a:schemeClr val="accent2">
                    <a:lumMod val="60000"/>
                    <a:lumOff val="40000"/>
                  </a:schemeClr>
                </a:solidFill>
              </a:rPr>
              <a:t>var persona = ReadLine();</a:t>
            </a:r>
          </a:p>
          <a:p>
            <a:r>
              <a:rPr lang="en-US" sz="1600" b="1"/>
              <a:t>      </a:t>
            </a:r>
            <a:r>
              <a:rPr lang="en-US" sz="1600" b="1">
                <a:solidFill>
                  <a:schemeClr val="accent2">
                    <a:lumMod val="60000"/>
                    <a:lumOff val="40000"/>
                  </a:schemeClr>
                </a:solidFill>
              </a:rPr>
              <a:t>string saludo </a:t>
            </a:r>
            <a:r>
              <a:rPr lang="en-US" sz="1600" b="1"/>
              <a:t>=  Saludo(</a:t>
            </a:r>
            <a:r>
              <a:rPr lang="en-US" sz="1600" b="1">
                <a:solidFill>
                  <a:schemeClr val="accent2">
                    <a:lumMod val="60000"/>
                    <a:lumOff val="40000"/>
                  </a:schemeClr>
                </a:solidFill>
              </a:rPr>
              <a:t>persona</a:t>
            </a:r>
            <a:r>
              <a:rPr lang="en-US" sz="1600" b="1"/>
              <a:t>);</a:t>
            </a:r>
          </a:p>
          <a:p>
            <a:r>
              <a:rPr lang="en-US" sz="1600" b="1"/>
              <a:t>      WriteLine(</a:t>
            </a:r>
            <a:r>
              <a:rPr lang="en-US" sz="1600" b="1">
                <a:solidFill>
                  <a:schemeClr val="accent2">
                    <a:lumMod val="60000"/>
                    <a:lumOff val="40000"/>
                  </a:schemeClr>
                </a:solidFill>
              </a:rPr>
              <a:t>saludo</a:t>
            </a:r>
            <a:r>
              <a:rPr lang="en-US" sz="1600" b="1"/>
              <a:t>);</a:t>
            </a:r>
          </a:p>
          <a:p>
            <a:r>
              <a:rPr lang="en-US" sz="1600" b="1"/>
              <a:t>}</a:t>
            </a:r>
          </a:p>
          <a:p>
            <a:r>
              <a:rPr lang="en-US" sz="1600" b="1"/>
              <a:t>static string Saludo(string persona) =&gt; "Hola " + persona + "!";</a:t>
            </a:r>
          </a:p>
          <a:p>
            <a:endParaRPr lang="en-US" sz="1600" b="1" dirty="0">
              <a:solidFill>
                <a:schemeClr val="accent4">
                  <a:lumMod val="40000"/>
                  <a:lumOff val="60000"/>
                </a:schemeClr>
              </a:solidFill>
            </a:endParaRPr>
          </a:p>
          <a:p>
            <a:r>
              <a:rPr lang="en-US" sz="1000" b="1" dirty="0">
                <a:solidFill>
                  <a:schemeClr val="accent4">
                    <a:lumMod val="40000"/>
                    <a:lumOff val="60000"/>
                  </a:schemeClr>
                </a:solidFill>
              </a:rPr>
              <a:t>}}</a:t>
            </a:r>
          </a:p>
        </p:txBody>
      </p:sp>
      <p:grpSp>
        <p:nvGrpSpPr>
          <p:cNvPr id="8" name="Group 7">
            <a:extLst>
              <a:ext uri="{FF2B5EF4-FFF2-40B4-BE49-F238E27FC236}">
                <a16:creationId xmlns:a16="http://schemas.microsoft.com/office/drawing/2014/main" id="{5B4BD980-E9C5-FA4F-BF8B-8BC161248353}"/>
              </a:ext>
            </a:extLst>
          </p:cNvPr>
          <p:cNvGrpSpPr/>
          <p:nvPr/>
        </p:nvGrpSpPr>
        <p:grpSpPr>
          <a:xfrm>
            <a:off x="5738949" y="1573491"/>
            <a:ext cx="1053736" cy="1086195"/>
            <a:chOff x="5738949" y="1712828"/>
            <a:chExt cx="1053736" cy="1086195"/>
          </a:xfrm>
        </p:grpSpPr>
        <p:sp>
          <p:nvSpPr>
            <p:cNvPr id="5" name="TextBox 4">
              <a:extLst>
                <a:ext uri="{FF2B5EF4-FFF2-40B4-BE49-F238E27FC236}">
                  <a16:creationId xmlns:a16="http://schemas.microsoft.com/office/drawing/2014/main" id="{769225DD-D24E-9441-825E-388A18282E2D}"/>
                </a:ext>
              </a:extLst>
            </p:cNvPr>
            <p:cNvSpPr txBox="1"/>
            <p:nvPr/>
          </p:nvSpPr>
          <p:spPr>
            <a:xfrm>
              <a:off x="5738949" y="2429691"/>
              <a:ext cx="940525" cy="369332"/>
            </a:xfrm>
            <a:prstGeom prst="rect">
              <a:avLst/>
            </a:prstGeom>
            <a:solidFill>
              <a:schemeClr val="accent1">
                <a:lumMod val="40000"/>
                <a:lumOff val="60000"/>
              </a:schemeClr>
            </a:solidFill>
            <a:ln>
              <a:solidFill>
                <a:schemeClr val="accent1"/>
              </a:solidFill>
            </a:ln>
          </p:spPr>
          <p:txBody>
            <a:bodyPr wrap="square" rtlCol="0">
              <a:spAutoFit/>
            </a:bodyPr>
            <a:lstStyle/>
            <a:p>
              <a:r>
                <a:rPr lang="en-BO"/>
                <a:t>persona</a:t>
              </a:r>
            </a:p>
          </p:txBody>
        </p:sp>
        <p:sp>
          <p:nvSpPr>
            <p:cNvPr id="6" name="TextBox 5">
              <a:extLst>
                <a:ext uri="{FF2B5EF4-FFF2-40B4-BE49-F238E27FC236}">
                  <a16:creationId xmlns:a16="http://schemas.microsoft.com/office/drawing/2014/main" id="{49A0144B-CCDC-704C-AEA7-A1486B798454}"/>
                </a:ext>
              </a:extLst>
            </p:cNvPr>
            <p:cNvSpPr txBox="1"/>
            <p:nvPr/>
          </p:nvSpPr>
          <p:spPr>
            <a:xfrm>
              <a:off x="5738949" y="2071466"/>
              <a:ext cx="940525" cy="369332"/>
            </a:xfrm>
            <a:prstGeom prst="rect">
              <a:avLst/>
            </a:prstGeom>
            <a:solidFill>
              <a:schemeClr val="accent1">
                <a:lumMod val="40000"/>
                <a:lumOff val="60000"/>
              </a:schemeClr>
            </a:solidFill>
            <a:ln>
              <a:solidFill>
                <a:schemeClr val="accent4">
                  <a:lumMod val="50000"/>
                </a:schemeClr>
              </a:solidFill>
            </a:ln>
          </p:spPr>
          <p:txBody>
            <a:bodyPr wrap="square" rtlCol="0">
              <a:spAutoFit/>
            </a:bodyPr>
            <a:lstStyle/>
            <a:p>
              <a:r>
                <a:rPr lang="en-BO"/>
                <a:t>saludo</a:t>
              </a:r>
            </a:p>
          </p:txBody>
        </p:sp>
        <p:sp>
          <p:nvSpPr>
            <p:cNvPr id="7" name="TextBox 6">
              <a:extLst>
                <a:ext uri="{FF2B5EF4-FFF2-40B4-BE49-F238E27FC236}">
                  <a16:creationId xmlns:a16="http://schemas.microsoft.com/office/drawing/2014/main" id="{4F2C5895-F908-C441-B1A0-1307799388D5}"/>
                </a:ext>
              </a:extLst>
            </p:cNvPr>
            <p:cNvSpPr txBox="1"/>
            <p:nvPr/>
          </p:nvSpPr>
          <p:spPr>
            <a:xfrm>
              <a:off x="5852160" y="1712828"/>
              <a:ext cx="940525" cy="369332"/>
            </a:xfrm>
            <a:prstGeom prst="rect">
              <a:avLst/>
            </a:prstGeom>
            <a:noFill/>
          </p:spPr>
          <p:txBody>
            <a:bodyPr wrap="square" rtlCol="0">
              <a:spAutoFit/>
            </a:bodyPr>
            <a:lstStyle/>
            <a:p>
              <a:r>
                <a:rPr lang="en-BO">
                  <a:solidFill>
                    <a:schemeClr val="accent2">
                      <a:lumMod val="50000"/>
                    </a:schemeClr>
                  </a:solidFill>
                </a:rPr>
                <a:t>Stack</a:t>
              </a:r>
            </a:p>
          </p:txBody>
        </p:sp>
      </p:grpSp>
      <p:sp>
        <p:nvSpPr>
          <p:cNvPr id="9" name="Rectangle 8">
            <a:extLst>
              <a:ext uri="{FF2B5EF4-FFF2-40B4-BE49-F238E27FC236}">
                <a16:creationId xmlns:a16="http://schemas.microsoft.com/office/drawing/2014/main" id="{87C09DDE-69DC-F74F-AB19-CA1F2D4AD60C}"/>
              </a:ext>
            </a:extLst>
          </p:cNvPr>
          <p:cNvSpPr/>
          <p:nvPr/>
        </p:nvSpPr>
        <p:spPr>
          <a:xfrm>
            <a:off x="7384869" y="1690687"/>
            <a:ext cx="2342605" cy="968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O">
                <a:solidFill>
                  <a:schemeClr val="tx1"/>
                </a:solidFill>
              </a:rPr>
              <a:t>Hola Maria!</a:t>
            </a:r>
          </a:p>
          <a:p>
            <a:r>
              <a:rPr lang="en-BO">
                <a:solidFill>
                  <a:schemeClr val="tx1"/>
                </a:solidFill>
              </a:rPr>
              <a:t>Maria</a:t>
            </a:r>
          </a:p>
        </p:txBody>
      </p:sp>
      <p:sp>
        <p:nvSpPr>
          <p:cNvPr id="10" name="TextBox 9">
            <a:extLst>
              <a:ext uri="{FF2B5EF4-FFF2-40B4-BE49-F238E27FC236}">
                <a16:creationId xmlns:a16="http://schemas.microsoft.com/office/drawing/2014/main" id="{BCDD2482-ABBA-BC42-8723-E3547B421E4D}"/>
              </a:ext>
            </a:extLst>
          </p:cNvPr>
          <p:cNvSpPr txBox="1"/>
          <p:nvPr/>
        </p:nvSpPr>
        <p:spPr>
          <a:xfrm>
            <a:off x="8098971" y="1324744"/>
            <a:ext cx="1045028" cy="369332"/>
          </a:xfrm>
          <a:prstGeom prst="rect">
            <a:avLst/>
          </a:prstGeom>
          <a:noFill/>
        </p:spPr>
        <p:txBody>
          <a:bodyPr wrap="square" rtlCol="0">
            <a:spAutoFit/>
          </a:bodyPr>
          <a:lstStyle/>
          <a:p>
            <a:r>
              <a:rPr lang="en-BO">
                <a:solidFill>
                  <a:schemeClr val="accent4">
                    <a:lumMod val="50000"/>
                  </a:schemeClr>
                </a:solidFill>
              </a:rPr>
              <a:t>Heap</a:t>
            </a:r>
          </a:p>
        </p:txBody>
      </p:sp>
      <p:cxnSp>
        <p:nvCxnSpPr>
          <p:cNvPr id="12" name="Straight Arrow Connector 11">
            <a:extLst>
              <a:ext uri="{FF2B5EF4-FFF2-40B4-BE49-F238E27FC236}">
                <a16:creationId xmlns:a16="http://schemas.microsoft.com/office/drawing/2014/main" id="{3022C9E4-D57A-DC41-ACC0-B6D8B37C40F2}"/>
              </a:ext>
            </a:extLst>
          </p:cNvPr>
          <p:cNvCxnSpPr>
            <a:cxnSpLocks/>
            <a:stCxn id="6" idx="3"/>
          </p:cNvCxnSpPr>
          <p:nvPr/>
        </p:nvCxnSpPr>
        <p:spPr>
          <a:xfrm flipV="1">
            <a:off x="6679474" y="2038219"/>
            <a:ext cx="705395" cy="785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F1FE9A-67E9-FD46-868E-D6FF07799537}"/>
              </a:ext>
            </a:extLst>
          </p:cNvPr>
          <p:cNvCxnSpPr>
            <a:cxnSpLocks/>
            <a:stCxn id="5" idx="3"/>
          </p:cNvCxnSpPr>
          <p:nvPr/>
        </p:nvCxnSpPr>
        <p:spPr>
          <a:xfrm flipV="1">
            <a:off x="6679474" y="2312132"/>
            <a:ext cx="705395" cy="162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8ABEEB-F7D8-984E-BABA-D9C5DD71EADB}"/>
              </a:ext>
            </a:extLst>
          </p:cNvPr>
          <p:cNvSpPr txBox="1"/>
          <p:nvPr/>
        </p:nvSpPr>
        <p:spPr>
          <a:xfrm>
            <a:off x="5691051" y="5983165"/>
            <a:ext cx="1976846" cy="307777"/>
          </a:xfrm>
          <a:prstGeom prst="rect">
            <a:avLst/>
          </a:prstGeom>
          <a:noFill/>
        </p:spPr>
        <p:txBody>
          <a:bodyPr wrap="square" rtlCol="0">
            <a:spAutoFit/>
          </a:bodyPr>
          <a:lstStyle/>
          <a:p>
            <a:r>
              <a:rPr lang="en-US" sz="1400"/>
              <a:t>Hola Maria!</a:t>
            </a:r>
            <a:endParaRPr lang="en-BO" sz="1400"/>
          </a:p>
        </p:txBody>
      </p:sp>
    </p:spTree>
    <p:extLst>
      <p:ext uri="{BB962C8B-B14F-4D97-AF65-F5344CB8AC3E}">
        <p14:creationId xmlns:p14="http://schemas.microsoft.com/office/powerpoint/2010/main" val="92170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D569-F2D6-9846-B707-E645BA14FF36}"/>
              </a:ext>
            </a:extLst>
          </p:cNvPr>
          <p:cNvSpPr>
            <a:spLocks noGrp="1"/>
          </p:cNvSpPr>
          <p:nvPr>
            <p:ph type="title"/>
          </p:nvPr>
        </p:nvSpPr>
        <p:spPr/>
        <p:txBody>
          <a:bodyPr/>
          <a:lstStyle/>
          <a:p>
            <a:r>
              <a:rPr lang="en-BO"/>
              <a:t>CPU (Unidad de Proceso Central)</a:t>
            </a:r>
          </a:p>
        </p:txBody>
      </p:sp>
      <p:sp>
        <p:nvSpPr>
          <p:cNvPr id="3" name="Content Placeholder 2">
            <a:extLst>
              <a:ext uri="{FF2B5EF4-FFF2-40B4-BE49-F238E27FC236}">
                <a16:creationId xmlns:a16="http://schemas.microsoft.com/office/drawing/2014/main" id="{4E571230-17E1-7045-AF5F-35178817AA48}"/>
              </a:ext>
            </a:extLst>
          </p:cNvPr>
          <p:cNvSpPr>
            <a:spLocks noGrp="1"/>
          </p:cNvSpPr>
          <p:nvPr>
            <p:ph idx="1"/>
          </p:nvPr>
        </p:nvSpPr>
        <p:spPr/>
        <p:txBody>
          <a:bodyPr>
            <a:noAutofit/>
          </a:bodyPr>
          <a:lstStyle/>
          <a:p>
            <a:pPr marL="0" indent="0">
              <a:buNone/>
            </a:pPr>
            <a:r>
              <a:rPr lang="en-BO" sz="1800"/>
              <a:t>La </a:t>
            </a:r>
            <a:r>
              <a:rPr lang="en-BO" sz="1800" b="1">
                <a:solidFill>
                  <a:schemeClr val="accent6">
                    <a:lumMod val="75000"/>
                  </a:schemeClr>
                </a:solidFill>
              </a:rPr>
              <a:t>CPU</a:t>
            </a:r>
            <a:r>
              <a:rPr lang="en-BO" sz="1800"/>
              <a:t> de las computadoras es la parte esencial de la electrónica de los </a:t>
            </a:r>
            <a:r>
              <a:rPr lang="en-BO" sz="1800" b="1">
                <a:solidFill>
                  <a:schemeClr val="accent6">
                    <a:lumMod val="75000"/>
                  </a:schemeClr>
                </a:solidFill>
              </a:rPr>
              <a:t>dispositivos inteligentes</a:t>
            </a:r>
            <a:r>
              <a:rPr lang="en-BO" sz="1800"/>
              <a:t>.</a:t>
            </a:r>
          </a:p>
          <a:p>
            <a:pPr marL="0" indent="0">
              <a:buNone/>
            </a:pPr>
            <a:endParaRPr lang="en-BO" sz="1800"/>
          </a:p>
          <a:p>
            <a:pPr marL="0" indent="0">
              <a:buNone/>
            </a:pPr>
            <a:r>
              <a:rPr lang="en-BO" sz="1800"/>
              <a:t> Esta compuesta principalmente de 2 elementos:</a:t>
            </a:r>
          </a:p>
          <a:p>
            <a:r>
              <a:rPr lang="en-BO" sz="1800" b="1">
                <a:solidFill>
                  <a:schemeClr val="accent6">
                    <a:lumMod val="75000"/>
                  </a:schemeClr>
                </a:solidFill>
              </a:rPr>
              <a:t>Procesador</a:t>
            </a:r>
            <a:r>
              <a:rPr lang="en-BO" sz="1800"/>
              <a:t> (MicroProcesador en la actualidad)</a:t>
            </a:r>
          </a:p>
          <a:p>
            <a:r>
              <a:rPr lang="en-BO" sz="1800" b="1">
                <a:solidFill>
                  <a:schemeClr val="accent6">
                    <a:lumMod val="75000"/>
                  </a:schemeClr>
                </a:solidFill>
              </a:rPr>
              <a:t>Memoria RAM</a:t>
            </a:r>
            <a:r>
              <a:rPr lang="en-BO" sz="1800"/>
              <a:t> (Memoria de Acceso Aleatorio, o electrónica)</a:t>
            </a:r>
          </a:p>
          <a:p>
            <a:endParaRPr lang="en-BO" sz="1800"/>
          </a:p>
          <a:p>
            <a:pPr marL="0" indent="0">
              <a:buNone/>
            </a:pPr>
            <a:r>
              <a:rPr lang="en-BO" sz="1800"/>
              <a:t>El </a:t>
            </a:r>
            <a:r>
              <a:rPr lang="en-BO" sz="1800" b="1">
                <a:solidFill>
                  <a:schemeClr val="accent6">
                    <a:lumMod val="75000"/>
                  </a:schemeClr>
                </a:solidFill>
              </a:rPr>
              <a:t>Procesador </a:t>
            </a:r>
            <a:r>
              <a:rPr lang="en-BO" sz="1800"/>
              <a:t>se confunde en algunos esquemas como la </a:t>
            </a:r>
            <a:r>
              <a:rPr lang="en-BO" sz="1800" b="1">
                <a:solidFill>
                  <a:schemeClr val="accent6">
                    <a:lumMod val="75000"/>
                  </a:schemeClr>
                </a:solidFill>
              </a:rPr>
              <a:t>CPU</a:t>
            </a:r>
            <a:r>
              <a:rPr lang="en-BO" sz="1800"/>
              <a:t> completa, porque en su interior tiene una pequeña memoria, que sirve como buffer para almacenar fragmentos de la memoria principal externa, antes de su procesamiento por el Procesador. Vienen en la forma que conocemos actualmente como </a:t>
            </a:r>
            <a:r>
              <a:rPr lang="en-BO" sz="1800" b="1">
                <a:solidFill>
                  <a:schemeClr val="accent6">
                    <a:lumMod val="75000"/>
                  </a:schemeClr>
                </a:solidFill>
              </a:rPr>
              <a:t>chips o circuitos integrados</a:t>
            </a:r>
            <a:r>
              <a:rPr lang="en-BO" sz="1800"/>
              <a:t>.</a:t>
            </a:r>
          </a:p>
          <a:p>
            <a:pPr marL="0" indent="0">
              <a:buNone/>
            </a:pPr>
            <a:endParaRPr lang="en-BO" sz="1800" b="1">
              <a:solidFill>
                <a:schemeClr val="accent6">
                  <a:lumMod val="75000"/>
                </a:schemeClr>
              </a:solidFill>
            </a:endParaRPr>
          </a:p>
          <a:p>
            <a:pPr marL="0" indent="0">
              <a:buNone/>
            </a:pPr>
            <a:r>
              <a:rPr lang="en-BO" sz="1800"/>
              <a:t>Por eso en todos los </a:t>
            </a:r>
            <a:r>
              <a:rPr lang="en-BO" sz="1800" b="1">
                <a:solidFill>
                  <a:schemeClr val="accent6">
                    <a:lumMod val="75000"/>
                  </a:schemeClr>
                </a:solidFill>
              </a:rPr>
              <a:t>dispositivos inteligentes</a:t>
            </a:r>
            <a:r>
              <a:rPr lang="en-BO" sz="1800">
                <a:solidFill>
                  <a:schemeClr val="accent6">
                    <a:lumMod val="75000"/>
                  </a:schemeClr>
                </a:solidFill>
              </a:rPr>
              <a:t> </a:t>
            </a:r>
            <a:r>
              <a:rPr lang="en-BO" sz="1800"/>
              <a:t>podemos referirnos a su </a:t>
            </a:r>
            <a:r>
              <a:rPr lang="en-BO" sz="1800" b="1">
                <a:solidFill>
                  <a:schemeClr val="accent6">
                    <a:lumMod val="75000"/>
                  </a:schemeClr>
                </a:solidFill>
              </a:rPr>
              <a:t>potencia de procesamiento</a:t>
            </a:r>
            <a:r>
              <a:rPr lang="en-BO" sz="1800"/>
              <a:t> y a su </a:t>
            </a:r>
            <a:r>
              <a:rPr lang="en-BO" sz="1800" b="1">
                <a:solidFill>
                  <a:schemeClr val="accent6">
                    <a:lumMod val="75000"/>
                  </a:schemeClr>
                </a:solidFill>
              </a:rPr>
              <a:t>capacidad de memoria</a:t>
            </a:r>
            <a:r>
              <a:rPr lang="en-BO" sz="1800"/>
              <a:t>.</a:t>
            </a:r>
          </a:p>
        </p:txBody>
      </p:sp>
    </p:spTree>
    <p:extLst>
      <p:ext uri="{BB962C8B-B14F-4D97-AF65-F5344CB8AC3E}">
        <p14:creationId xmlns:p14="http://schemas.microsoft.com/office/powerpoint/2010/main" val="3127335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97CB-75BC-664A-AB5C-84086524952E}"/>
              </a:ext>
            </a:extLst>
          </p:cNvPr>
          <p:cNvSpPr>
            <a:spLocks noGrp="1"/>
          </p:cNvSpPr>
          <p:nvPr>
            <p:ph type="title"/>
          </p:nvPr>
        </p:nvSpPr>
        <p:spPr/>
        <p:txBody>
          <a:bodyPr/>
          <a:lstStyle/>
          <a:p>
            <a:r>
              <a:rPr lang="en-BO" dirty="0"/>
              <a:t>Variables: declaración e inicialización</a:t>
            </a:r>
          </a:p>
        </p:txBody>
      </p:sp>
      <p:sp>
        <p:nvSpPr>
          <p:cNvPr id="3" name="Content Placeholder 2">
            <a:extLst>
              <a:ext uri="{FF2B5EF4-FFF2-40B4-BE49-F238E27FC236}">
                <a16:creationId xmlns:a16="http://schemas.microsoft.com/office/drawing/2014/main" id="{95A45378-27FA-8B48-ADFC-6328AE1DD35B}"/>
              </a:ext>
            </a:extLst>
          </p:cNvPr>
          <p:cNvSpPr>
            <a:spLocks noGrp="1"/>
          </p:cNvSpPr>
          <p:nvPr>
            <p:ph idx="1"/>
          </p:nvPr>
        </p:nvSpPr>
        <p:spPr>
          <a:xfrm>
            <a:off x="838199" y="1825626"/>
            <a:ext cx="5327470" cy="4758054"/>
          </a:xfrm>
        </p:spPr>
        <p:txBody>
          <a:bodyPr>
            <a:noAutofit/>
          </a:bodyPr>
          <a:lstStyle/>
          <a:p>
            <a:pPr marL="0" indent="0" algn="just">
              <a:buNone/>
            </a:pPr>
            <a:r>
              <a:rPr lang="en-US" sz="1400" dirty="0" err="1"/>
              <a:t>En</a:t>
            </a:r>
            <a:r>
              <a:rPr lang="en-US" sz="1400" dirty="0"/>
              <a:t> </a:t>
            </a:r>
            <a:r>
              <a:rPr lang="en-US" sz="1600" b="1" dirty="0">
                <a:solidFill>
                  <a:schemeClr val="accent6">
                    <a:lumMod val="75000"/>
                  </a:schemeClr>
                </a:solidFill>
              </a:rPr>
              <a:t>C#</a:t>
            </a:r>
            <a:r>
              <a:rPr lang="en-US" sz="1400" dirty="0"/>
              <a:t>, una </a:t>
            </a:r>
            <a:r>
              <a:rPr lang="en-US" sz="1600" b="1" dirty="0">
                <a:solidFill>
                  <a:schemeClr val="accent6">
                    <a:lumMod val="75000"/>
                  </a:schemeClr>
                </a:solidFill>
              </a:rPr>
              <a:t>variable local </a:t>
            </a:r>
            <a:r>
              <a:rPr lang="en-US" sz="1400" dirty="0"/>
              <a:t>debe </a:t>
            </a:r>
            <a:r>
              <a:rPr lang="en-US" sz="1400" dirty="0" err="1"/>
              <a:t>declararse</a:t>
            </a:r>
            <a:r>
              <a:rPr lang="en-US" sz="1400" dirty="0"/>
              <a:t> e </a:t>
            </a:r>
            <a:r>
              <a:rPr lang="en-US" sz="1400" dirty="0" err="1"/>
              <a:t>inicializarse</a:t>
            </a:r>
            <a:r>
              <a:rPr lang="en-US" sz="1400" dirty="0"/>
              <a:t> (</a:t>
            </a:r>
            <a:r>
              <a:rPr lang="en-US" sz="1400" dirty="0" err="1"/>
              <a:t>almacenar</a:t>
            </a:r>
            <a:r>
              <a:rPr lang="en-US" sz="1400" dirty="0"/>
              <a:t> un valor </a:t>
            </a:r>
            <a:r>
              <a:rPr lang="en-US" sz="1400" dirty="0" err="1"/>
              <a:t>inicial</a:t>
            </a:r>
            <a:r>
              <a:rPr lang="en-US" sz="1400" dirty="0"/>
              <a:t>) antes de </a:t>
            </a:r>
            <a:r>
              <a:rPr lang="en-US" sz="1400" dirty="0" err="1"/>
              <a:t>poder</a:t>
            </a:r>
            <a:r>
              <a:rPr lang="en-US" sz="1400" dirty="0"/>
              <a:t> </a:t>
            </a:r>
            <a:r>
              <a:rPr lang="en-US" sz="1400" dirty="0" err="1"/>
              <a:t>usarse</a:t>
            </a:r>
            <a:r>
              <a:rPr lang="en-US" sz="1400" dirty="0"/>
              <a:t>. Para </a:t>
            </a:r>
            <a:r>
              <a:rPr lang="en-US" sz="1400" dirty="0" err="1"/>
              <a:t>declarar</a:t>
            </a:r>
            <a:r>
              <a:rPr lang="en-US" sz="1400" dirty="0"/>
              <a:t> una variable, se </a:t>
            </a:r>
            <a:r>
              <a:rPr lang="en-US" sz="1400" dirty="0" err="1"/>
              <a:t>comienza</a:t>
            </a:r>
            <a:r>
              <a:rPr lang="en-US" sz="1400" dirty="0"/>
              <a:t> escribiendo el </a:t>
            </a:r>
            <a:r>
              <a:rPr lang="en-US" sz="1400" dirty="0" err="1"/>
              <a:t>tipo</a:t>
            </a:r>
            <a:r>
              <a:rPr lang="en-US" sz="1400" dirty="0"/>
              <a:t> del </a:t>
            </a:r>
            <a:r>
              <a:rPr lang="en-US" sz="1400" dirty="0" err="1"/>
              <a:t>dato</a:t>
            </a:r>
            <a:r>
              <a:rPr lang="en-US" sz="1400" dirty="0"/>
              <a:t> que la variable </a:t>
            </a:r>
            <a:r>
              <a:rPr lang="en-US" sz="1400" dirty="0" err="1"/>
              <a:t>almacenará</a:t>
            </a:r>
            <a:r>
              <a:rPr lang="en-US" sz="1400" dirty="0"/>
              <a:t>, </a:t>
            </a:r>
            <a:r>
              <a:rPr lang="en-US" sz="1400" dirty="0" err="1"/>
              <a:t>seguido</a:t>
            </a:r>
            <a:r>
              <a:rPr lang="en-US" sz="1400" dirty="0"/>
              <a:t> del </a:t>
            </a:r>
            <a:r>
              <a:rPr lang="en-US" sz="1400" dirty="0" err="1"/>
              <a:t>nombre</a:t>
            </a:r>
            <a:r>
              <a:rPr lang="en-US" sz="1400" dirty="0"/>
              <a:t> </a:t>
            </a:r>
            <a:r>
              <a:rPr lang="en-US" sz="1400" dirty="0" err="1"/>
              <a:t>elegido</a:t>
            </a:r>
            <a:r>
              <a:rPr lang="en-US" sz="1400" dirty="0"/>
              <a:t> para la </a:t>
            </a:r>
            <a:r>
              <a:rPr lang="en-US" sz="1400" dirty="0" err="1"/>
              <a:t>misma</a:t>
            </a:r>
            <a:r>
              <a:rPr lang="en-US" sz="1400" dirty="0"/>
              <a:t>.</a:t>
            </a:r>
          </a:p>
          <a:p>
            <a:pPr marL="0" indent="0" algn="just">
              <a:buNone/>
            </a:pPr>
            <a:r>
              <a:rPr lang="en-US" sz="1400" dirty="0"/>
              <a:t> El </a:t>
            </a:r>
            <a:r>
              <a:rPr lang="en-US" sz="1400" dirty="0" err="1"/>
              <a:t>nombre</a:t>
            </a:r>
            <a:r>
              <a:rPr lang="en-US" sz="1400" dirty="0"/>
              <a:t> de una variable </a:t>
            </a:r>
            <a:r>
              <a:rPr lang="en-US" sz="1400" dirty="0" err="1"/>
              <a:t>puede</a:t>
            </a:r>
            <a:r>
              <a:rPr lang="en-US" sz="1400" dirty="0"/>
              <a:t> ser </a:t>
            </a:r>
            <a:r>
              <a:rPr lang="en-US" sz="1400" dirty="0" err="1"/>
              <a:t>cualquier</a:t>
            </a:r>
            <a:r>
              <a:rPr lang="en-US" sz="1400" dirty="0"/>
              <a:t> </a:t>
            </a:r>
            <a:r>
              <a:rPr lang="en-US" sz="1400" dirty="0" err="1"/>
              <a:t>cosa</a:t>
            </a:r>
            <a:r>
              <a:rPr lang="en-US" sz="1400" dirty="0"/>
              <a:t> que se </a:t>
            </a:r>
            <a:r>
              <a:rPr lang="en-US" sz="1400" dirty="0" err="1"/>
              <a:t>desee (letras y números y el símbolo “</a:t>
            </a:r>
            <a:r>
              <a:rPr lang="en-US" sz="1600" b="1" dirty="0" err="1">
                <a:solidFill>
                  <a:schemeClr val="accent6">
                    <a:lumMod val="75000"/>
                  </a:schemeClr>
                </a:solidFill>
              </a:rPr>
              <a:t>_</a:t>
            </a:r>
            <a:r>
              <a:rPr lang="en-US" sz="1400" dirty="0" err="1"/>
              <a:t>”)</a:t>
            </a:r>
            <a:r>
              <a:rPr lang="en-US" sz="1400" dirty="0"/>
              <a:t>, </a:t>
            </a:r>
            <a:r>
              <a:rPr lang="en-US" sz="1400" dirty="0" err="1"/>
              <a:t>pero</a:t>
            </a:r>
            <a:r>
              <a:rPr lang="en-US" sz="1400" dirty="0"/>
              <a:t> es una </a:t>
            </a:r>
            <a:r>
              <a:rPr lang="en-US" sz="1400" dirty="0" err="1"/>
              <a:t>buena</a:t>
            </a:r>
            <a:r>
              <a:rPr lang="en-US" sz="1400" dirty="0"/>
              <a:t> </a:t>
            </a:r>
            <a:r>
              <a:rPr lang="en-US" sz="1400" dirty="0" err="1"/>
              <a:t>práctica</a:t>
            </a:r>
            <a:r>
              <a:rPr lang="en-US" sz="1400" dirty="0"/>
              <a:t> </a:t>
            </a:r>
            <a:r>
              <a:rPr lang="en-US" sz="1400" dirty="0" err="1"/>
              <a:t>dar</a:t>
            </a:r>
            <a:r>
              <a:rPr lang="en-US" sz="1400" dirty="0"/>
              <a:t> </a:t>
            </a:r>
            <a:r>
              <a:rPr lang="en-US" sz="1400" dirty="0" err="1"/>
              <a:t>nombres</a:t>
            </a:r>
            <a:r>
              <a:rPr lang="en-US" sz="1400" dirty="0"/>
              <a:t> a las variables que </a:t>
            </a:r>
            <a:r>
              <a:rPr lang="en-US" sz="1400" dirty="0" err="1"/>
              <a:t>expliquen</a:t>
            </a:r>
            <a:r>
              <a:rPr lang="en-US" sz="1400" dirty="0"/>
              <a:t>, lo </a:t>
            </a:r>
            <a:r>
              <a:rPr lang="en-US" sz="1400" dirty="0" err="1"/>
              <a:t>más</a:t>
            </a:r>
            <a:r>
              <a:rPr lang="en-US" sz="1400" dirty="0"/>
              <a:t> </a:t>
            </a:r>
            <a:r>
              <a:rPr lang="en-US" sz="1400" dirty="0" err="1"/>
              <a:t>claramente</a:t>
            </a:r>
            <a:r>
              <a:rPr lang="en-US" sz="1400" dirty="0"/>
              <a:t> posible, el valor que </a:t>
            </a:r>
            <a:r>
              <a:rPr lang="en-US" sz="1400" dirty="0" err="1"/>
              <a:t>almacenan</a:t>
            </a:r>
            <a:r>
              <a:rPr lang="en-US" sz="1400" dirty="0"/>
              <a:t>.</a:t>
            </a:r>
          </a:p>
          <a:p>
            <a:pPr marL="0" indent="0" algn="just">
              <a:buNone/>
            </a:pPr>
            <a:r>
              <a:rPr lang="en-US" sz="1400" dirty="0" err="1"/>
              <a:t>Antes de poder usarse una variable local debe ser inicializada (asignada con un valor inicial, usando el operador “</a:t>
            </a:r>
            <a:r>
              <a:rPr lang="en-US" sz="1600" b="1" dirty="0" err="1">
                <a:solidFill>
                  <a:schemeClr val="accent6">
                    <a:lumMod val="75000"/>
                  </a:schemeClr>
                </a:solidFill>
              </a:rPr>
              <a:t>=</a:t>
            </a:r>
            <a:r>
              <a:rPr lang="en-US" sz="1400" dirty="0" err="1"/>
              <a:t>“).</a:t>
            </a:r>
          </a:p>
          <a:p>
            <a:pPr marL="0" indent="0" algn="just">
              <a:buNone/>
            </a:pPr>
            <a:r>
              <a:rPr lang="en-US" sz="1400" dirty="0"/>
              <a:t>La </a:t>
            </a:r>
            <a:r>
              <a:rPr lang="en-US" sz="1400" dirty="0" err="1"/>
              <a:t>declaración</a:t>
            </a:r>
            <a:r>
              <a:rPr lang="en-US" sz="1400" dirty="0"/>
              <a:t> y la </a:t>
            </a:r>
            <a:r>
              <a:rPr lang="en-US" sz="1400" dirty="0" err="1"/>
              <a:t>inicialización</a:t>
            </a:r>
            <a:r>
              <a:rPr lang="en-US" sz="1400" dirty="0"/>
              <a:t> se </a:t>
            </a:r>
            <a:r>
              <a:rPr lang="en-US" sz="1400" dirty="0" err="1"/>
              <a:t>pueden</a:t>
            </a:r>
            <a:r>
              <a:rPr lang="en-US" sz="1400" dirty="0"/>
              <a:t> </a:t>
            </a:r>
            <a:r>
              <a:rPr lang="en-US" sz="1400" dirty="0" err="1"/>
              <a:t>combinar</a:t>
            </a:r>
            <a:r>
              <a:rPr lang="en-US" sz="1400" dirty="0"/>
              <a:t> </a:t>
            </a:r>
            <a:r>
              <a:rPr lang="en-US" sz="1400" dirty="0" err="1"/>
              <a:t>en</a:t>
            </a:r>
            <a:r>
              <a:rPr lang="en-US" sz="1400" dirty="0"/>
              <a:t> una sola sentencia, en tal caso si el tipo de dato de la variable se puede inferir del valor asignado, se puede usar el keyword </a:t>
            </a:r>
            <a:r>
              <a:rPr lang="en-US" sz="1600" b="1" dirty="0">
                <a:solidFill>
                  <a:schemeClr val="accent6">
                    <a:lumMod val="75000"/>
                  </a:schemeClr>
                </a:solidFill>
              </a:rPr>
              <a:t>var</a:t>
            </a:r>
            <a:r>
              <a:rPr lang="en-US" sz="1400" dirty="0"/>
              <a:t> (introducido en </a:t>
            </a:r>
            <a:r>
              <a:rPr lang="en-US" sz="1400" b="1" dirty="0">
                <a:solidFill>
                  <a:schemeClr val="accent6">
                    <a:lumMod val="75000"/>
                  </a:schemeClr>
                </a:solidFill>
              </a:rPr>
              <a:t>C# 3</a:t>
            </a:r>
            <a:r>
              <a:rPr lang="en-US" sz="1400" dirty="0"/>
              <a:t>) en vez del tipo.</a:t>
            </a:r>
          </a:p>
          <a:p>
            <a:pPr marL="0" indent="0" algn="just">
              <a:buNone/>
            </a:pPr>
            <a:r>
              <a:rPr lang="en-US" sz="1400" dirty="0"/>
              <a:t>Toda variable local tiene un tipo que se define en el momento de su declaración, ya sea que sea definida explícitamente usando el nombre del tipo, o el keyword </a:t>
            </a:r>
            <a:r>
              <a:rPr lang="en-US" sz="1600" b="1" dirty="0">
                <a:solidFill>
                  <a:schemeClr val="accent6">
                    <a:lumMod val="75000"/>
                  </a:schemeClr>
                </a:solidFill>
              </a:rPr>
              <a:t>var</a:t>
            </a:r>
            <a:r>
              <a:rPr lang="en-US" sz="1400" dirty="0"/>
              <a:t> en una sentencia de inicialización.</a:t>
            </a:r>
          </a:p>
          <a:p>
            <a:pPr marL="0" indent="0" algn="just">
              <a:buNone/>
            </a:pPr>
            <a:r>
              <a:rPr lang="en-US" sz="1400" dirty="0"/>
              <a:t>El alcance (</a:t>
            </a:r>
            <a:r>
              <a:rPr lang="en-US" sz="1400" b="1" dirty="0">
                <a:solidFill>
                  <a:schemeClr val="accent6">
                    <a:lumMod val="75000"/>
                  </a:schemeClr>
                </a:solidFill>
              </a:rPr>
              <a:t>scope</a:t>
            </a:r>
            <a:r>
              <a:rPr lang="en-US" sz="1400" dirty="0"/>
              <a:t>) de una variable es desde el punto donde se declara, hasta que termine el bloque del código donde se define, señalado por la llave final “</a:t>
            </a:r>
            <a:r>
              <a:rPr lang="en-US" sz="1600" b="1" dirty="0">
                <a:solidFill>
                  <a:schemeClr val="accent6">
                    <a:lumMod val="75000"/>
                  </a:schemeClr>
                </a:solidFill>
              </a:rPr>
              <a:t>}</a:t>
            </a:r>
            <a:r>
              <a:rPr lang="en-US" sz="1400" dirty="0"/>
              <a:t>”.</a:t>
            </a:r>
          </a:p>
          <a:p>
            <a:pPr marL="0" indent="0">
              <a:buNone/>
            </a:pPr>
            <a:endParaRPr lang="en-US" sz="1400" dirty="0" err="1"/>
          </a:p>
          <a:p>
            <a:pPr marL="0" indent="0">
              <a:buNone/>
            </a:pPr>
            <a:endParaRPr lang="en-BO" sz="1400" dirty="0"/>
          </a:p>
        </p:txBody>
      </p:sp>
      <p:sp>
        <p:nvSpPr>
          <p:cNvPr id="5" name="TextBox 4">
            <a:extLst>
              <a:ext uri="{FF2B5EF4-FFF2-40B4-BE49-F238E27FC236}">
                <a16:creationId xmlns:a16="http://schemas.microsoft.com/office/drawing/2014/main" id="{534033B1-5E46-7C4E-AB52-13CAADC69540}"/>
              </a:ext>
            </a:extLst>
          </p:cNvPr>
          <p:cNvSpPr txBox="1"/>
          <p:nvPr/>
        </p:nvSpPr>
        <p:spPr>
          <a:xfrm>
            <a:off x="6305006" y="1859667"/>
            <a:ext cx="5405844"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a:solidFill>
                  <a:schemeClr val="accent2">
                    <a:lumMod val="60000"/>
                    <a:lumOff val="40000"/>
                  </a:schemeClr>
                </a:solidFill>
              </a:rPr>
              <a:t>int cantidad</a:t>
            </a:r>
            <a:r>
              <a:rPr lang="en-US" sz="1200" b="1"/>
              <a:t>;</a:t>
            </a:r>
          </a:p>
          <a:p>
            <a:r>
              <a:rPr lang="en-US" sz="1200" b="1"/>
              <a:t>      </a:t>
            </a:r>
            <a:r>
              <a:rPr lang="en-US" sz="1200" b="1">
                <a:solidFill>
                  <a:schemeClr val="accent2">
                    <a:lumMod val="60000"/>
                    <a:lumOff val="40000"/>
                  </a:schemeClr>
                </a:solidFill>
              </a:rPr>
              <a:t>var monto = 0.00</a:t>
            </a:r>
            <a:r>
              <a:rPr lang="en-US" sz="1200" b="1"/>
              <a:t>;	</a:t>
            </a:r>
            <a:r>
              <a:rPr lang="en-US" sz="1200" b="1">
                <a:solidFill>
                  <a:schemeClr val="accent6">
                    <a:lumMod val="60000"/>
                    <a:lumOff val="40000"/>
                  </a:schemeClr>
                </a:solidFill>
              </a:rPr>
              <a:t>// del valor 0.00 el compilador infiere el tipo double</a:t>
            </a:r>
          </a:p>
          <a:p>
            <a:r>
              <a:rPr lang="en-US" sz="1200" b="1"/>
              <a:t>      cantidad = 1000;</a:t>
            </a:r>
          </a:p>
          <a:p>
            <a:r>
              <a:rPr lang="en-US" sz="1200" b="1"/>
              <a:t>      {</a:t>
            </a:r>
          </a:p>
          <a:p>
            <a:r>
              <a:rPr lang="en-US" sz="1200" b="1"/>
              <a:t>            monto = </a:t>
            </a:r>
            <a:r>
              <a:rPr lang="en-BO" sz="1400"/>
              <a:t>"</a:t>
            </a:r>
            <a:r>
              <a:rPr lang="en-US" sz="1200" b="1"/>
              <a:t>$ 100</a:t>
            </a:r>
            <a:r>
              <a:rPr lang="en-BO" sz="1400"/>
              <a:t>"</a:t>
            </a:r>
            <a:r>
              <a:rPr lang="en-US" sz="1200" b="1"/>
              <a:t>;    </a:t>
            </a:r>
            <a:r>
              <a:rPr lang="en-US" sz="1200" b="1">
                <a:solidFill>
                  <a:srgbClr val="FFA9D2"/>
                </a:solidFill>
              </a:rPr>
              <a:t>// error: variable es de tipo double, no string</a:t>
            </a:r>
          </a:p>
          <a:p>
            <a:r>
              <a:rPr lang="en-US" sz="1200" b="1"/>
              <a:t>            monto = 15.75;</a:t>
            </a:r>
          </a:p>
          <a:p>
            <a:r>
              <a:rPr lang="en-US" sz="1200" b="1"/>
              <a:t>            </a:t>
            </a:r>
            <a:r>
              <a:rPr lang="en-US" sz="1200" b="1">
                <a:solidFill>
                  <a:schemeClr val="accent2">
                    <a:lumMod val="60000"/>
                    <a:lumOff val="40000"/>
                  </a:schemeClr>
                </a:solidFill>
              </a:rPr>
              <a:t>bool esCierto = (cantidad == 1000)</a:t>
            </a:r>
            <a:r>
              <a:rPr lang="en-US" sz="1200" b="1"/>
              <a:t>;       </a:t>
            </a:r>
            <a:r>
              <a:rPr lang="en-US" sz="1200" b="1">
                <a:solidFill>
                  <a:schemeClr val="accent6">
                    <a:lumMod val="60000"/>
                    <a:lumOff val="40000"/>
                  </a:schemeClr>
                </a:solidFill>
              </a:rPr>
              <a:t>// se usa == para comparación</a:t>
            </a:r>
          </a:p>
          <a:p>
            <a:r>
              <a:rPr lang="en-US" sz="1200" b="1"/>
              <a:t>            WriteLine(</a:t>
            </a:r>
            <a:r>
              <a:rPr lang="en-BO" sz="1400"/>
              <a:t>"</a:t>
            </a:r>
            <a:r>
              <a:rPr lang="en-US" sz="1200" b="1"/>
              <a:t>Cantidad = </a:t>
            </a:r>
            <a:r>
              <a:rPr lang="en-BO" sz="1400"/>
              <a:t>"</a:t>
            </a:r>
            <a:r>
              <a:rPr lang="en-BO"/>
              <a:t> </a:t>
            </a:r>
            <a:r>
              <a:rPr lang="en-US" sz="1200" b="1"/>
              <a:t> + cantidad); </a:t>
            </a:r>
            <a:r>
              <a:rPr lang="en-US" sz="1200" b="1">
                <a:solidFill>
                  <a:schemeClr val="accent6">
                    <a:lumMod val="60000"/>
                    <a:lumOff val="40000"/>
                  </a:schemeClr>
                </a:solidFill>
              </a:rPr>
              <a:t>// cantidad se convierte a string</a:t>
            </a:r>
            <a:endParaRPr lang="en-US" sz="1200" b="1"/>
          </a:p>
          <a:p>
            <a:r>
              <a:rPr lang="en-US" sz="1200" b="1"/>
              <a:t>            WriteLine(</a:t>
            </a:r>
            <a:r>
              <a:rPr lang="en-BO" sz="1400"/>
              <a:t>"</a:t>
            </a:r>
            <a:r>
              <a:rPr lang="en-US" sz="1200" b="1"/>
              <a:t>Monto = </a:t>
            </a:r>
            <a:r>
              <a:rPr lang="en-BO" sz="1400"/>
              <a:t>" </a:t>
            </a:r>
            <a:r>
              <a:rPr lang="en-US" sz="1200" b="1"/>
              <a:t>+ monto);           </a:t>
            </a:r>
            <a:r>
              <a:rPr lang="en-US" sz="1200" b="1">
                <a:solidFill>
                  <a:schemeClr val="accent6">
                    <a:lumMod val="60000"/>
                    <a:lumOff val="40000"/>
                  </a:schemeClr>
                </a:solidFill>
              </a:rPr>
              <a:t>// monto se convierte a string</a:t>
            </a:r>
            <a:r>
              <a:rPr lang="en-US" sz="1200" b="1">
                <a:solidFill>
                  <a:schemeClr val="accent6">
                    <a:lumMod val="75000"/>
                  </a:schemeClr>
                </a:solidFill>
              </a:rPr>
              <a:t> </a:t>
            </a:r>
          </a:p>
          <a:p>
            <a:r>
              <a:rPr lang="en-US" sz="1200" b="1"/>
              <a:t>            WriteLine(</a:t>
            </a:r>
            <a:r>
              <a:rPr lang="en-BO" sz="1400"/>
              <a:t>"</a:t>
            </a:r>
            <a:r>
              <a:rPr lang="en-US" sz="1200" b="1"/>
              <a:t>esCierto = </a:t>
            </a:r>
            <a:r>
              <a:rPr lang="en-BO" sz="1400"/>
              <a:t>"</a:t>
            </a:r>
            <a:r>
              <a:rPr lang="en-US" sz="1200" b="1"/>
              <a:t> + esCierto);      </a:t>
            </a:r>
            <a:r>
              <a:rPr lang="en-US" sz="1200" b="1">
                <a:solidFill>
                  <a:schemeClr val="accent6">
                    <a:lumMod val="60000"/>
                    <a:lumOff val="40000"/>
                  </a:schemeClr>
                </a:solidFill>
              </a:rPr>
              <a:t>// esCierto se convierte a string</a:t>
            </a:r>
            <a:r>
              <a:rPr lang="en-US" sz="1200" b="1"/>
              <a:t> </a:t>
            </a:r>
          </a:p>
          <a:p>
            <a:r>
              <a:rPr lang="en-US" sz="1200" b="1"/>
              <a:t>      }</a:t>
            </a:r>
          </a:p>
          <a:p>
            <a:r>
              <a:rPr lang="en-US" sz="1200" b="1"/>
              <a:t>      WriteLine(</a:t>
            </a:r>
            <a:r>
              <a:rPr lang="en-BO" sz="1200"/>
              <a:t>"</a:t>
            </a:r>
            <a:r>
              <a:rPr lang="en-US" sz="1200" b="1"/>
              <a:t>Monto = </a:t>
            </a:r>
            <a:r>
              <a:rPr lang="en-BO" sz="1200"/>
              <a:t>"</a:t>
            </a:r>
            <a:r>
              <a:rPr lang="en-US" sz="1200" b="1"/>
              <a:t> + monto);</a:t>
            </a:r>
          </a:p>
          <a:p>
            <a:r>
              <a:rPr lang="en-US" sz="1200" b="1"/>
              <a:t>      WriteLine(</a:t>
            </a:r>
            <a:r>
              <a:rPr lang="en-BO" sz="1200"/>
              <a:t>"</a:t>
            </a:r>
            <a:r>
              <a:rPr lang="en-US" sz="1200" b="1"/>
              <a:t>esCierto = </a:t>
            </a:r>
            <a:r>
              <a:rPr lang="en-BO" sz="1200"/>
              <a:t>"</a:t>
            </a:r>
            <a:r>
              <a:rPr lang="en-US" sz="1200" b="1"/>
              <a:t> + esCierto);   </a:t>
            </a:r>
            <a:r>
              <a:rPr lang="en-US" sz="1200" b="1">
                <a:solidFill>
                  <a:srgbClr val="FFA9D2"/>
                </a:solidFill>
              </a:rPr>
              <a:t>// error fuera de scope                      </a:t>
            </a:r>
          </a:p>
          <a:p>
            <a:r>
              <a:rPr lang="en-US" sz="1200" b="1"/>
              <a:t>}</a:t>
            </a:r>
          </a:p>
          <a:p>
            <a:endParaRPr lang="en-US" sz="12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14CAECC4-A9FA-8B49-86BB-3E05B627987F}"/>
              </a:ext>
            </a:extLst>
          </p:cNvPr>
          <p:cNvSpPr txBox="1"/>
          <p:nvPr/>
        </p:nvSpPr>
        <p:spPr>
          <a:xfrm>
            <a:off x="6305006" y="5953095"/>
            <a:ext cx="5405844" cy="523220"/>
          </a:xfrm>
          <a:prstGeom prst="rect">
            <a:avLst/>
          </a:prstGeom>
          <a:noFill/>
        </p:spPr>
        <p:txBody>
          <a:bodyPr wrap="square" rtlCol="0">
            <a:spAutoFit/>
          </a:bodyPr>
          <a:lstStyle/>
          <a:p>
            <a:pPr algn="just"/>
            <a:r>
              <a:rPr lang="en-US" sz="1400" dirty="0" err="1"/>
              <a:t>Las </a:t>
            </a:r>
            <a:r>
              <a:rPr lang="en-US" sz="1400" b="1" dirty="0" err="1">
                <a:solidFill>
                  <a:schemeClr val="accent6">
                    <a:lumMod val="75000"/>
                  </a:schemeClr>
                </a:solidFill>
              </a:rPr>
              <a:t>variables locales </a:t>
            </a:r>
            <a:r>
              <a:rPr lang="en-US" sz="1400" dirty="0" err="1"/>
              <a:t>por convención se codifican comenzando con una letra minúscula y no pueden comenzar con un número.</a:t>
            </a:r>
          </a:p>
        </p:txBody>
      </p:sp>
    </p:spTree>
    <p:extLst>
      <p:ext uri="{BB962C8B-B14F-4D97-AF65-F5344CB8AC3E}">
        <p14:creationId xmlns:p14="http://schemas.microsoft.com/office/powerpoint/2010/main" val="366740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46B7-8C6B-0641-ABF7-D655B951FC08}"/>
              </a:ext>
            </a:extLst>
          </p:cNvPr>
          <p:cNvSpPr>
            <a:spLocks noGrp="1"/>
          </p:cNvSpPr>
          <p:nvPr>
            <p:ph type="title"/>
          </p:nvPr>
        </p:nvSpPr>
        <p:spPr/>
        <p:txBody>
          <a:bodyPr/>
          <a:lstStyle/>
          <a:p>
            <a:r>
              <a:rPr lang="en-BO"/>
              <a:t>Variables dynamic</a:t>
            </a:r>
          </a:p>
        </p:txBody>
      </p:sp>
      <p:sp>
        <p:nvSpPr>
          <p:cNvPr id="3" name="Content Placeholder 2">
            <a:extLst>
              <a:ext uri="{FF2B5EF4-FFF2-40B4-BE49-F238E27FC236}">
                <a16:creationId xmlns:a16="http://schemas.microsoft.com/office/drawing/2014/main" id="{176E6C18-1E07-C842-9838-EDB3E65DD455}"/>
              </a:ext>
            </a:extLst>
          </p:cNvPr>
          <p:cNvSpPr>
            <a:spLocks noGrp="1"/>
          </p:cNvSpPr>
          <p:nvPr>
            <p:ph idx="1"/>
          </p:nvPr>
        </p:nvSpPr>
        <p:spPr>
          <a:xfrm>
            <a:off x="838200" y="1825624"/>
            <a:ext cx="4639491" cy="4043953"/>
          </a:xfrm>
        </p:spPr>
        <p:txBody>
          <a:bodyPr>
            <a:normAutofit fontScale="62500" lnSpcReduction="20000"/>
          </a:bodyPr>
          <a:lstStyle/>
          <a:p>
            <a:pPr marL="0" indent="0" algn="just">
              <a:buNone/>
            </a:pPr>
            <a:endParaRPr lang="en-BO"/>
          </a:p>
          <a:p>
            <a:pPr marL="0" indent="0" algn="just">
              <a:buNone/>
            </a:pPr>
            <a:r>
              <a:rPr lang="en-BO"/>
              <a:t>En </a:t>
            </a:r>
            <a:r>
              <a:rPr lang="en-BO" b="1">
                <a:solidFill>
                  <a:schemeClr val="accent6">
                    <a:lumMod val="75000"/>
                  </a:schemeClr>
                </a:solidFill>
              </a:rPr>
              <a:t>C# 4 </a:t>
            </a:r>
            <a:r>
              <a:rPr lang="en-BO"/>
              <a:t>se introdujo el tipo </a:t>
            </a:r>
            <a:r>
              <a:rPr lang="en-BO" b="1">
                <a:solidFill>
                  <a:schemeClr val="accent6">
                    <a:lumMod val="75000"/>
                  </a:schemeClr>
                </a:solidFill>
              </a:rPr>
              <a:t>dynamic</a:t>
            </a:r>
            <a:r>
              <a:rPr lang="en-BO"/>
              <a:t>, para tener una variable que pueda almacenar cualquier tipo de dato durante su tiempo de vida.</a:t>
            </a:r>
          </a:p>
          <a:p>
            <a:pPr marL="0" indent="0" algn="just">
              <a:buNone/>
            </a:pPr>
            <a:endParaRPr lang="en-BO"/>
          </a:p>
          <a:p>
            <a:pPr marL="0" indent="0" algn="just">
              <a:buNone/>
            </a:pPr>
            <a:r>
              <a:rPr lang="en-BO"/>
              <a:t>Este tipo de dato se incorporó para que un programa </a:t>
            </a:r>
            <a:r>
              <a:rPr lang="en-BO" b="1">
                <a:solidFill>
                  <a:schemeClr val="accent6">
                    <a:lumMod val="75000"/>
                  </a:schemeClr>
                </a:solidFill>
              </a:rPr>
              <a:t>C#</a:t>
            </a:r>
            <a:r>
              <a:rPr lang="en-BO"/>
              <a:t> pueda interactuar con </a:t>
            </a:r>
            <a:r>
              <a:rPr lang="en-BO" b="1">
                <a:solidFill>
                  <a:schemeClr val="accent6">
                    <a:lumMod val="75000"/>
                  </a:schemeClr>
                </a:solidFill>
              </a:rPr>
              <a:t>lenguajes script o interpretados</a:t>
            </a:r>
            <a:r>
              <a:rPr lang="en-BO"/>
              <a:t>, como </a:t>
            </a:r>
            <a:r>
              <a:rPr lang="en-BO" b="1">
                <a:solidFill>
                  <a:schemeClr val="accent6">
                    <a:lumMod val="75000"/>
                  </a:schemeClr>
                </a:solidFill>
              </a:rPr>
              <a:t>Python</a:t>
            </a:r>
            <a:r>
              <a:rPr lang="en-BO"/>
              <a:t>, y con la tecnología “</a:t>
            </a:r>
            <a:r>
              <a:rPr lang="en-BO" b="1">
                <a:solidFill>
                  <a:schemeClr val="accent6">
                    <a:lumMod val="75000"/>
                  </a:schemeClr>
                </a:solidFill>
              </a:rPr>
              <a:t>COM</a:t>
            </a:r>
            <a:r>
              <a:rPr lang="en-BO"/>
              <a:t>” de  componentes de </a:t>
            </a:r>
            <a:r>
              <a:rPr lang="en-BO" b="1">
                <a:solidFill>
                  <a:schemeClr val="accent6">
                    <a:lumMod val="75000"/>
                  </a:schemeClr>
                </a:solidFill>
              </a:rPr>
              <a:t>Microsoft</a:t>
            </a:r>
            <a:r>
              <a:rPr lang="en-BO"/>
              <a:t>.</a:t>
            </a:r>
          </a:p>
          <a:p>
            <a:pPr marL="0" indent="0" algn="just">
              <a:buNone/>
            </a:pPr>
            <a:endParaRPr lang="en-BO"/>
          </a:p>
          <a:p>
            <a:pPr marL="0" indent="0" algn="just">
              <a:buNone/>
            </a:pPr>
            <a:r>
              <a:rPr lang="en-BO"/>
              <a:t>Una variable de tipo </a:t>
            </a:r>
            <a:r>
              <a:rPr lang="en-BO" b="1">
                <a:solidFill>
                  <a:schemeClr val="accent6">
                    <a:lumMod val="75000"/>
                  </a:schemeClr>
                </a:solidFill>
              </a:rPr>
              <a:t>dynamic</a:t>
            </a:r>
            <a:r>
              <a:rPr lang="en-BO"/>
              <a:t> es poco eficiente, por lo que solo es aconsejable su uso si no es posible utilizar en alguna situación uno de los tipos estáticos.</a:t>
            </a:r>
          </a:p>
        </p:txBody>
      </p:sp>
      <p:grpSp>
        <p:nvGrpSpPr>
          <p:cNvPr id="6" name="Group 5">
            <a:extLst>
              <a:ext uri="{FF2B5EF4-FFF2-40B4-BE49-F238E27FC236}">
                <a16:creationId xmlns:a16="http://schemas.microsoft.com/office/drawing/2014/main" id="{681EE0EE-32CC-E24A-8F44-E320488D2031}"/>
              </a:ext>
            </a:extLst>
          </p:cNvPr>
          <p:cNvGrpSpPr/>
          <p:nvPr/>
        </p:nvGrpSpPr>
        <p:grpSpPr>
          <a:xfrm>
            <a:off x="5947956" y="2243637"/>
            <a:ext cx="5405844" cy="2985433"/>
            <a:chOff x="5947956" y="1825625"/>
            <a:chExt cx="5405844" cy="2985433"/>
          </a:xfrm>
        </p:grpSpPr>
        <p:sp>
          <p:nvSpPr>
            <p:cNvPr id="4" name="TextBox 3">
              <a:extLst>
                <a:ext uri="{FF2B5EF4-FFF2-40B4-BE49-F238E27FC236}">
                  <a16:creationId xmlns:a16="http://schemas.microsoft.com/office/drawing/2014/main" id="{33D2ABBC-1129-4041-AE97-34E5B18CAFDC}"/>
                </a:ext>
              </a:extLst>
            </p:cNvPr>
            <p:cNvSpPr txBox="1"/>
            <p:nvPr/>
          </p:nvSpPr>
          <p:spPr>
            <a:xfrm>
              <a:off x="5947956" y="1825625"/>
              <a:ext cx="5405844" cy="246221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a:solidFill>
                    <a:schemeClr val="accent2">
                      <a:lumMod val="60000"/>
                      <a:lumOff val="40000"/>
                    </a:schemeClr>
                  </a:solidFill>
                </a:rPr>
                <a:t>dynamic variante</a:t>
              </a:r>
              <a:r>
                <a:rPr lang="en-US" sz="1200" b="1"/>
                <a:t>;</a:t>
              </a:r>
            </a:p>
            <a:p>
              <a:r>
                <a:rPr lang="en-US" sz="1200" b="1"/>
                <a:t>      </a:t>
              </a:r>
              <a:r>
                <a:rPr lang="en-US" sz="1200" b="1">
                  <a:solidFill>
                    <a:schemeClr val="bg1"/>
                  </a:solidFill>
                </a:rPr>
                <a:t>variante = 50</a:t>
              </a:r>
              <a:r>
                <a:rPr lang="en-US" sz="1200" b="1"/>
                <a:t>;</a:t>
              </a:r>
            </a:p>
            <a:p>
              <a:r>
                <a:rPr lang="en-US" sz="1200" b="1"/>
                <a:t>      WriteLine(</a:t>
              </a:r>
              <a:r>
                <a:rPr lang="en-BO" sz="1200"/>
                <a:t>"</a:t>
              </a:r>
              <a:r>
                <a:rPr lang="en-US" sz="1200" b="1"/>
                <a:t>variante = </a:t>
              </a:r>
              <a:r>
                <a:rPr lang="en-BO" sz="1200"/>
                <a:t>"</a:t>
              </a:r>
              <a:r>
                <a:rPr lang="en-US" sz="1200" b="1"/>
                <a:t> + variante);</a:t>
              </a:r>
            </a:p>
            <a:p>
              <a:r>
                <a:rPr lang="en-US" sz="1200" b="1"/>
                <a:t>      variante = </a:t>
              </a:r>
              <a:r>
                <a:rPr lang="en-BO" sz="1200"/>
                <a:t>"</a:t>
              </a:r>
              <a:r>
                <a:rPr lang="en-US" sz="1200" b="1"/>
                <a:t>Cincuenta Pesos</a:t>
              </a:r>
              <a:r>
                <a:rPr lang="en-BO" sz="1200"/>
                <a:t> "</a:t>
              </a:r>
              <a:r>
                <a:rPr lang="en-US" sz="1200" b="1"/>
                <a:t>;</a:t>
              </a:r>
            </a:p>
            <a:p>
              <a:r>
                <a:rPr lang="en-US" sz="1200" b="1"/>
                <a:t>      WriteLine(</a:t>
              </a:r>
              <a:r>
                <a:rPr lang="en-BO" sz="1200"/>
                <a:t>"</a:t>
              </a:r>
              <a:r>
                <a:rPr lang="en-US" sz="1200" b="1"/>
                <a:t>variante = </a:t>
              </a:r>
              <a:r>
                <a:rPr lang="en-BO" sz="1200"/>
                <a:t>"</a:t>
              </a:r>
              <a:r>
                <a:rPr lang="en-US" sz="1200" b="1"/>
                <a:t> + variante);</a:t>
              </a:r>
            </a:p>
            <a:p>
              <a:r>
                <a:rPr lang="en-US" sz="1200" b="1"/>
                <a:t>}</a:t>
              </a:r>
            </a:p>
            <a:p>
              <a:endParaRPr lang="en-US" sz="1200" b="1"/>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7DC93D52-D0CB-E845-B89F-D851AB15BF7F}"/>
                </a:ext>
              </a:extLst>
            </p:cNvPr>
            <p:cNvSpPr txBox="1"/>
            <p:nvPr/>
          </p:nvSpPr>
          <p:spPr>
            <a:xfrm>
              <a:off x="5947956" y="4287838"/>
              <a:ext cx="5405844" cy="523220"/>
            </a:xfrm>
            <a:prstGeom prst="rect">
              <a:avLst/>
            </a:prstGeom>
            <a:noFill/>
          </p:spPr>
          <p:txBody>
            <a:bodyPr wrap="square" rtlCol="0">
              <a:spAutoFit/>
            </a:bodyPr>
            <a:lstStyle/>
            <a:p>
              <a:r>
                <a:rPr lang="en-US" sz="1400"/>
                <a:t>variante = 50</a:t>
              </a:r>
            </a:p>
            <a:p>
              <a:r>
                <a:rPr lang="en-US" sz="1400"/>
                <a:t>variante = Cincuenta Pesos </a:t>
              </a:r>
              <a:endParaRPr lang="en-BO" sz="1400"/>
            </a:p>
          </p:txBody>
        </p:sp>
      </p:grpSp>
    </p:spTree>
    <p:extLst>
      <p:ext uri="{BB962C8B-B14F-4D97-AF65-F5344CB8AC3E}">
        <p14:creationId xmlns:p14="http://schemas.microsoft.com/office/powerpoint/2010/main" val="327885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16D6-BAC1-734E-8425-991FD828848F}"/>
              </a:ext>
            </a:extLst>
          </p:cNvPr>
          <p:cNvSpPr>
            <a:spLocks noGrp="1"/>
          </p:cNvSpPr>
          <p:nvPr>
            <p:ph type="title"/>
          </p:nvPr>
        </p:nvSpPr>
        <p:spPr/>
        <p:txBody>
          <a:bodyPr/>
          <a:lstStyle/>
          <a:p>
            <a:r>
              <a:rPr lang="en-BO"/>
              <a:t>Tipos enteros</a:t>
            </a:r>
          </a:p>
        </p:txBody>
      </p:sp>
      <p:sp>
        <p:nvSpPr>
          <p:cNvPr id="3" name="Content Placeholder 2">
            <a:extLst>
              <a:ext uri="{FF2B5EF4-FFF2-40B4-BE49-F238E27FC236}">
                <a16:creationId xmlns:a16="http://schemas.microsoft.com/office/drawing/2014/main" id="{7ECCC998-980F-914F-A20E-9803E5523500}"/>
              </a:ext>
            </a:extLst>
          </p:cNvPr>
          <p:cNvSpPr>
            <a:spLocks noGrp="1"/>
          </p:cNvSpPr>
          <p:nvPr>
            <p:ph idx="1"/>
          </p:nvPr>
        </p:nvSpPr>
        <p:spPr>
          <a:xfrm>
            <a:off x="838200" y="1370423"/>
            <a:ext cx="3934097" cy="5214882"/>
          </a:xfrm>
        </p:spPr>
        <p:txBody>
          <a:bodyPr>
            <a:noAutofit/>
          </a:bodyPr>
          <a:lstStyle/>
          <a:p>
            <a:pPr marL="0" indent="0" algn="just">
              <a:buNone/>
            </a:pPr>
            <a:r>
              <a:rPr lang="en-US" sz="1400" dirty="0"/>
              <a:t>Hay </a:t>
            </a:r>
            <a:r>
              <a:rPr lang="en-US" sz="1400" b="1" dirty="0" err="1">
                <a:solidFill>
                  <a:schemeClr val="accent6">
                    <a:lumMod val="75000"/>
                  </a:schemeClr>
                </a:solidFill>
              </a:rPr>
              <a:t>4</a:t>
            </a:r>
            <a:r>
              <a:rPr lang="en-US" sz="1400" b="1" dirty="0">
                <a:solidFill>
                  <a:schemeClr val="accent6">
                    <a:lumMod val="75000"/>
                  </a:schemeClr>
                </a:solidFill>
              </a:rPr>
              <a:t> </a:t>
            </a:r>
            <a:r>
              <a:rPr lang="en-US" sz="1400" b="1" dirty="0" err="1">
                <a:solidFill>
                  <a:schemeClr val="accent6">
                    <a:lumMod val="75000"/>
                  </a:schemeClr>
                </a:solidFill>
              </a:rPr>
              <a:t>tipos</a:t>
            </a:r>
            <a:r>
              <a:rPr lang="en-US" sz="1400" b="1" dirty="0">
                <a:solidFill>
                  <a:schemeClr val="accent6">
                    <a:lumMod val="75000"/>
                  </a:schemeClr>
                </a:solidFill>
              </a:rPr>
              <a:t> de </a:t>
            </a:r>
            <a:r>
              <a:rPr lang="en-US" sz="1400" b="1" dirty="0" err="1">
                <a:solidFill>
                  <a:schemeClr val="accent6">
                    <a:lumMod val="75000"/>
                  </a:schemeClr>
                </a:solidFill>
              </a:rPr>
              <a:t>enteros</a:t>
            </a:r>
            <a:r>
              <a:rPr lang="en-US" sz="1400" b="1" dirty="0">
                <a:solidFill>
                  <a:schemeClr val="accent6">
                    <a:lumMod val="75000"/>
                  </a:schemeClr>
                </a:solidFill>
              </a:rPr>
              <a:t> con </a:t>
            </a:r>
            <a:r>
              <a:rPr lang="en-US" sz="1400" b="1" dirty="0" err="1">
                <a:solidFill>
                  <a:schemeClr val="accent6">
                    <a:lumMod val="75000"/>
                  </a:schemeClr>
                </a:solidFill>
              </a:rPr>
              <a:t>signo</a:t>
            </a:r>
            <a:r>
              <a:rPr lang="en-US" sz="1400" b="1" dirty="0">
                <a:solidFill>
                  <a:schemeClr val="accent6">
                    <a:lumMod val="75000"/>
                  </a:schemeClr>
                </a:solidFill>
              </a:rPr>
              <a:t> </a:t>
            </a:r>
            <a:r>
              <a:rPr lang="en-US" sz="1400" dirty="0"/>
              <a:t>que se </a:t>
            </a:r>
            <a:r>
              <a:rPr lang="en-US" sz="1400" dirty="0" err="1"/>
              <a:t>pueden</a:t>
            </a:r>
            <a:r>
              <a:rPr lang="en-US" sz="1400" dirty="0"/>
              <a:t> </a:t>
            </a:r>
            <a:r>
              <a:rPr lang="en-US" sz="1400" dirty="0" err="1"/>
              <a:t>usar</a:t>
            </a:r>
            <a:r>
              <a:rPr lang="en-US" sz="1400" dirty="0"/>
              <a:t> </a:t>
            </a:r>
            <a:r>
              <a:rPr lang="en-US" sz="1400" dirty="0" err="1"/>
              <a:t>según</a:t>
            </a:r>
            <a:r>
              <a:rPr lang="en-US" sz="1400" dirty="0"/>
              <a:t> el </a:t>
            </a:r>
            <a:r>
              <a:rPr lang="en-US" sz="1400" dirty="0" err="1"/>
              <a:t>tamaño</a:t>
            </a:r>
            <a:r>
              <a:rPr lang="en-US" sz="1400" dirty="0"/>
              <a:t> del </a:t>
            </a:r>
            <a:r>
              <a:rPr lang="en-US" sz="1400" dirty="0" err="1"/>
              <a:t>número</a:t>
            </a:r>
            <a:r>
              <a:rPr lang="en-US" sz="1400" dirty="0"/>
              <a:t> que </a:t>
            </a:r>
            <a:r>
              <a:rPr lang="en-US" sz="1400" dirty="0" err="1"/>
              <a:t>necesita</a:t>
            </a:r>
            <a:r>
              <a:rPr lang="en-US" sz="1400" dirty="0"/>
              <a:t> la variable </a:t>
            </a:r>
            <a:r>
              <a:rPr lang="en-US" sz="1400" dirty="0" err="1"/>
              <a:t>almacenar</a:t>
            </a:r>
            <a:r>
              <a:rPr lang="en-US" sz="1400" dirty="0"/>
              <a:t>.</a:t>
            </a:r>
          </a:p>
          <a:p>
            <a:pPr marL="0" indent="0" algn="just">
              <a:buNone/>
            </a:pPr>
            <a:r>
              <a:rPr lang="en-BO" sz="1400" dirty="0"/>
              <a:t>El tipo entero más común es </a:t>
            </a:r>
            <a:r>
              <a:rPr lang="en-BO" sz="1400" b="1" dirty="0">
                <a:solidFill>
                  <a:schemeClr val="accent6">
                    <a:lumMod val="75000"/>
                  </a:schemeClr>
                </a:solidFill>
              </a:rPr>
              <a:t>int</a:t>
            </a:r>
            <a:r>
              <a:rPr lang="en-BO" sz="1400" dirty="0"/>
              <a:t> que es el entero con signo de 4 bytes (32 bits). Se recomienda usar este tipo para casos donde no se necesite exceder su rango.</a:t>
            </a:r>
          </a:p>
          <a:p>
            <a:pPr marL="0" indent="0" algn="just">
              <a:buNone/>
            </a:pPr>
            <a:r>
              <a:rPr lang="en-BO" sz="1400" dirty="0"/>
              <a:t>Cuando se necesita trabajar a nivel de 1 byte se tiene el tipo </a:t>
            </a:r>
            <a:r>
              <a:rPr lang="en-BO" sz="1400" b="1" dirty="0">
                <a:solidFill>
                  <a:schemeClr val="accent6">
                    <a:lumMod val="75000"/>
                  </a:schemeClr>
                </a:solidFill>
              </a:rPr>
              <a:t>byte</a:t>
            </a:r>
            <a:r>
              <a:rPr lang="en-BO" sz="1400" dirty="0"/>
              <a:t>. Este tipo es muy usado para manejar conjuntos de bytes que pueden guardar información no textual, como las imágenes.</a:t>
            </a:r>
          </a:p>
          <a:p>
            <a:pPr marL="0" indent="0" algn="just">
              <a:buNone/>
            </a:pPr>
            <a:r>
              <a:rPr lang="en-BO" sz="1400" dirty="0"/>
              <a:t>Para el manejo de enteros muy grandes se yiene el tipo long (64 bits) y si este no es suficiente, para enteros de cualquier tamaño se tiene la struct </a:t>
            </a:r>
            <a:r>
              <a:rPr lang="en-BO" sz="1400" b="1" dirty="0">
                <a:solidFill>
                  <a:schemeClr val="accent6">
                    <a:lumMod val="75000"/>
                  </a:schemeClr>
                </a:solidFill>
              </a:rPr>
              <a:t>BigInteger</a:t>
            </a:r>
            <a:r>
              <a:rPr lang="en-BO" sz="1400" dirty="0"/>
              <a:t>.</a:t>
            </a:r>
          </a:p>
          <a:p>
            <a:pPr marL="0" indent="0" algn="just">
              <a:buNone/>
            </a:pPr>
            <a:r>
              <a:rPr lang="en-US" sz="1400" dirty="0"/>
              <a:t>Hay también </a:t>
            </a:r>
            <a:r>
              <a:rPr lang="en-US" sz="1400" b="1" dirty="0">
                <a:solidFill>
                  <a:schemeClr val="accent6">
                    <a:lumMod val="75000"/>
                  </a:schemeClr>
                </a:solidFill>
              </a:rPr>
              <a:t>4 </a:t>
            </a:r>
            <a:r>
              <a:rPr lang="en-US" sz="1400" b="1" dirty="0" err="1">
                <a:solidFill>
                  <a:schemeClr val="accent6">
                    <a:lumMod val="75000"/>
                  </a:schemeClr>
                </a:solidFill>
              </a:rPr>
              <a:t>tipos de</a:t>
            </a:r>
            <a:r>
              <a:rPr lang="en-US" sz="1400" b="1" dirty="0">
                <a:solidFill>
                  <a:schemeClr val="accent6">
                    <a:lumMod val="75000"/>
                  </a:schemeClr>
                </a:solidFill>
              </a:rPr>
              <a:t> </a:t>
            </a:r>
            <a:r>
              <a:rPr lang="en-US" sz="1400" b="1" dirty="0" err="1">
                <a:solidFill>
                  <a:schemeClr val="accent6">
                    <a:lumMod val="75000"/>
                  </a:schemeClr>
                </a:solidFill>
              </a:rPr>
              <a:t>enteros</a:t>
            </a:r>
            <a:r>
              <a:rPr lang="en-US" sz="1400" b="1" dirty="0">
                <a:solidFill>
                  <a:schemeClr val="accent6">
                    <a:lumMod val="75000"/>
                  </a:schemeClr>
                </a:solidFill>
              </a:rPr>
              <a:t> no </a:t>
            </a:r>
            <a:r>
              <a:rPr lang="en-US" sz="1400" b="1" dirty="0" err="1">
                <a:solidFill>
                  <a:schemeClr val="accent6">
                    <a:lumMod val="75000"/>
                  </a:schemeClr>
                </a:solidFill>
              </a:rPr>
              <a:t>negativos</a:t>
            </a:r>
            <a:r>
              <a:rPr lang="en-US" sz="1400" dirty="0"/>
              <a:t> (sin </a:t>
            </a:r>
            <a:r>
              <a:rPr lang="en-US" sz="1400" dirty="0" err="1"/>
              <a:t>signo</a:t>
            </a:r>
            <a:r>
              <a:rPr lang="en-US" sz="1400" dirty="0"/>
              <a:t>) que se </a:t>
            </a:r>
            <a:r>
              <a:rPr lang="en-US" sz="1400" dirty="0" err="1"/>
              <a:t>pueden</a:t>
            </a:r>
            <a:r>
              <a:rPr lang="en-US" sz="1400" dirty="0"/>
              <a:t> </a:t>
            </a:r>
            <a:r>
              <a:rPr lang="en-US" sz="1400" dirty="0" err="1"/>
              <a:t>usar</a:t>
            </a:r>
            <a:r>
              <a:rPr lang="en-US" sz="1400" dirty="0"/>
              <a:t> </a:t>
            </a:r>
            <a:r>
              <a:rPr lang="en-US" sz="1400" dirty="0" err="1"/>
              <a:t>si</a:t>
            </a:r>
            <a:r>
              <a:rPr lang="en-US" sz="1400" dirty="0"/>
              <a:t> solo se </a:t>
            </a:r>
            <a:r>
              <a:rPr lang="en-US" sz="1400" dirty="0" err="1"/>
              <a:t>necesitan</a:t>
            </a:r>
            <a:r>
              <a:rPr lang="en-US" sz="1400" dirty="0"/>
              <a:t> </a:t>
            </a:r>
            <a:r>
              <a:rPr lang="en-US" sz="1400" dirty="0" err="1"/>
              <a:t>almacenar</a:t>
            </a:r>
            <a:r>
              <a:rPr lang="en-US" sz="1400" dirty="0"/>
              <a:t> </a:t>
            </a:r>
            <a:r>
              <a:rPr lang="en-US" sz="1400" dirty="0" err="1"/>
              <a:t>valores</a:t>
            </a:r>
            <a:r>
              <a:rPr lang="en-US" sz="1400" dirty="0"/>
              <a:t> cero y </a:t>
            </a:r>
            <a:r>
              <a:rPr lang="en-US" sz="1400" dirty="0" err="1"/>
              <a:t>positivos</a:t>
            </a:r>
            <a:r>
              <a:rPr lang="en-US" sz="1400" dirty="0"/>
              <a:t>.</a:t>
            </a:r>
          </a:p>
          <a:p>
            <a:pPr marL="0" indent="0" algn="just">
              <a:buNone/>
            </a:pPr>
            <a:r>
              <a:rPr lang="en-US" sz="1400" b="1" dirty="0">
                <a:solidFill>
                  <a:schemeClr val="accent6">
                    <a:lumMod val="75000"/>
                  </a:schemeClr>
                </a:solidFill>
              </a:rPr>
              <a:t>C# 7.0 </a:t>
            </a:r>
            <a:r>
              <a:rPr lang="en-US" sz="1400" dirty="0"/>
              <a:t>agrega la posibilidad de usar, en las literales numéricas, la barra baja como separador de miles: </a:t>
            </a:r>
            <a:r>
              <a:rPr lang="en-US" sz="1400" b="1" dirty="0">
                <a:solidFill>
                  <a:schemeClr val="accent6">
                    <a:lumMod val="75000"/>
                  </a:schemeClr>
                </a:solidFill>
              </a:rPr>
              <a:t>1_000_000</a:t>
            </a:r>
            <a:r>
              <a:rPr lang="en-US" sz="1400" dirty="0"/>
              <a:t> (un millón).</a:t>
            </a:r>
            <a:endParaRPr lang="en-BO" sz="1400" dirty="0"/>
          </a:p>
          <a:p>
            <a:pPr marL="0" indent="0">
              <a:buNone/>
            </a:pPr>
            <a:r>
              <a:rPr lang="en-BO" sz="1400"/>
              <a:t>El </a:t>
            </a:r>
            <a:r>
              <a:rPr lang="en-BO" sz="1400" b="1">
                <a:solidFill>
                  <a:schemeClr val="accent6">
                    <a:lumMod val="75000"/>
                  </a:schemeClr>
                </a:solidFill>
              </a:rPr>
              <a:t>literal por defecto </a:t>
            </a:r>
            <a:r>
              <a:rPr lang="en-BO" sz="1400"/>
              <a:t>es de tipo </a:t>
            </a:r>
            <a:r>
              <a:rPr lang="en-BO" sz="1400" b="1">
                <a:solidFill>
                  <a:schemeClr val="accent6">
                    <a:lumMod val="75000"/>
                  </a:schemeClr>
                </a:solidFill>
              </a:rPr>
              <a:t>int</a:t>
            </a:r>
            <a:r>
              <a:rPr lang="en-BO" sz="1400"/>
              <a:t>, para </a:t>
            </a:r>
            <a:r>
              <a:rPr lang="en-BO" sz="1400" b="1">
                <a:solidFill>
                  <a:schemeClr val="accent6">
                    <a:lumMod val="75000"/>
                  </a:schemeClr>
                </a:solidFill>
              </a:rPr>
              <a:t>long</a:t>
            </a:r>
            <a:r>
              <a:rPr lang="en-BO" sz="1400"/>
              <a:t> se usa el sufijo “</a:t>
            </a:r>
            <a:r>
              <a:rPr lang="en-BO" sz="1400" b="1">
                <a:solidFill>
                  <a:schemeClr val="accent6">
                    <a:lumMod val="75000"/>
                  </a:schemeClr>
                </a:solidFill>
              </a:rPr>
              <a:t>L</a:t>
            </a:r>
            <a:r>
              <a:rPr lang="en-BO" sz="1400"/>
              <a:t>” y para </a:t>
            </a:r>
            <a:r>
              <a:rPr lang="en-BO" sz="1400" b="1">
                <a:solidFill>
                  <a:schemeClr val="accent6">
                    <a:lumMod val="75000"/>
                  </a:schemeClr>
                </a:solidFill>
              </a:rPr>
              <a:t>ulong </a:t>
            </a:r>
            <a:r>
              <a:rPr lang="en-BO" sz="1400"/>
              <a:t>se usa el sufijo  “</a:t>
            </a:r>
            <a:r>
              <a:rPr lang="en-BO" sz="1400" b="1">
                <a:solidFill>
                  <a:schemeClr val="accent6">
                    <a:lumMod val="75000"/>
                  </a:schemeClr>
                </a:solidFill>
              </a:rPr>
              <a:t>UL</a:t>
            </a:r>
            <a:r>
              <a:rPr lang="en-BO" sz="1400"/>
              <a:t>”.</a:t>
            </a:r>
          </a:p>
        </p:txBody>
      </p:sp>
      <p:sp>
        <p:nvSpPr>
          <p:cNvPr id="5" name="TextBox 4">
            <a:extLst>
              <a:ext uri="{FF2B5EF4-FFF2-40B4-BE49-F238E27FC236}">
                <a16:creationId xmlns:a16="http://schemas.microsoft.com/office/drawing/2014/main" id="{DB2151E9-289D-BE44-9C3B-4AA8FC21805D}"/>
              </a:ext>
            </a:extLst>
          </p:cNvPr>
          <p:cNvSpPr txBox="1"/>
          <p:nvPr/>
        </p:nvSpPr>
        <p:spPr>
          <a:xfrm>
            <a:off x="4946470" y="1176773"/>
            <a:ext cx="6407330" cy="483209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      </a:t>
            </a:r>
            <a:r>
              <a:rPr lang="en-US" sz="1200" b="1" dirty="0"/>
              <a:t>// Signed integers</a:t>
            </a:r>
          </a:p>
          <a:p>
            <a:r>
              <a:rPr lang="en-US" sz="1200" b="1" dirty="0" err="1"/>
              <a:t>      </a:t>
            </a:r>
            <a:r>
              <a:rPr lang="en-US" sz="1200" b="1" dirty="0" err="1">
                <a:solidFill>
                  <a:schemeClr val="accent2">
                    <a:lumMod val="40000"/>
                    <a:lumOff val="60000"/>
                  </a:schemeClr>
                </a:solidFill>
              </a:rPr>
              <a:t>sbyte</a:t>
            </a:r>
            <a:r>
              <a:rPr lang="en-US" sz="1200" b="1" dirty="0">
                <a:solidFill>
                  <a:schemeClr val="accent2">
                    <a:lumMod val="40000"/>
                    <a:lumOff val="60000"/>
                  </a:schemeClr>
                </a:solidFill>
              </a:rPr>
              <a:t> </a:t>
            </a:r>
            <a:r>
              <a:rPr lang="en-US" sz="1200" b="1" dirty="0">
                <a:solidFill>
                  <a:schemeClr val="bg1"/>
                </a:solidFill>
              </a:rPr>
              <a:t>int8</a:t>
            </a:r>
            <a:r>
              <a:rPr lang="en-US" sz="1200" b="1" dirty="0">
                <a:solidFill>
                  <a:schemeClr val="accent2">
                    <a:lumMod val="40000"/>
                    <a:lumOff val="60000"/>
                  </a:schemeClr>
                </a:solidFill>
              </a:rPr>
              <a:t> </a:t>
            </a:r>
            <a:r>
              <a:rPr lang="en-US" sz="1200" b="1" dirty="0"/>
              <a:t>= 127; 		</a:t>
            </a:r>
            <a:r>
              <a:rPr lang="en-US" sz="1200" b="1" dirty="0">
                <a:solidFill>
                  <a:schemeClr val="accent6">
                    <a:lumMod val="60000"/>
                    <a:lumOff val="40000"/>
                  </a:schemeClr>
                </a:solidFill>
              </a:rPr>
              <a:t>// -128 to +127</a:t>
            </a:r>
          </a:p>
          <a:p>
            <a:r>
              <a:rPr lang="en-US" sz="1200" b="1" dirty="0"/>
              <a:t>      </a:t>
            </a:r>
            <a:r>
              <a:rPr lang="en-US" sz="1200" b="1" dirty="0">
                <a:solidFill>
                  <a:schemeClr val="accent2">
                    <a:lumMod val="40000"/>
                    <a:lumOff val="60000"/>
                  </a:schemeClr>
                </a:solidFill>
              </a:rPr>
              <a:t>short </a:t>
            </a:r>
            <a:r>
              <a:rPr lang="en-US" sz="1200" b="1" dirty="0">
                <a:solidFill>
                  <a:schemeClr val="bg1"/>
                </a:solidFill>
              </a:rPr>
              <a:t>int16</a:t>
            </a:r>
            <a:r>
              <a:rPr lang="en-US" sz="1200" b="1" dirty="0">
                <a:solidFill>
                  <a:schemeClr val="accent2">
                    <a:lumMod val="40000"/>
                    <a:lumOff val="60000"/>
                  </a:schemeClr>
                </a:solidFill>
              </a:rPr>
              <a:t> </a:t>
            </a:r>
            <a:r>
              <a:rPr lang="en-US" sz="1200" b="1" dirty="0"/>
              <a:t>= -1050; 		</a:t>
            </a:r>
            <a:r>
              <a:rPr lang="en-US" sz="1200" b="1" dirty="0">
                <a:solidFill>
                  <a:schemeClr val="accent6">
                    <a:lumMod val="60000"/>
                    <a:lumOff val="40000"/>
                  </a:schemeClr>
                </a:solidFill>
              </a:rPr>
              <a:t>// -32768 to +32767</a:t>
            </a:r>
          </a:p>
          <a:p>
            <a:r>
              <a:rPr lang="en-US" sz="1200" b="1" dirty="0"/>
              <a:t>      </a:t>
            </a:r>
            <a:r>
              <a:rPr lang="en-US" sz="1200" b="1" dirty="0">
                <a:solidFill>
                  <a:schemeClr val="accent2">
                    <a:lumMod val="40000"/>
                    <a:lumOff val="60000"/>
                  </a:schemeClr>
                </a:solidFill>
              </a:rPr>
              <a:t>int </a:t>
            </a:r>
            <a:r>
              <a:rPr lang="en-US" sz="1200" b="1" dirty="0">
                <a:solidFill>
                  <a:schemeClr val="bg1"/>
                </a:solidFill>
              </a:rPr>
              <a:t>int32</a:t>
            </a:r>
            <a:r>
              <a:rPr lang="en-US" sz="1200" b="1" dirty="0">
                <a:solidFill>
                  <a:schemeClr val="accent2">
                    <a:lumMod val="40000"/>
                    <a:lumOff val="60000"/>
                  </a:schemeClr>
                </a:solidFill>
              </a:rPr>
              <a:t> </a:t>
            </a:r>
            <a:r>
              <a:rPr lang="en-US" sz="1200" b="1" dirty="0"/>
              <a:t>= 232323; 		</a:t>
            </a:r>
            <a:r>
              <a:rPr lang="en-US" sz="1200" b="1" dirty="0">
                <a:solidFill>
                  <a:schemeClr val="accent6">
                    <a:lumMod val="60000"/>
                    <a:lumOff val="40000"/>
                  </a:schemeClr>
                </a:solidFill>
              </a:rPr>
              <a:t>// -2^31 to +2^31-1</a:t>
            </a:r>
          </a:p>
          <a:p>
            <a:r>
              <a:rPr lang="en-US" sz="1200" b="1" dirty="0"/>
              <a:t>      </a:t>
            </a:r>
            <a:r>
              <a:rPr lang="en-US" sz="1200" b="1" dirty="0">
                <a:solidFill>
                  <a:schemeClr val="accent2">
                    <a:lumMod val="40000"/>
                    <a:lumOff val="60000"/>
                  </a:schemeClr>
                </a:solidFill>
              </a:rPr>
              <a:t>long </a:t>
            </a:r>
            <a:r>
              <a:rPr lang="en-US" sz="1200" b="1" dirty="0">
                <a:solidFill>
                  <a:schemeClr val="bg1"/>
                </a:solidFill>
              </a:rPr>
              <a:t>int64</a:t>
            </a:r>
            <a:r>
              <a:rPr lang="en-US" sz="1200" b="1" dirty="0">
                <a:solidFill>
                  <a:schemeClr val="accent2">
                    <a:lumMod val="40000"/>
                    <a:lumOff val="60000"/>
                  </a:schemeClr>
                </a:solidFill>
              </a:rPr>
              <a:t> </a:t>
            </a:r>
            <a:r>
              <a:rPr lang="en-US" sz="1200" b="1" dirty="0"/>
              <a:t>= -10_000_000_000</a:t>
            </a:r>
            <a:r>
              <a:rPr lang="en-US" sz="1200" b="1" dirty="0">
                <a:solidFill>
                  <a:schemeClr val="accent2">
                    <a:lumMod val="60000"/>
                    <a:lumOff val="40000"/>
                  </a:schemeClr>
                </a:solidFill>
              </a:rPr>
              <a:t>L</a:t>
            </a:r>
            <a:r>
              <a:rPr lang="en-US" sz="1200" b="1" dirty="0"/>
              <a:t>;	</a:t>
            </a:r>
            <a:r>
              <a:rPr lang="en-US" sz="1200" b="1" dirty="0">
                <a:solidFill>
                  <a:schemeClr val="accent6">
                    <a:lumMod val="60000"/>
                    <a:lumOff val="40000"/>
                  </a:schemeClr>
                </a:solidFill>
              </a:rPr>
              <a:t>// -2^63 to +2^63-1</a:t>
            </a:r>
          </a:p>
          <a:p>
            <a:r>
              <a:rPr lang="en-US" sz="1200" b="1" dirty="0"/>
              <a:t>      // Unsigned integers</a:t>
            </a:r>
          </a:p>
          <a:p>
            <a:r>
              <a:rPr lang="en-US" sz="1200" b="1" dirty="0"/>
              <a:t>      </a:t>
            </a:r>
            <a:r>
              <a:rPr lang="en-US" sz="1200" b="1" dirty="0">
                <a:solidFill>
                  <a:schemeClr val="accent2">
                    <a:lumMod val="40000"/>
                    <a:lumOff val="60000"/>
                  </a:schemeClr>
                </a:solidFill>
              </a:rPr>
              <a:t>byte </a:t>
            </a:r>
            <a:r>
              <a:rPr lang="en-US" sz="1200" b="1" dirty="0">
                <a:solidFill>
                  <a:schemeClr val="bg1"/>
                </a:solidFill>
              </a:rPr>
              <a:t>uInt8</a:t>
            </a:r>
            <a:r>
              <a:rPr lang="en-US" sz="1200" b="1" dirty="0">
                <a:solidFill>
                  <a:schemeClr val="accent2">
                    <a:lumMod val="40000"/>
                    <a:lumOff val="60000"/>
                  </a:schemeClr>
                </a:solidFill>
              </a:rPr>
              <a:t> </a:t>
            </a:r>
            <a:r>
              <a:rPr lang="en-US" sz="1200" b="1" dirty="0"/>
              <a:t>= 255; 		</a:t>
            </a:r>
            <a:r>
              <a:rPr lang="en-US" sz="1200" b="1" dirty="0">
                <a:solidFill>
                  <a:schemeClr val="accent6">
                    <a:lumMod val="60000"/>
                    <a:lumOff val="40000"/>
                  </a:schemeClr>
                </a:solidFill>
              </a:rPr>
              <a:t>// 0 to 255</a:t>
            </a:r>
          </a:p>
          <a:p>
            <a:r>
              <a:rPr lang="en-US" sz="1200" b="1" dirty="0" err="1"/>
              <a:t>      </a:t>
            </a:r>
            <a:r>
              <a:rPr lang="en-US" sz="1200" b="1" dirty="0" err="1">
                <a:solidFill>
                  <a:schemeClr val="accent2">
                    <a:lumMod val="40000"/>
                    <a:lumOff val="60000"/>
                  </a:schemeClr>
                </a:solidFill>
              </a:rPr>
              <a:t>ushort</a:t>
            </a:r>
            <a:r>
              <a:rPr lang="en-US" sz="1200" b="1" dirty="0">
                <a:solidFill>
                  <a:schemeClr val="accent2">
                    <a:lumMod val="40000"/>
                    <a:lumOff val="60000"/>
                  </a:schemeClr>
                </a:solidFill>
              </a:rPr>
              <a:t> </a:t>
            </a:r>
            <a:r>
              <a:rPr lang="en-US" sz="1200" b="1" dirty="0">
                <a:solidFill>
                  <a:schemeClr val="bg1"/>
                </a:solidFill>
              </a:rPr>
              <a:t>uInt16</a:t>
            </a:r>
            <a:r>
              <a:rPr lang="en-US" sz="1200" b="1" dirty="0">
                <a:solidFill>
                  <a:schemeClr val="accent2">
                    <a:lumMod val="40000"/>
                    <a:lumOff val="60000"/>
                  </a:schemeClr>
                </a:solidFill>
              </a:rPr>
              <a:t> </a:t>
            </a:r>
            <a:r>
              <a:rPr lang="en-US" sz="1200" b="1" dirty="0"/>
              <a:t>= 1; 		</a:t>
            </a:r>
            <a:r>
              <a:rPr lang="en-US" sz="1200" b="1" dirty="0">
                <a:solidFill>
                  <a:schemeClr val="accent6">
                    <a:lumMod val="60000"/>
                    <a:lumOff val="40000"/>
                  </a:schemeClr>
                </a:solidFill>
              </a:rPr>
              <a:t>// 0 to 65535</a:t>
            </a:r>
          </a:p>
          <a:p>
            <a:r>
              <a:rPr lang="en-US" sz="1200" b="1" dirty="0" err="1"/>
              <a:t>      </a:t>
            </a:r>
            <a:r>
              <a:rPr lang="en-US" sz="1200" b="1" dirty="0" err="1">
                <a:solidFill>
                  <a:schemeClr val="accent2">
                    <a:lumMod val="40000"/>
                    <a:lumOff val="60000"/>
                  </a:schemeClr>
                </a:solidFill>
              </a:rPr>
              <a:t>uint</a:t>
            </a:r>
            <a:r>
              <a:rPr lang="en-US" sz="1200" b="1" dirty="0">
                <a:solidFill>
                  <a:schemeClr val="accent2">
                    <a:lumMod val="40000"/>
                    <a:lumOff val="60000"/>
                  </a:schemeClr>
                </a:solidFill>
              </a:rPr>
              <a:t> </a:t>
            </a:r>
            <a:r>
              <a:rPr lang="en-US" sz="1200" b="1" dirty="0">
                <a:solidFill>
                  <a:schemeClr val="bg1"/>
                </a:solidFill>
              </a:rPr>
              <a:t>uInt32</a:t>
            </a:r>
            <a:r>
              <a:rPr lang="en-US" sz="1200" b="1" dirty="0">
                <a:solidFill>
                  <a:schemeClr val="accent2">
                    <a:lumMod val="40000"/>
                    <a:lumOff val="60000"/>
                  </a:schemeClr>
                </a:solidFill>
              </a:rPr>
              <a:t> </a:t>
            </a:r>
            <a:r>
              <a:rPr lang="en-US" sz="1200" b="1" dirty="0"/>
              <a:t>= 2; 		</a:t>
            </a:r>
            <a:r>
              <a:rPr lang="en-US" sz="1200" b="1" dirty="0">
                <a:solidFill>
                  <a:schemeClr val="accent6">
                    <a:lumMod val="60000"/>
                    <a:lumOff val="40000"/>
                  </a:schemeClr>
                </a:solidFill>
              </a:rPr>
              <a:t>// 0 to 2^32-1</a:t>
            </a:r>
          </a:p>
          <a:p>
            <a:r>
              <a:rPr lang="en-US" sz="1200" b="1" dirty="0" err="1"/>
              <a:t>      </a:t>
            </a:r>
            <a:r>
              <a:rPr lang="en-US" sz="1200" b="1" dirty="0" err="1">
                <a:solidFill>
                  <a:schemeClr val="accent2">
                    <a:lumMod val="40000"/>
                    <a:lumOff val="60000"/>
                  </a:schemeClr>
                </a:solidFill>
              </a:rPr>
              <a:t>ulong</a:t>
            </a:r>
            <a:r>
              <a:rPr lang="en-US" sz="1200" b="1" dirty="0">
                <a:solidFill>
                  <a:schemeClr val="accent2">
                    <a:lumMod val="40000"/>
                    <a:lumOff val="60000"/>
                  </a:schemeClr>
                </a:solidFill>
              </a:rPr>
              <a:t> </a:t>
            </a:r>
            <a:r>
              <a:rPr lang="en-US" sz="1200" b="1" dirty="0">
                <a:solidFill>
                  <a:schemeClr val="bg1"/>
                </a:solidFill>
              </a:rPr>
              <a:t>uInt64</a:t>
            </a:r>
            <a:r>
              <a:rPr lang="en-US" sz="1200" b="1" dirty="0">
                <a:solidFill>
                  <a:schemeClr val="accent2">
                    <a:lumMod val="40000"/>
                    <a:lumOff val="60000"/>
                  </a:schemeClr>
                </a:solidFill>
              </a:rPr>
              <a:t> </a:t>
            </a:r>
            <a:r>
              <a:rPr lang="en-US" sz="1200" b="1" dirty="0"/>
              <a:t>= 3</a:t>
            </a:r>
            <a:r>
              <a:rPr lang="en-US" sz="1200" b="1" dirty="0">
                <a:solidFill>
                  <a:schemeClr val="accent2">
                    <a:lumMod val="60000"/>
                    <a:lumOff val="40000"/>
                  </a:schemeClr>
                </a:solidFill>
              </a:rPr>
              <a:t>UL</a:t>
            </a:r>
            <a:r>
              <a:rPr lang="en-US" sz="1200" b="1" dirty="0"/>
              <a:t>; 		</a:t>
            </a:r>
            <a:r>
              <a:rPr lang="en-US" sz="1200" b="1" dirty="0">
                <a:solidFill>
                  <a:schemeClr val="accent6">
                    <a:lumMod val="60000"/>
                    <a:lumOff val="40000"/>
                  </a:schemeClr>
                </a:solidFill>
              </a:rPr>
              <a:t>// 0 to 2^64-1</a:t>
            </a:r>
          </a:p>
          <a:p>
            <a:endParaRPr lang="en-US" sz="1200" b="1" dirty="0"/>
          </a:p>
          <a:p>
            <a:r>
              <a:rPr lang="en-US" sz="1200" b="1" dirty="0"/>
              <a:t>      WriteLine(</a:t>
            </a:r>
            <a:r>
              <a:rPr lang="en-BO" sz="1200" b="1"/>
              <a:t>"</a:t>
            </a:r>
            <a:r>
              <a:rPr lang="en-US" sz="1200" b="1"/>
              <a:t>sbyte = </a:t>
            </a:r>
            <a:r>
              <a:rPr lang="en-BO" sz="1200" b="1"/>
              <a:t>"</a:t>
            </a:r>
            <a:r>
              <a:rPr lang="en-US" sz="1200" b="1"/>
              <a:t> + int8 + </a:t>
            </a:r>
            <a:r>
              <a:rPr lang="en-BO" sz="1200" b="1"/>
              <a:t>"</a:t>
            </a:r>
            <a:r>
              <a:rPr lang="en-US" sz="1200" b="1"/>
              <a:t>. Min = </a:t>
            </a:r>
            <a:r>
              <a:rPr lang="en-BO" sz="1200" b="1"/>
              <a:t>"</a:t>
            </a:r>
            <a:r>
              <a:rPr lang="en-US" sz="1200" b="1"/>
              <a:t> + sbyte.MinValue + </a:t>
            </a:r>
            <a:r>
              <a:rPr lang="en-BO" sz="1200" b="1"/>
              <a:t>"</a:t>
            </a:r>
            <a:r>
              <a:rPr lang="en-US" sz="1200" b="1"/>
              <a:t>. Max = </a:t>
            </a:r>
            <a:r>
              <a:rPr lang="en-BO" sz="1200" b="1"/>
              <a:t>"</a:t>
            </a:r>
            <a:r>
              <a:rPr lang="en-US" sz="1200" b="1"/>
              <a:t> + sbyte.MaxValue</a:t>
            </a:r>
            <a:r>
              <a:rPr lang="en-US" sz="1200" b="1" dirty="0"/>
              <a:t>);</a:t>
            </a:r>
          </a:p>
          <a:p>
            <a:r>
              <a:rPr lang="en-US" sz="1200" b="1" dirty="0"/>
              <a:t>      WriteLine(</a:t>
            </a:r>
            <a:r>
              <a:rPr lang="en-BO" sz="1200" b="1"/>
              <a:t>"</a:t>
            </a:r>
            <a:r>
              <a:rPr lang="en-US" sz="1200" b="1"/>
              <a:t>short = </a:t>
            </a:r>
            <a:r>
              <a:rPr lang="en-BO" sz="1200" b="1"/>
              <a:t>"</a:t>
            </a:r>
            <a:r>
              <a:rPr lang="en-US" sz="1200" b="1"/>
              <a:t> + int16 + </a:t>
            </a:r>
            <a:r>
              <a:rPr lang="en-BO" sz="1200" b="1"/>
              <a:t>"</a:t>
            </a:r>
            <a:r>
              <a:rPr lang="en-US" sz="1200" b="1"/>
              <a:t>. Min = </a:t>
            </a:r>
            <a:r>
              <a:rPr lang="en-BO" sz="1200" b="1"/>
              <a:t>"</a:t>
            </a:r>
            <a:r>
              <a:rPr lang="en-US" sz="1200" b="1"/>
              <a:t> + short.MinValue + </a:t>
            </a:r>
            <a:r>
              <a:rPr lang="en-BO" sz="1200" b="1"/>
              <a:t>"</a:t>
            </a:r>
            <a:r>
              <a:rPr lang="en-US" sz="1200" b="1"/>
              <a:t>. Max = </a:t>
            </a:r>
            <a:r>
              <a:rPr lang="en-BO" sz="1200" b="1"/>
              <a:t>"</a:t>
            </a:r>
            <a:r>
              <a:rPr lang="en-US" sz="1200" b="1"/>
              <a:t> + short.MaxValue</a:t>
            </a:r>
            <a:r>
              <a:rPr lang="en-US" sz="1200" b="1" dirty="0"/>
              <a:t>);</a:t>
            </a:r>
          </a:p>
          <a:p>
            <a:r>
              <a:rPr lang="en-US" sz="1200" b="1" dirty="0"/>
              <a:t>      WriteLine(</a:t>
            </a:r>
            <a:r>
              <a:rPr lang="en-BO" sz="1200" b="1"/>
              <a:t>" </a:t>
            </a:r>
            <a:r>
              <a:rPr lang="en-US" sz="1200" b="1"/>
              <a:t>int = </a:t>
            </a:r>
            <a:r>
              <a:rPr lang="en-BO" sz="1200" b="1"/>
              <a:t>"</a:t>
            </a:r>
            <a:r>
              <a:rPr lang="en-US" sz="1200" b="1"/>
              <a:t> + int32 + </a:t>
            </a:r>
            <a:r>
              <a:rPr lang="en-BO" sz="1200" b="1"/>
              <a:t>"</a:t>
            </a:r>
            <a:r>
              <a:rPr lang="en-US" sz="1200" b="1"/>
              <a:t>. Min = </a:t>
            </a:r>
            <a:r>
              <a:rPr lang="en-BO" sz="1200" b="1"/>
              <a:t>"</a:t>
            </a:r>
            <a:r>
              <a:rPr lang="en-US" sz="1200" b="1"/>
              <a:t> + int.MinValue + </a:t>
            </a:r>
            <a:r>
              <a:rPr lang="en-BO" sz="1200" b="1"/>
              <a:t>"</a:t>
            </a:r>
            <a:r>
              <a:rPr lang="en-US" sz="1200" b="1"/>
              <a:t>. Max = </a:t>
            </a:r>
            <a:r>
              <a:rPr lang="en-BO" sz="1200" b="1"/>
              <a:t>"</a:t>
            </a:r>
            <a:r>
              <a:rPr lang="en-US" sz="1200" b="1"/>
              <a:t> + int.MaxValue</a:t>
            </a:r>
            <a:r>
              <a:rPr lang="en-US" sz="1200" b="1" dirty="0"/>
              <a:t>);</a:t>
            </a:r>
          </a:p>
          <a:p>
            <a:r>
              <a:rPr lang="en-US" sz="1200" b="1" dirty="0"/>
              <a:t>      WriteLine(</a:t>
            </a:r>
            <a:r>
              <a:rPr lang="en-BO" sz="1200" b="1"/>
              <a:t>"</a:t>
            </a:r>
            <a:r>
              <a:rPr lang="en-US" sz="1200" b="1"/>
              <a:t>long = </a:t>
            </a:r>
            <a:r>
              <a:rPr lang="en-BO" sz="1200" b="1"/>
              <a:t>"</a:t>
            </a:r>
            <a:r>
              <a:rPr lang="en-US" sz="1200" b="1"/>
              <a:t> + int64 + </a:t>
            </a:r>
            <a:r>
              <a:rPr lang="en-BO" sz="1200" b="1"/>
              <a:t>"</a:t>
            </a:r>
            <a:r>
              <a:rPr lang="en-US" sz="1200" b="1"/>
              <a:t>. Min = </a:t>
            </a:r>
            <a:r>
              <a:rPr lang="en-BO" sz="1200" b="1"/>
              <a:t>"</a:t>
            </a:r>
            <a:r>
              <a:rPr lang="en-US" sz="1200" b="1"/>
              <a:t> + long.MinValue + </a:t>
            </a:r>
            <a:r>
              <a:rPr lang="en-BO" sz="1200" b="1"/>
              <a:t>"</a:t>
            </a:r>
            <a:r>
              <a:rPr lang="en-US" sz="1200" b="1"/>
              <a:t>. Max = </a:t>
            </a:r>
            <a:r>
              <a:rPr lang="en-BO" sz="1200" b="1"/>
              <a:t>"</a:t>
            </a:r>
            <a:r>
              <a:rPr lang="en-US" sz="1200" b="1"/>
              <a:t> + long.MaxValue</a:t>
            </a:r>
            <a:r>
              <a:rPr lang="en-US" sz="1200" b="1" dirty="0"/>
              <a:t>);</a:t>
            </a:r>
          </a:p>
          <a:p>
            <a:r>
              <a:rPr lang="en-US" sz="1200" b="1" dirty="0"/>
              <a:t>      WriteLine(</a:t>
            </a:r>
            <a:r>
              <a:rPr lang="en-BO" sz="1200" b="1"/>
              <a:t>"</a:t>
            </a:r>
            <a:r>
              <a:rPr lang="en-US" sz="1200" b="1"/>
              <a:t>byte = </a:t>
            </a:r>
            <a:r>
              <a:rPr lang="en-BO" sz="1200" b="1"/>
              <a:t>"</a:t>
            </a:r>
            <a:r>
              <a:rPr lang="en-US" sz="1200" b="1"/>
              <a:t> + uInt8 + </a:t>
            </a:r>
            <a:r>
              <a:rPr lang="en-BO" sz="1200" b="1"/>
              <a:t>"</a:t>
            </a:r>
            <a:r>
              <a:rPr lang="en-US" sz="1200" b="1"/>
              <a:t>. Min = </a:t>
            </a:r>
            <a:r>
              <a:rPr lang="en-BO" sz="1200" b="1"/>
              <a:t>"</a:t>
            </a:r>
            <a:r>
              <a:rPr lang="en-US" sz="1200" b="1"/>
              <a:t> + byte.MinValue + </a:t>
            </a:r>
            <a:r>
              <a:rPr lang="en-BO" sz="1200" b="1"/>
              <a:t>"</a:t>
            </a:r>
            <a:r>
              <a:rPr lang="en-US" sz="1200" b="1"/>
              <a:t>. Max = </a:t>
            </a:r>
            <a:r>
              <a:rPr lang="en-BO" sz="1200" b="1"/>
              <a:t>"</a:t>
            </a:r>
            <a:r>
              <a:rPr lang="en-US" sz="1200" b="1"/>
              <a:t> + byte.MaxValue</a:t>
            </a:r>
            <a:r>
              <a:rPr lang="en-US" sz="1200" b="1" dirty="0"/>
              <a:t>);</a:t>
            </a:r>
          </a:p>
          <a:p>
            <a:r>
              <a:rPr lang="en-US" sz="1200" b="1" dirty="0"/>
              <a:t>      WriteLine(</a:t>
            </a:r>
            <a:r>
              <a:rPr lang="en-BO" sz="1200" b="1"/>
              <a:t>"</a:t>
            </a:r>
            <a:r>
              <a:rPr lang="en-US" sz="1200" b="1"/>
              <a:t>ushort = </a:t>
            </a:r>
            <a:r>
              <a:rPr lang="en-BO" sz="1200" b="1"/>
              <a:t>"</a:t>
            </a:r>
            <a:r>
              <a:rPr lang="en-US" sz="1200" b="1"/>
              <a:t> + uInt16 + </a:t>
            </a:r>
            <a:r>
              <a:rPr lang="en-BO" sz="1200" b="1"/>
              <a:t>"</a:t>
            </a:r>
            <a:r>
              <a:rPr lang="en-US" sz="1200" b="1"/>
              <a:t>. Min = </a:t>
            </a:r>
            <a:r>
              <a:rPr lang="en-BO" sz="1200" b="1"/>
              <a:t>"</a:t>
            </a:r>
            <a:r>
              <a:rPr lang="en-US" sz="1200" b="1"/>
              <a:t> + ushort.MinValue + </a:t>
            </a:r>
            <a:r>
              <a:rPr lang="en-BO" sz="1200" b="1"/>
              <a:t>"</a:t>
            </a:r>
            <a:r>
              <a:rPr lang="en-US" sz="1200" b="1"/>
              <a:t>. Max = </a:t>
            </a:r>
            <a:r>
              <a:rPr lang="en-BO" sz="1200" b="1"/>
              <a:t>"</a:t>
            </a:r>
            <a:r>
              <a:rPr lang="en-US" sz="1200" b="1"/>
              <a:t> + ushort.MaxValue</a:t>
            </a:r>
            <a:r>
              <a:rPr lang="en-US" sz="1200" b="1" dirty="0"/>
              <a:t>);</a:t>
            </a:r>
          </a:p>
          <a:p>
            <a:r>
              <a:rPr lang="en-US" sz="1200" b="1" dirty="0"/>
              <a:t>      WriteLine(</a:t>
            </a:r>
            <a:r>
              <a:rPr lang="en-BO" sz="1200" b="1"/>
              <a:t>"</a:t>
            </a:r>
            <a:r>
              <a:rPr lang="en-US" sz="1200" b="1"/>
              <a:t>uint = </a:t>
            </a:r>
            <a:r>
              <a:rPr lang="en-BO" sz="1200" b="1"/>
              <a:t>"</a:t>
            </a:r>
            <a:r>
              <a:rPr lang="en-US" sz="1200" b="1"/>
              <a:t> + uInt32 + </a:t>
            </a:r>
            <a:r>
              <a:rPr lang="en-BO" sz="1200" b="1"/>
              <a:t>"</a:t>
            </a:r>
            <a:r>
              <a:rPr lang="en-US" sz="1200" b="1"/>
              <a:t>. Min = </a:t>
            </a:r>
            <a:r>
              <a:rPr lang="en-BO" sz="1200" b="1"/>
              <a:t>"</a:t>
            </a:r>
            <a:r>
              <a:rPr lang="en-US" sz="1200" b="1"/>
              <a:t> + uint.MinValue + </a:t>
            </a:r>
            <a:r>
              <a:rPr lang="en-BO" sz="1200" b="1"/>
              <a:t>"</a:t>
            </a:r>
            <a:r>
              <a:rPr lang="en-US" sz="1200" b="1"/>
              <a:t>. Max = </a:t>
            </a:r>
            <a:r>
              <a:rPr lang="en-BO" sz="1200" b="1"/>
              <a:t>"</a:t>
            </a:r>
            <a:r>
              <a:rPr lang="en-US" sz="1200" b="1"/>
              <a:t> + uint.MaxValue</a:t>
            </a:r>
            <a:r>
              <a:rPr lang="en-US" sz="1200" b="1" dirty="0"/>
              <a:t>);</a:t>
            </a:r>
          </a:p>
          <a:p>
            <a:r>
              <a:rPr lang="en-US" sz="1200" b="1" dirty="0"/>
              <a:t>      WriteLine(</a:t>
            </a:r>
            <a:r>
              <a:rPr lang="en-BO" sz="1200" b="1"/>
              <a:t>"</a:t>
            </a:r>
            <a:r>
              <a:rPr lang="en-US" sz="1200" b="1"/>
              <a:t>ulong = </a:t>
            </a:r>
            <a:r>
              <a:rPr lang="en-BO" sz="1200" b="1"/>
              <a:t>"</a:t>
            </a:r>
            <a:r>
              <a:rPr lang="en-US" sz="1200" b="1"/>
              <a:t> + uInt64 + </a:t>
            </a:r>
            <a:r>
              <a:rPr lang="en-BO" sz="1200" b="1"/>
              <a:t>"</a:t>
            </a:r>
            <a:r>
              <a:rPr lang="en-US" sz="1200" b="1"/>
              <a:t>. Min = </a:t>
            </a:r>
            <a:r>
              <a:rPr lang="en-BO" sz="1200" b="1"/>
              <a:t>"</a:t>
            </a:r>
            <a:r>
              <a:rPr lang="en-US" sz="1200" b="1"/>
              <a:t> + ulong.MinValue + </a:t>
            </a:r>
            <a:r>
              <a:rPr lang="en-BO" sz="1200" b="1"/>
              <a:t>"</a:t>
            </a:r>
            <a:r>
              <a:rPr lang="en-US" sz="1200" b="1"/>
              <a:t>. Max = </a:t>
            </a:r>
            <a:r>
              <a:rPr lang="en-BO" sz="1200" b="1"/>
              <a:t>"</a:t>
            </a:r>
            <a:r>
              <a:rPr lang="en-US" sz="1200" b="1"/>
              <a:t> + ulong.MaxValue</a:t>
            </a:r>
            <a:r>
              <a:rPr lang="en-US" sz="1200" b="1" dirty="0"/>
              <a:t>);</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7" name="TextBox 6">
            <a:extLst>
              <a:ext uri="{FF2B5EF4-FFF2-40B4-BE49-F238E27FC236}">
                <a16:creationId xmlns:a16="http://schemas.microsoft.com/office/drawing/2014/main" id="{31D4DA81-31B0-D94A-818C-EE9AECE0C851}"/>
              </a:ext>
            </a:extLst>
          </p:cNvPr>
          <p:cNvSpPr txBox="1"/>
          <p:nvPr/>
        </p:nvSpPr>
        <p:spPr>
          <a:xfrm>
            <a:off x="4946470" y="6069825"/>
            <a:ext cx="6407330" cy="576440"/>
          </a:xfrm>
          <a:prstGeom prst="rect">
            <a:avLst/>
          </a:prstGeom>
          <a:noFill/>
        </p:spPr>
        <p:txBody>
          <a:bodyPr wrap="square" rtlCol="0">
            <a:spAutoFit/>
          </a:bodyPr>
          <a:lstStyle/>
          <a:p>
            <a:pPr algn="just">
              <a:lnSpc>
                <a:spcPts val="1200"/>
              </a:lnSpc>
            </a:pPr>
            <a:r>
              <a:rPr lang="en-BO" sz="1400"/>
              <a:t>Para obtener los valores mínimos y máximos que puede almacenar cada tipo, se puede consultar las </a:t>
            </a:r>
            <a:r>
              <a:rPr lang="en-BO" sz="1400" b="1">
                <a:solidFill>
                  <a:schemeClr val="accent6">
                    <a:lumMod val="75000"/>
                  </a:schemeClr>
                </a:solidFill>
              </a:rPr>
              <a:t>propiedades</a:t>
            </a:r>
            <a:r>
              <a:rPr lang="en-BO" sz="1400"/>
              <a:t> tipo.</a:t>
            </a:r>
            <a:r>
              <a:rPr lang="en-BO" sz="1400" b="1">
                <a:solidFill>
                  <a:schemeClr val="accent6">
                    <a:lumMod val="75000"/>
                  </a:schemeClr>
                </a:solidFill>
              </a:rPr>
              <a:t>MinValue</a:t>
            </a:r>
            <a:r>
              <a:rPr lang="en-BO" sz="1400"/>
              <a:t> y tipo.</a:t>
            </a:r>
            <a:r>
              <a:rPr lang="en-BO" sz="1400" b="1">
                <a:solidFill>
                  <a:schemeClr val="accent6">
                    <a:lumMod val="75000"/>
                  </a:schemeClr>
                </a:solidFill>
              </a:rPr>
              <a:t>MaxValue</a:t>
            </a:r>
            <a:r>
              <a:rPr lang="en-BO" sz="1400"/>
              <a:t> (donde tipo es alguno de los tipos numéricos incorporados en el lenguaje.</a:t>
            </a:r>
            <a:r>
              <a:rPr lang="en-BO"/>
              <a:t> </a:t>
            </a:r>
          </a:p>
        </p:txBody>
      </p:sp>
    </p:spTree>
    <p:extLst>
      <p:ext uri="{BB962C8B-B14F-4D97-AF65-F5344CB8AC3E}">
        <p14:creationId xmlns:p14="http://schemas.microsoft.com/office/powerpoint/2010/main" val="2849098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BC04-CEEB-1140-BCE2-B45B4C97E3CD}"/>
              </a:ext>
            </a:extLst>
          </p:cNvPr>
          <p:cNvSpPr>
            <a:spLocks noGrp="1"/>
          </p:cNvSpPr>
          <p:nvPr>
            <p:ph type="title"/>
          </p:nvPr>
        </p:nvSpPr>
        <p:spPr/>
        <p:txBody>
          <a:bodyPr/>
          <a:lstStyle/>
          <a:p>
            <a:r>
              <a:rPr lang="en-BO"/>
              <a:t>Notaciones exadecimales y binarias</a:t>
            </a:r>
          </a:p>
        </p:txBody>
      </p:sp>
      <p:sp>
        <p:nvSpPr>
          <p:cNvPr id="3" name="Content Placeholder 2">
            <a:extLst>
              <a:ext uri="{FF2B5EF4-FFF2-40B4-BE49-F238E27FC236}">
                <a16:creationId xmlns:a16="http://schemas.microsoft.com/office/drawing/2014/main" id="{011489A9-54A0-C840-8944-F9F3E1F23660}"/>
              </a:ext>
            </a:extLst>
          </p:cNvPr>
          <p:cNvSpPr>
            <a:spLocks noGrp="1"/>
          </p:cNvSpPr>
          <p:nvPr>
            <p:ph idx="1"/>
          </p:nvPr>
        </p:nvSpPr>
        <p:spPr>
          <a:xfrm>
            <a:off x="838200" y="1825625"/>
            <a:ext cx="5057503" cy="4351338"/>
          </a:xfrm>
        </p:spPr>
        <p:txBody>
          <a:bodyPr>
            <a:normAutofit/>
          </a:bodyPr>
          <a:lstStyle/>
          <a:p>
            <a:pPr marL="0" indent="0">
              <a:buNone/>
            </a:pPr>
            <a:endParaRPr lang="en-US" dirty="0" err="1"/>
          </a:p>
          <a:p>
            <a:pPr marL="0" indent="0">
              <a:buNone/>
            </a:pPr>
            <a:r>
              <a:rPr lang="en-US" sz="2400" dirty="0" err="1"/>
              <a:t>Además</a:t>
            </a:r>
            <a:r>
              <a:rPr lang="en-US" sz="2400" dirty="0"/>
              <a:t> de la </a:t>
            </a:r>
            <a:r>
              <a:rPr lang="en-US" sz="2400" dirty="0" err="1"/>
              <a:t>notación</a:t>
            </a:r>
            <a:r>
              <a:rPr lang="en-US" sz="2400" dirty="0"/>
              <a:t> decimal </a:t>
            </a:r>
            <a:r>
              <a:rPr lang="en-US" sz="2400" dirty="0" err="1"/>
              <a:t>estándar</a:t>
            </a:r>
            <a:r>
              <a:rPr lang="en-US" sz="2400" dirty="0"/>
              <a:t>, los </a:t>
            </a:r>
            <a:r>
              <a:rPr lang="en-US" sz="2400" dirty="0" err="1"/>
              <a:t>enteros</a:t>
            </a:r>
            <a:r>
              <a:rPr lang="en-US" sz="2400" dirty="0"/>
              <a:t> </a:t>
            </a:r>
            <a:r>
              <a:rPr lang="en-US" sz="2400" dirty="0" err="1"/>
              <a:t>también</a:t>
            </a:r>
            <a:r>
              <a:rPr lang="en-US" sz="2400" dirty="0"/>
              <a:t> </a:t>
            </a:r>
            <a:r>
              <a:rPr lang="en-US" sz="2400" dirty="0" err="1"/>
              <a:t>pueden</a:t>
            </a:r>
            <a:r>
              <a:rPr lang="en-US" sz="2400" dirty="0"/>
              <a:t> ser </a:t>
            </a:r>
            <a:r>
              <a:rPr lang="en-US" sz="2400" dirty="0" err="1"/>
              <a:t>asignado</a:t>
            </a:r>
            <a:r>
              <a:rPr lang="en-US" sz="2400" dirty="0"/>
              <a:t> </a:t>
            </a:r>
            <a:r>
              <a:rPr lang="en-US" sz="2400" dirty="0" err="1"/>
              <a:t>mediante una</a:t>
            </a:r>
            <a:r>
              <a:rPr lang="en-US" sz="2400" dirty="0"/>
              <a:t> </a:t>
            </a:r>
            <a:r>
              <a:rPr lang="en-US" sz="2400" b="1" dirty="0" err="1">
                <a:solidFill>
                  <a:schemeClr val="accent6">
                    <a:lumMod val="75000"/>
                  </a:schemeClr>
                </a:solidFill>
              </a:rPr>
              <a:t>notación</a:t>
            </a:r>
            <a:r>
              <a:rPr lang="en-US" sz="2400" b="1" dirty="0">
                <a:solidFill>
                  <a:schemeClr val="accent6">
                    <a:lumMod val="75000"/>
                  </a:schemeClr>
                </a:solidFill>
              </a:rPr>
              <a:t> hexadecimal</a:t>
            </a:r>
            <a:r>
              <a:rPr lang="en-US" sz="2400" dirty="0"/>
              <a:t>. </a:t>
            </a:r>
          </a:p>
          <a:p>
            <a:pPr marL="0" indent="0">
              <a:buNone/>
            </a:pPr>
            <a:endParaRPr lang="en-US" sz="2400" dirty="0" err="1"/>
          </a:p>
          <a:p>
            <a:pPr marL="0" indent="0">
              <a:buNone/>
            </a:pPr>
            <a:r>
              <a:rPr lang="en-US" sz="2400" b="1" dirty="0" err="1">
                <a:solidFill>
                  <a:schemeClr val="accent6">
                    <a:lumMod val="75000"/>
                  </a:schemeClr>
                </a:solidFill>
              </a:rPr>
              <a:t>C# 7.0</a:t>
            </a:r>
            <a:r>
              <a:rPr lang="en-US" sz="2400" dirty="0" err="1"/>
              <a:t> también</a:t>
            </a:r>
            <a:r>
              <a:rPr lang="en-US" sz="2400" dirty="0"/>
              <a:t> adiciona una </a:t>
            </a:r>
            <a:r>
              <a:rPr lang="en-US" sz="2400" b="1" dirty="0" err="1">
                <a:solidFill>
                  <a:schemeClr val="accent6">
                    <a:lumMod val="75000"/>
                  </a:schemeClr>
                </a:solidFill>
              </a:rPr>
              <a:t>notación</a:t>
            </a:r>
            <a:r>
              <a:rPr lang="en-US" sz="2400" b="1" dirty="0">
                <a:solidFill>
                  <a:schemeClr val="accent6">
                    <a:lumMod val="75000"/>
                  </a:schemeClr>
                </a:solidFill>
              </a:rPr>
              <a:t> </a:t>
            </a:r>
            <a:r>
              <a:rPr lang="en-US" sz="2400" b="1" dirty="0" err="1">
                <a:solidFill>
                  <a:schemeClr val="accent6">
                    <a:lumMod val="75000"/>
                  </a:schemeClr>
                </a:solidFill>
              </a:rPr>
              <a:t>binaria</a:t>
            </a:r>
            <a:r>
              <a:rPr lang="en-US" sz="2400" dirty="0"/>
              <a:t>. Los </a:t>
            </a:r>
            <a:r>
              <a:rPr lang="en-US" sz="2400" dirty="0" err="1"/>
              <a:t>números</a:t>
            </a:r>
            <a:r>
              <a:rPr lang="en-US" sz="2400" dirty="0"/>
              <a:t> </a:t>
            </a:r>
            <a:r>
              <a:rPr lang="en-US" sz="2400" dirty="0" err="1"/>
              <a:t>hexadecimales</a:t>
            </a:r>
            <a:r>
              <a:rPr lang="en-US" sz="2400" dirty="0"/>
              <a:t> </a:t>
            </a:r>
            <a:r>
              <a:rPr lang="en-US" sz="2400" dirty="0" err="1"/>
              <a:t>tienen</a:t>
            </a:r>
            <a:r>
              <a:rPr lang="en-US" sz="2400" dirty="0"/>
              <a:t> el </a:t>
            </a:r>
            <a:r>
              <a:rPr lang="en-US" sz="2400" dirty="0" err="1"/>
              <a:t>prefijo</a:t>
            </a:r>
            <a:r>
              <a:rPr lang="en-US" sz="2400" dirty="0"/>
              <a:t> </a:t>
            </a:r>
            <a:r>
              <a:rPr lang="en-US" sz="2400" b="1" dirty="0">
                <a:solidFill>
                  <a:schemeClr val="accent6">
                    <a:lumMod val="75000"/>
                  </a:schemeClr>
                </a:solidFill>
              </a:rPr>
              <a:t>0x</a:t>
            </a:r>
            <a:r>
              <a:rPr lang="en-US" sz="2400" dirty="0"/>
              <a:t> y los </a:t>
            </a:r>
            <a:r>
              <a:rPr lang="en-US" sz="2400" dirty="0" err="1"/>
              <a:t>binarios</a:t>
            </a:r>
            <a:r>
              <a:rPr lang="en-US" sz="2400" dirty="0"/>
              <a:t> el </a:t>
            </a:r>
            <a:r>
              <a:rPr lang="en-US" sz="2400" dirty="0" err="1"/>
              <a:t>prefijo</a:t>
            </a:r>
            <a:r>
              <a:rPr lang="en-US" sz="2400" dirty="0"/>
              <a:t> </a:t>
            </a:r>
            <a:r>
              <a:rPr lang="en-US" sz="2400" b="1" dirty="0">
                <a:solidFill>
                  <a:schemeClr val="accent6">
                    <a:lumMod val="75000"/>
                  </a:schemeClr>
                </a:solidFill>
              </a:rPr>
              <a:t>0b</a:t>
            </a:r>
            <a:r>
              <a:rPr lang="en-US" sz="2400" dirty="0"/>
              <a:t>.</a:t>
            </a:r>
            <a:endParaRPr lang="en-BO" sz="2400" dirty="0"/>
          </a:p>
          <a:p>
            <a:pPr marL="0" indent="0">
              <a:buNone/>
            </a:pPr>
            <a:r>
              <a:rPr lang="en-BO"/>
              <a:t> </a:t>
            </a:r>
          </a:p>
        </p:txBody>
      </p:sp>
      <p:grpSp>
        <p:nvGrpSpPr>
          <p:cNvPr id="4" name="Group 3">
            <a:extLst>
              <a:ext uri="{FF2B5EF4-FFF2-40B4-BE49-F238E27FC236}">
                <a16:creationId xmlns:a16="http://schemas.microsoft.com/office/drawing/2014/main" id="{788FAE4E-3F76-194F-B658-5BB0D110D782}"/>
              </a:ext>
            </a:extLst>
          </p:cNvPr>
          <p:cNvGrpSpPr/>
          <p:nvPr/>
        </p:nvGrpSpPr>
        <p:grpSpPr>
          <a:xfrm>
            <a:off x="6296296" y="2243637"/>
            <a:ext cx="5057503" cy="2985433"/>
            <a:chOff x="5947956" y="1825625"/>
            <a:chExt cx="5405844" cy="2985433"/>
          </a:xfrm>
        </p:grpSpPr>
        <p:sp>
          <p:nvSpPr>
            <p:cNvPr id="5" name="TextBox 4">
              <a:extLst>
                <a:ext uri="{FF2B5EF4-FFF2-40B4-BE49-F238E27FC236}">
                  <a16:creationId xmlns:a16="http://schemas.microsoft.com/office/drawing/2014/main" id="{0C9E7CC5-861A-874F-AB98-FA497CFF8DA1}"/>
                </a:ext>
              </a:extLst>
            </p:cNvPr>
            <p:cNvSpPr txBox="1"/>
            <p:nvPr/>
          </p:nvSpPr>
          <p:spPr>
            <a:xfrm>
              <a:off x="5947956" y="1825625"/>
              <a:ext cx="5405844" cy="243143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dirty="0"/>
                <a:t>int </a:t>
              </a:r>
              <a:r>
                <a:rPr lang="en-US" sz="1200" b="1" dirty="0" err="1"/>
                <a:t>hexa</a:t>
              </a:r>
              <a:r>
                <a:rPr lang="en-US" sz="1200" b="1" dirty="0"/>
                <a:t> = 0xFF; 	// 15 * 16 + 15 = 255 in hexadecimal (base 16)</a:t>
              </a:r>
            </a:p>
            <a:p>
              <a:r>
                <a:rPr lang="en-US" sz="1200" b="1" dirty="0"/>
                <a:t>      int bin = 0b0110; 	// 6 in binario (base 2)</a:t>
              </a:r>
            </a:p>
            <a:p>
              <a:endParaRPr lang="en-US" sz="1200" b="1" dirty="0"/>
            </a:p>
            <a:p>
              <a:r>
                <a:rPr lang="en-US" sz="1200" b="1" dirty="0"/>
                <a:t>      WriteLine(</a:t>
              </a:r>
              <a:r>
                <a:rPr lang="en-BO" sz="1200" b="1"/>
                <a:t>"</a:t>
              </a:r>
              <a:r>
                <a:rPr lang="en-US" sz="1200" b="1" dirty="0"/>
                <a:t>hexa = </a:t>
              </a:r>
              <a:r>
                <a:rPr lang="en-BO" sz="1200" b="1"/>
                <a:t>"</a:t>
              </a:r>
              <a:r>
                <a:rPr lang="en-US" sz="1200" b="1" dirty="0"/>
                <a:t> + </a:t>
              </a:r>
              <a:r>
                <a:rPr lang="en-US" sz="1200" b="1" dirty="0" err="1"/>
                <a:t>hexa</a:t>
              </a:r>
              <a:r>
                <a:rPr lang="en-US" sz="1200" b="1" dirty="0"/>
                <a:t>);</a:t>
              </a:r>
            </a:p>
            <a:p>
              <a:r>
                <a:rPr lang="en-US" sz="1200" b="1" dirty="0"/>
                <a:t>      WriteLine(</a:t>
              </a:r>
              <a:r>
                <a:rPr lang="en-BO" sz="1200" b="1"/>
                <a:t>"</a:t>
              </a:r>
              <a:r>
                <a:rPr lang="en-US" sz="1200" b="1" dirty="0"/>
                <a:t>bin</a:t>
              </a:r>
              <a:r>
                <a:rPr lang="en-BO" sz="1200" b="1"/>
                <a:t> = "</a:t>
              </a:r>
              <a:r>
                <a:rPr lang="en-US" sz="1200" b="1" dirty="0"/>
                <a:t> + </a:t>
              </a:r>
              <a:r>
                <a:rPr lang="en-US" sz="1200" b="1" dirty="0" err="1"/>
                <a:t>bin</a:t>
              </a:r>
              <a:r>
                <a:rPr lang="en-US" sz="1200" b="1" dirty="0"/>
                <a:t>);</a:t>
              </a:r>
            </a:p>
            <a:p>
              <a:r>
                <a:rPr lang="en-US" sz="1200" b="1"/>
                <a:t>}</a:t>
              </a:r>
            </a:p>
            <a:p>
              <a:endParaRPr lang="en-US" sz="1200" b="1"/>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AE47F5F0-ECC5-8C42-9564-89A5004DAC03}"/>
                </a:ext>
              </a:extLst>
            </p:cNvPr>
            <p:cNvSpPr txBox="1"/>
            <p:nvPr/>
          </p:nvSpPr>
          <p:spPr>
            <a:xfrm>
              <a:off x="5947956" y="4287838"/>
              <a:ext cx="5405844" cy="523220"/>
            </a:xfrm>
            <a:prstGeom prst="rect">
              <a:avLst/>
            </a:prstGeom>
            <a:noFill/>
          </p:spPr>
          <p:txBody>
            <a:bodyPr wrap="square" rtlCol="0">
              <a:spAutoFit/>
            </a:bodyPr>
            <a:lstStyle/>
            <a:p>
              <a:r>
                <a:rPr lang="en-US" sz="1400"/>
                <a:t>hexa = 255</a:t>
              </a:r>
            </a:p>
            <a:p>
              <a:r>
                <a:rPr lang="en-US" sz="1400"/>
                <a:t>bin = 6 </a:t>
              </a:r>
              <a:endParaRPr lang="en-BO" sz="1400"/>
            </a:p>
          </p:txBody>
        </p:sp>
      </p:grpSp>
    </p:spTree>
    <p:extLst>
      <p:ext uri="{BB962C8B-B14F-4D97-AF65-F5344CB8AC3E}">
        <p14:creationId xmlns:p14="http://schemas.microsoft.com/office/powerpoint/2010/main" val="1390261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44A6-062D-384B-9460-CED0AF8A616A}"/>
              </a:ext>
            </a:extLst>
          </p:cNvPr>
          <p:cNvSpPr>
            <a:spLocks noGrp="1"/>
          </p:cNvSpPr>
          <p:nvPr>
            <p:ph type="title"/>
          </p:nvPr>
        </p:nvSpPr>
        <p:spPr/>
        <p:txBody>
          <a:bodyPr/>
          <a:lstStyle/>
          <a:p>
            <a:r>
              <a:rPr lang="en-BO"/>
              <a:t>Tipos con fracciones</a:t>
            </a:r>
          </a:p>
        </p:txBody>
      </p:sp>
      <p:sp>
        <p:nvSpPr>
          <p:cNvPr id="3" name="Content Placeholder 2">
            <a:extLst>
              <a:ext uri="{FF2B5EF4-FFF2-40B4-BE49-F238E27FC236}">
                <a16:creationId xmlns:a16="http://schemas.microsoft.com/office/drawing/2014/main" id="{4AAA8B8D-5B7B-C54A-AD06-39B90D989D9D}"/>
              </a:ext>
            </a:extLst>
          </p:cNvPr>
          <p:cNvSpPr>
            <a:spLocks noGrp="1"/>
          </p:cNvSpPr>
          <p:nvPr>
            <p:ph idx="1"/>
          </p:nvPr>
        </p:nvSpPr>
        <p:spPr>
          <a:xfrm>
            <a:off x="838200" y="1790790"/>
            <a:ext cx="5022669" cy="4357461"/>
          </a:xfrm>
        </p:spPr>
        <p:txBody>
          <a:bodyPr>
            <a:normAutofit fontScale="62500" lnSpcReduction="20000"/>
          </a:bodyPr>
          <a:lstStyle/>
          <a:p>
            <a:pPr marL="0" indent="0" algn="just">
              <a:buNone/>
            </a:pPr>
            <a:r>
              <a:rPr lang="en-US" dirty="0"/>
              <a:t>Los </a:t>
            </a:r>
            <a:r>
              <a:rPr lang="en-US" b="1" dirty="0" err="1">
                <a:solidFill>
                  <a:schemeClr val="accent6">
                    <a:lumMod val="75000"/>
                  </a:schemeClr>
                </a:solidFill>
              </a:rPr>
              <a:t>tipos con fracciones (o </a:t>
            </a:r>
            <a:r>
              <a:rPr lang="en-US" b="1" dirty="0">
                <a:solidFill>
                  <a:schemeClr val="accent6">
                    <a:lumMod val="75000"/>
                  </a:schemeClr>
                </a:solidFill>
              </a:rPr>
              <a:t>de coma </a:t>
            </a:r>
            <a:r>
              <a:rPr lang="en-US" b="1" dirty="0" err="1">
                <a:solidFill>
                  <a:schemeClr val="accent6">
                    <a:lumMod val="75000"/>
                  </a:schemeClr>
                </a:solidFill>
              </a:rPr>
              <a:t>flotante) </a:t>
            </a:r>
            <a:r>
              <a:rPr lang="en-US" dirty="0" err="1"/>
              <a:t>son tres y pueden</a:t>
            </a:r>
            <a:r>
              <a:rPr lang="en-US" dirty="0"/>
              <a:t> </a:t>
            </a:r>
            <a:r>
              <a:rPr lang="en-US" dirty="0" err="1"/>
              <a:t>almacenar</a:t>
            </a:r>
            <a:r>
              <a:rPr lang="en-US" dirty="0"/>
              <a:t> </a:t>
            </a:r>
            <a:r>
              <a:rPr lang="en-US" dirty="0" err="1"/>
              <a:t>números</a:t>
            </a:r>
            <a:r>
              <a:rPr lang="en-US" dirty="0"/>
              <a:t> </a:t>
            </a:r>
            <a:r>
              <a:rPr lang="en-US" dirty="0" err="1"/>
              <a:t>reales</a:t>
            </a:r>
            <a:r>
              <a:rPr lang="en-US" dirty="0"/>
              <a:t> con </a:t>
            </a:r>
            <a:r>
              <a:rPr lang="en-US" dirty="0" err="1"/>
              <a:t>diferentes</a:t>
            </a:r>
            <a:r>
              <a:rPr lang="en-US" dirty="0"/>
              <a:t> </a:t>
            </a:r>
            <a:r>
              <a:rPr lang="en-US" dirty="0" err="1"/>
              <a:t>niveles</a:t>
            </a:r>
            <a:r>
              <a:rPr lang="en-US" dirty="0"/>
              <a:t> de precision.</a:t>
            </a:r>
          </a:p>
          <a:p>
            <a:pPr marL="0" indent="0" algn="just">
              <a:buNone/>
            </a:pPr>
            <a:r>
              <a:rPr lang="en-US" dirty="0"/>
              <a:t>Los </a:t>
            </a:r>
            <a:r>
              <a:rPr lang="en-US" dirty="0" err="1"/>
              <a:t>valores</a:t>
            </a:r>
            <a:r>
              <a:rPr lang="en-US" dirty="0"/>
              <a:t> </a:t>
            </a:r>
            <a:r>
              <a:rPr lang="en-US" b="1" dirty="0">
                <a:solidFill>
                  <a:schemeClr val="accent6">
                    <a:lumMod val="75000"/>
                  </a:schemeClr>
                </a:solidFill>
              </a:rPr>
              <a:t>literales</a:t>
            </a:r>
            <a:r>
              <a:rPr lang="en-US" dirty="0"/>
              <a:t> de coma </a:t>
            </a:r>
            <a:r>
              <a:rPr lang="en-US" dirty="0" err="1"/>
              <a:t>flotante</a:t>
            </a:r>
            <a:r>
              <a:rPr lang="en-US" dirty="0"/>
              <a:t> </a:t>
            </a:r>
            <a:r>
              <a:rPr lang="en-US" dirty="0" err="1"/>
              <a:t>en</a:t>
            </a:r>
            <a:r>
              <a:rPr lang="en-US" dirty="0"/>
              <a:t> </a:t>
            </a:r>
            <a:r>
              <a:rPr lang="en-US" b="1" dirty="0">
                <a:solidFill>
                  <a:schemeClr val="accent6">
                    <a:lumMod val="75000"/>
                  </a:schemeClr>
                </a:solidFill>
              </a:rPr>
              <a:t>C#</a:t>
            </a:r>
            <a:r>
              <a:rPr lang="en-US" dirty="0"/>
              <a:t> son por </a:t>
            </a:r>
            <a:r>
              <a:rPr lang="en-US" dirty="0" err="1"/>
              <a:t>omisión</a:t>
            </a:r>
            <a:r>
              <a:rPr lang="en-US" dirty="0"/>
              <a:t> de </a:t>
            </a:r>
            <a:r>
              <a:rPr lang="en-US" dirty="0" err="1"/>
              <a:t>tipo</a:t>
            </a:r>
            <a:r>
              <a:rPr lang="en-US" dirty="0"/>
              <a:t> </a:t>
            </a:r>
            <a:r>
              <a:rPr lang="en-US" b="1" dirty="0" err="1">
                <a:solidFill>
                  <a:schemeClr val="accent6">
                    <a:lumMod val="75000"/>
                  </a:schemeClr>
                </a:solidFill>
              </a:rPr>
              <a:t>double</a:t>
            </a:r>
            <a:r>
              <a:rPr lang="en-US" dirty="0"/>
              <a:t>, por lo que para </a:t>
            </a:r>
            <a:r>
              <a:rPr lang="en-US" dirty="0" err="1"/>
              <a:t>representar</a:t>
            </a:r>
            <a:r>
              <a:rPr lang="en-US" dirty="0"/>
              <a:t> un literal </a:t>
            </a:r>
            <a:r>
              <a:rPr lang="en-US" b="1" dirty="0" err="1">
                <a:solidFill>
                  <a:schemeClr val="accent6">
                    <a:lumMod val="75000"/>
                  </a:schemeClr>
                </a:solidFill>
              </a:rPr>
              <a:t>float</a:t>
            </a:r>
            <a:r>
              <a:rPr lang="en-US" dirty="0" err="1"/>
              <a:t> (single)</a:t>
            </a:r>
            <a:r>
              <a:rPr lang="en-US" dirty="0"/>
              <a:t> se debe </a:t>
            </a:r>
            <a:r>
              <a:rPr lang="en-US" dirty="0" err="1"/>
              <a:t>agregar</a:t>
            </a:r>
            <a:r>
              <a:rPr lang="en-US" dirty="0"/>
              <a:t> una “</a:t>
            </a:r>
            <a:r>
              <a:rPr lang="en-US" b="1" dirty="0">
                <a:solidFill>
                  <a:schemeClr val="accent6">
                    <a:lumMod val="75000"/>
                  </a:schemeClr>
                </a:solidFill>
              </a:rPr>
              <a:t>F</a:t>
            </a:r>
            <a:r>
              <a:rPr lang="en-US" dirty="0"/>
              <a:t>” al final (sufijo).</a:t>
            </a:r>
          </a:p>
          <a:p>
            <a:pPr marL="0" indent="0" algn="just">
              <a:buNone/>
            </a:pPr>
            <a:r>
              <a:rPr lang="en-US" dirty="0"/>
              <a:t>Lo </a:t>
            </a:r>
            <a:r>
              <a:rPr lang="en-US" dirty="0" err="1"/>
              <a:t>mismo</a:t>
            </a:r>
            <a:r>
              <a:rPr lang="en-US" dirty="0"/>
              <a:t> se </a:t>
            </a:r>
            <a:r>
              <a:rPr lang="en-US" dirty="0" err="1"/>
              <a:t>aplica</a:t>
            </a:r>
            <a:r>
              <a:rPr lang="en-US" dirty="0"/>
              <a:t> el </a:t>
            </a:r>
            <a:r>
              <a:rPr lang="en-US" dirty="0" err="1"/>
              <a:t>carácter</a:t>
            </a:r>
            <a:r>
              <a:rPr lang="en-US" dirty="0"/>
              <a:t> “</a:t>
            </a:r>
            <a:r>
              <a:rPr lang="en-US" b="1" dirty="0">
                <a:solidFill>
                  <a:schemeClr val="accent6">
                    <a:lumMod val="75000"/>
                  </a:schemeClr>
                </a:solidFill>
              </a:rPr>
              <a:t>M</a:t>
            </a:r>
            <a:r>
              <a:rPr lang="en-US" dirty="0"/>
              <a:t>” para los </a:t>
            </a:r>
            <a:r>
              <a:rPr lang="en-US" dirty="0" err="1"/>
              <a:t>literales</a:t>
            </a:r>
            <a:r>
              <a:rPr lang="en-US" dirty="0"/>
              <a:t> de tipo </a:t>
            </a:r>
            <a:r>
              <a:rPr lang="en-US" b="1" dirty="0" err="1">
                <a:solidFill>
                  <a:schemeClr val="accent6">
                    <a:lumMod val="75000"/>
                  </a:schemeClr>
                </a:solidFill>
              </a:rPr>
              <a:t>decimal</a:t>
            </a:r>
            <a:r>
              <a:rPr lang="en-US" dirty="0"/>
              <a:t>.</a:t>
            </a:r>
          </a:p>
          <a:p>
            <a:pPr marL="0" indent="0" algn="just">
              <a:buNone/>
            </a:pPr>
            <a:endParaRPr lang="en-BO" b="1" dirty="0">
              <a:solidFill>
                <a:srgbClr val="C00000"/>
              </a:solidFill>
            </a:endParaRPr>
          </a:p>
          <a:p>
            <a:pPr marL="0" indent="0" algn="just">
              <a:buNone/>
            </a:pPr>
            <a:r>
              <a:rPr lang="en-BO" b="1" dirty="0">
                <a:solidFill>
                  <a:srgbClr val="C00000"/>
                </a:solidFill>
              </a:rPr>
              <a:t>Tip</a:t>
            </a:r>
            <a:r>
              <a:rPr lang="en-BO" dirty="0"/>
              <a:t>. Para encontrar el </a:t>
            </a:r>
            <a:r>
              <a:rPr lang="en-BO" b="1" dirty="0">
                <a:solidFill>
                  <a:schemeClr val="accent6">
                    <a:lumMod val="75000"/>
                  </a:schemeClr>
                </a:solidFill>
              </a:rPr>
              <a:t>tipo de cualquier variable</a:t>
            </a:r>
            <a:r>
              <a:rPr lang="en-BO" dirty="0"/>
              <a:t>, se puede usar el método </a:t>
            </a:r>
            <a:r>
              <a:rPr lang="en-BO" b="1" dirty="0">
                <a:solidFill>
                  <a:schemeClr val="accent6">
                    <a:lumMod val="75000"/>
                  </a:schemeClr>
                </a:solidFill>
              </a:rPr>
              <a:t>GetType()</a:t>
            </a:r>
            <a:r>
              <a:rPr lang="en-BO" dirty="0"/>
              <a:t>. El resultado de este método tiene toda la información del </a:t>
            </a:r>
            <a:r>
              <a:rPr lang="en-BO" b="1" dirty="0">
                <a:solidFill>
                  <a:schemeClr val="accent6">
                    <a:lumMod val="75000"/>
                  </a:schemeClr>
                </a:solidFill>
              </a:rPr>
              <a:t>Type</a:t>
            </a:r>
            <a:r>
              <a:rPr lang="en-BO" dirty="0"/>
              <a:t>, por eso si nos interesa solo el nombre del tipo, debemos usar su propiedad </a:t>
            </a:r>
            <a:r>
              <a:rPr lang="en-BO" b="1" dirty="0">
                <a:solidFill>
                  <a:schemeClr val="accent6">
                    <a:lumMod val="75000"/>
                  </a:schemeClr>
                </a:solidFill>
              </a:rPr>
              <a:t>Name</a:t>
            </a:r>
            <a:r>
              <a:rPr lang="en-BO" dirty="0"/>
              <a:t>:</a:t>
            </a:r>
          </a:p>
          <a:p>
            <a:pPr marL="0" indent="0">
              <a:buNone/>
            </a:pPr>
            <a:endParaRPr lang="en-BO" dirty="0"/>
          </a:p>
          <a:p>
            <a:pPr marL="0" indent="0">
              <a:buNone/>
            </a:pPr>
            <a:r>
              <a:rPr lang="en-BO" b="1" dirty="0">
                <a:solidFill>
                  <a:schemeClr val="accent6">
                    <a:lumMod val="75000"/>
                  </a:schemeClr>
                </a:solidFill>
              </a:rPr>
              <a:t>variable.GetType().Name;	// Nombre del tipo de </a:t>
            </a:r>
            <a:r>
              <a:rPr lang="en-BO" dirty="0"/>
              <a:t>			</a:t>
            </a:r>
            <a:r>
              <a:rPr lang="en-BO" b="1" dirty="0">
                <a:solidFill>
                  <a:schemeClr val="accent6">
                    <a:lumMod val="75000"/>
                  </a:schemeClr>
                </a:solidFill>
              </a:rPr>
              <a:t>// la variable   </a:t>
            </a:r>
          </a:p>
          <a:p>
            <a:endParaRPr lang="en-BO"/>
          </a:p>
        </p:txBody>
      </p:sp>
      <p:sp>
        <p:nvSpPr>
          <p:cNvPr id="4" name="TextBox 3">
            <a:extLst>
              <a:ext uri="{FF2B5EF4-FFF2-40B4-BE49-F238E27FC236}">
                <a16:creationId xmlns:a16="http://schemas.microsoft.com/office/drawing/2014/main" id="{A7AB2B4A-F504-C241-85E9-32EE0EBDFA43}"/>
              </a:ext>
            </a:extLst>
          </p:cNvPr>
          <p:cNvSpPr txBox="1"/>
          <p:nvPr/>
        </p:nvSpPr>
        <p:spPr>
          <a:xfrm>
            <a:off x="6191794" y="1289548"/>
            <a:ext cx="5162006" cy="443198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a:t>
            </a:r>
          </a:p>
          <a:p>
            <a:r>
              <a:rPr lang="en-US" sz="1200" b="1" dirty="0"/>
              <a:t>      </a:t>
            </a:r>
            <a:r>
              <a:rPr lang="en-US" sz="1200" b="1" dirty="0">
                <a:solidFill>
                  <a:schemeClr val="accent2">
                    <a:lumMod val="60000"/>
                    <a:lumOff val="40000"/>
                  </a:schemeClr>
                </a:solidFill>
              </a:rPr>
              <a:t>float</a:t>
            </a:r>
            <a:r>
              <a:rPr lang="en-US" sz="1200" b="1" dirty="0"/>
              <a:t> </a:t>
            </a:r>
            <a:r>
              <a:rPr lang="en-US" sz="1200" b="1" dirty="0" err="1"/>
              <a:t>miFloat</a:t>
            </a:r>
            <a:r>
              <a:rPr lang="en-US" sz="1200" b="1" dirty="0"/>
              <a:t> = 3.14</a:t>
            </a:r>
            <a:r>
              <a:rPr lang="en-US" sz="1200" b="1" dirty="0">
                <a:solidFill>
                  <a:schemeClr val="accent2">
                    <a:lumMod val="60000"/>
                    <a:lumOff val="40000"/>
                  </a:schemeClr>
                </a:solidFill>
              </a:rPr>
              <a:t>F</a:t>
            </a:r>
            <a:r>
              <a:rPr lang="en-US" sz="1200" b="1" dirty="0"/>
              <a:t>; 	            	// 7 digits of precision</a:t>
            </a:r>
          </a:p>
          <a:p>
            <a:r>
              <a:rPr lang="en-US" sz="1200" b="1" dirty="0"/>
              <a:t>      </a:t>
            </a:r>
            <a:r>
              <a:rPr lang="en-US" sz="1200" b="1" dirty="0">
                <a:solidFill>
                  <a:schemeClr val="accent2">
                    <a:lumMod val="60000"/>
                    <a:lumOff val="40000"/>
                  </a:schemeClr>
                </a:solidFill>
              </a:rPr>
              <a:t>var</a:t>
            </a:r>
            <a:r>
              <a:rPr lang="en-US" sz="1200" b="1" dirty="0"/>
              <a:t> vFloat = -3_435_565.909544</a:t>
            </a:r>
            <a:r>
              <a:rPr lang="en-US" sz="1200" b="1" dirty="0">
                <a:solidFill>
                  <a:schemeClr val="accent2">
                    <a:lumMod val="60000"/>
                    <a:lumOff val="40000"/>
                  </a:schemeClr>
                </a:solidFill>
              </a:rPr>
              <a:t>F</a:t>
            </a:r>
            <a:r>
              <a:rPr lang="en-US" sz="1200" b="1" dirty="0"/>
              <a:t>;</a:t>
            </a:r>
          </a:p>
          <a:p>
            <a:r>
              <a:rPr lang="en-US" sz="1200" b="1" dirty="0"/>
              <a:t>      </a:t>
            </a:r>
            <a:r>
              <a:rPr lang="en-US" sz="1200" b="1" dirty="0">
                <a:solidFill>
                  <a:schemeClr val="accent2">
                    <a:lumMod val="60000"/>
                    <a:lumOff val="40000"/>
                  </a:schemeClr>
                </a:solidFill>
              </a:rPr>
              <a:t>double</a:t>
            </a:r>
            <a:r>
              <a:rPr lang="en-US" sz="1200" b="1" dirty="0"/>
              <a:t> </a:t>
            </a:r>
            <a:r>
              <a:rPr lang="en-US" sz="1200" b="1" dirty="0" err="1"/>
              <a:t>miDouble</a:t>
            </a:r>
            <a:r>
              <a:rPr lang="en-US" sz="1200" b="1" dirty="0"/>
              <a:t> = </a:t>
            </a:r>
            <a:r>
              <a:rPr lang="en-US" sz="1200" b="1" dirty="0">
                <a:solidFill>
                  <a:schemeClr val="accent2">
                    <a:lumMod val="60000"/>
                    <a:lumOff val="40000"/>
                  </a:schemeClr>
                </a:solidFill>
              </a:rPr>
              <a:t>0.031456e2</a:t>
            </a:r>
            <a:r>
              <a:rPr lang="en-US" sz="1200" b="1" dirty="0"/>
              <a:t>; 	// 15-16 digits of precision</a:t>
            </a:r>
          </a:p>
          <a:p>
            <a:r>
              <a:rPr lang="en-US" sz="1200" b="1" dirty="0"/>
              <a:t>      </a:t>
            </a:r>
            <a:r>
              <a:rPr lang="en-US" sz="1200" b="1" dirty="0">
                <a:solidFill>
                  <a:schemeClr val="accent2">
                    <a:lumMod val="60000"/>
                    <a:lumOff val="40000"/>
                  </a:schemeClr>
                </a:solidFill>
              </a:rPr>
              <a:t>var</a:t>
            </a:r>
            <a:r>
              <a:rPr lang="en-US" sz="1200" b="1" dirty="0"/>
              <a:t> vDouble = 456565.533543543;</a:t>
            </a:r>
          </a:p>
          <a:p>
            <a:r>
              <a:rPr lang="en-US" sz="1200" b="1" dirty="0"/>
              <a:t>      </a:t>
            </a:r>
            <a:r>
              <a:rPr lang="en-US" sz="1200" b="1" dirty="0">
                <a:solidFill>
                  <a:schemeClr val="accent2">
                    <a:lumMod val="60000"/>
                    <a:lumOff val="40000"/>
                  </a:schemeClr>
                </a:solidFill>
              </a:rPr>
              <a:t>decimal</a:t>
            </a:r>
            <a:r>
              <a:rPr lang="en-US" sz="1200" b="1" dirty="0"/>
              <a:t> </a:t>
            </a:r>
            <a:r>
              <a:rPr lang="en-US" sz="1200" b="1" dirty="0" err="1"/>
              <a:t>miDecimal</a:t>
            </a:r>
            <a:r>
              <a:rPr lang="en-US" sz="1200" b="1" dirty="0"/>
              <a:t> = 3.145678</a:t>
            </a:r>
            <a:r>
              <a:rPr lang="en-US" sz="1200" b="1" dirty="0">
                <a:solidFill>
                  <a:schemeClr val="accent2">
                    <a:lumMod val="60000"/>
                    <a:lumOff val="40000"/>
                  </a:schemeClr>
                </a:solidFill>
              </a:rPr>
              <a:t>M</a:t>
            </a:r>
            <a:r>
              <a:rPr lang="en-US" sz="1200" b="1" dirty="0"/>
              <a:t>;    	// 28-29 digits of precision</a:t>
            </a:r>
          </a:p>
          <a:p>
            <a:r>
              <a:rPr lang="en-US" sz="1200" b="1" dirty="0"/>
              <a:t>      </a:t>
            </a:r>
            <a:r>
              <a:rPr lang="en-US" sz="1200" b="1" dirty="0">
                <a:solidFill>
                  <a:schemeClr val="accent2">
                    <a:lumMod val="60000"/>
                    <a:lumOff val="40000"/>
                  </a:schemeClr>
                </a:solidFill>
              </a:rPr>
              <a:t>var</a:t>
            </a:r>
            <a:r>
              <a:rPr lang="en-US" sz="1200" b="1" dirty="0"/>
              <a:t> vDecimal = 4_235_456_655_678.954329</a:t>
            </a:r>
            <a:r>
              <a:rPr lang="en-US" sz="1200" b="1" dirty="0">
                <a:solidFill>
                  <a:schemeClr val="accent2">
                    <a:lumMod val="60000"/>
                    <a:lumOff val="40000"/>
                  </a:schemeClr>
                </a:solidFill>
              </a:rPr>
              <a:t>M</a:t>
            </a:r>
            <a:r>
              <a:rPr lang="en-US" sz="1200" b="1" dirty="0"/>
              <a:t>;</a:t>
            </a:r>
          </a:p>
          <a:p>
            <a:endParaRPr lang="en-US" sz="1200" b="1" dirty="0"/>
          </a:p>
          <a:p>
            <a:r>
              <a:rPr lang="en-US" sz="1200" b="1" dirty="0"/>
              <a:t>      WriteLine(</a:t>
            </a:r>
            <a:r>
              <a:rPr lang="en-BO" sz="1200" b="1"/>
              <a:t>"</a:t>
            </a:r>
            <a:r>
              <a:rPr lang="en-US" sz="1200" b="1"/>
              <a:t>float = </a:t>
            </a:r>
            <a:r>
              <a:rPr lang="en-BO" sz="1200" b="1"/>
              <a:t>"</a:t>
            </a:r>
            <a:r>
              <a:rPr lang="en-US" sz="1200" b="1"/>
              <a:t> + miFloat + </a:t>
            </a:r>
            <a:r>
              <a:rPr lang="en-BO" sz="1200" b="1"/>
              <a:t>"</a:t>
            </a:r>
            <a:r>
              <a:rPr lang="en-US" sz="1200" b="1"/>
              <a:t>. Min = </a:t>
            </a:r>
            <a:r>
              <a:rPr lang="en-BO" sz="1200" b="1"/>
              <a:t>"</a:t>
            </a:r>
            <a:r>
              <a:rPr lang="en-US" sz="1200" b="1"/>
              <a:t> + float.MinValue + </a:t>
            </a:r>
          </a:p>
          <a:p>
            <a:r>
              <a:rPr lang="en-US" sz="1200" b="1"/>
              <a:t>			</a:t>
            </a:r>
            <a:r>
              <a:rPr lang="en-BO" sz="1200" b="1"/>
              <a:t>"</a:t>
            </a:r>
            <a:r>
              <a:rPr lang="en-US" sz="1200" b="1"/>
              <a:t>. Max = </a:t>
            </a:r>
            <a:r>
              <a:rPr lang="en-BO" sz="1200" b="1"/>
              <a:t>"</a:t>
            </a:r>
            <a:r>
              <a:rPr lang="en-US" sz="1200" b="1"/>
              <a:t> + float.MaxValue</a:t>
            </a:r>
            <a:r>
              <a:rPr lang="en-US" sz="1200" b="1" dirty="0"/>
              <a:t>);</a:t>
            </a:r>
          </a:p>
          <a:p>
            <a:r>
              <a:rPr lang="en-US" sz="1200" b="1" dirty="0"/>
              <a:t>      WriteLine(</a:t>
            </a:r>
            <a:r>
              <a:rPr lang="en-BO" sz="1200" b="1"/>
              <a:t>"d</a:t>
            </a:r>
            <a:r>
              <a:rPr lang="en-US" sz="1200" b="1"/>
              <a:t>ouble = </a:t>
            </a:r>
            <a:r>
              <a:rPr lang="en-BO" sz="1200" b="1"/>
              <a:t>"</a:t>
            </a:r>
            <a:r>
              <a:rPr lang="en-US" sz="1200" b="1"/>
              <a:t> + miDouble + </a:t>
            </a:r>
            <a:r>
              <a:rPr lang="en-BO" sz="1200" b="1"/>
              <a:t>"</a:t>
            </a:r>
            <a:r>
              <a:rPr lang="en-US" sz="1200" b="1"/>
              <a:t>. Min = </a:t>
            </a:r>
            <a:r>
              <a:rPr lang="en-BO" sz="1200" b="1"/>
              <a:t>"</a:t>
            </a:r>
            <a:r>
              <a:rPr lang="en-US" sz="1200" b="1"/>
              <a:t> + double.MinValue + </a:t>
            </a:r>
          </a:p>
          <a:p>
            <a:r>
              <a:rPr lang="en-US" sz="1200" b="1"/>
              <a:t>			</a:t>
            </a:r>
            <a:r>
              <a:rPr lang="en-BO" sz="1200" b="1"/>
              <a:t>"</a:t>
            </a:r>
            <a:r>
              <a:rPr lang="en-US" sz="1200" b="1"/>
              <a:t>. Max = </a:t>
            </a:r>
            <a:r>
              <a:rPr lang="en-BO" sz="1200" b="1"/>
              <a:t>"</a:t>
            </a:r>
            <a:r>
              <a:rPr lang="en-US" sz="1200" b="1"/>
              <a:t> + double.MaxValue</a:t>
            </a:r>
            <a:r>
              <a:rPr lang="en-US" sz="1200" b="1" dirty="0"/>
              <a:t>);</a:t>
            </a:r>
          </a:p>
          <a:p>
            <a:r>
              <a:rPr lang="en-US" sz="1200" b="1" dirty="0"/>
              <a:t>      WriteLine(</a:t>
            </a:r>
            <a:r>
              <a:rPr lang="en-BO" sz="1200" b="1"/>
              <a:t>"</a:t>
            </a:r>
            <a:r>
              <a:rPr lang="en-US" sz="1200" b="1"/>
              <a:t>decimal = </a:t>
            </a:r>
            <a:r>
              <a:rPr lang="en-BO" sz="1200" b="1"/>
              <a:t>"</a:t>
            </a:r>
            <a:r>
              <a:rPr lang="en-US" sz="1200" b="1"/>
              <a:t> + miDecimal + </a:t>
            </a:r>
            <a:r>
              <a:rPr lang="en-BO" sz="1200" b="1"/>
              <a:t>"</a:t>
            </a:r>
            <a:r>
              <a:rPr lang="en-US" sz="1200" b="1"/>
              <a:t>. Min = </a:t>
            </a:r>
            <a:r>
              <a:rPr lang="en-BO" sz="1200" b="1"/>
              <a:t>"</a:t>
            </a:r>
            <a:r>
              <a:rPr lang="en-US" sz="1200" b="1"/>
              <a:t> + decimal.MinValue </a:t>
            </a:r>
          </a:p>
          <a:p>
            <a:r>
              <a:rPr lang="en-US" sz="1200" b="1"/>
              <a:t>			+ </a:t>
            </a:r>
            <a:r>
              <a:rPr lang="en-BO" sz="1200" b="1"/>
              <a:t>"</a:t>
            </a:r>
            <a:r>
              <a:rPr lang="en-US" sz="1200" b="1"/>
              <a:t>. Max = </a:t>
            </a:r>
            <a:r>
              <a:rPr lang="en-BO" sz="1200" b="1"/>
              <a:t>"</a:t>
            </a:r>
            <a:r>
              <a:rPr lang="en-US" sz="1200" b="1"/>
              <a:t> + decimal.MaxValue</a:t>
            </a:r>
            <a:r>
              <a:rPr lang="en-US" sz="1200" b="1" dirty="0"/>
              <a:t>);</a:t>
            </a:r>
          </a:p>
          <a:p>
            <a:r>
              <a:rPr lang="en-US" sz="1200" b="1" dirty="0"/>
              <a:t>      WriteLine(</a:t>
            </a:r>
            <a:r>
              <a:rPr lang="en-BO" sz="1200" b="1"/>
              <a:t>"</a:t>
            </a:r>
            <a:r>
              <a:rPr lang="en-US" sz="1200" b="1" dirty="0"/>
              <a:t>vFloat = </a:t>
            </a:r>
            <a:r>
              <a:rPr lang="en-BO" sz="1200" b="1"/>
              <a:t>"</a:t>
            </a:r>
            <a:r>
              <a:rPr lang="en-US" sz="1200" b="1" dirty="0"/>
              <a:t> + vFloat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vFloat.GetType().Name</a:t>
            </a:r>
            <a:r>
              <a:rPr lang="en-US" sz="1200" b="1" dirty="0"/>
              <a:t>);</a:t>
            </a:r>
          </a:p>
          <a:p>
            <a:r>
              <a:rPr lang="en-US" sz="1200" b="1" dirty="0"/>
              <a:t>      WriteLine(</a:t>
            </a:r>
            <a:r>
              <a:rPr lang="en-BO" sz="1200" b="1"/>
              <a:t>"</a:t>
            </a:r>
            <a:r>
              <a:rPr lang="en-US" sz="1200" b="1" dirty="0"/>
              <a:t>vDouble = </a:t>
            </a:r>
            <a:r>
              <a:rPr lang="en-BO" sz="1200" b="1"/>
              <a:t>"</a:t>
            </a:r>
            <a:r>
              <a:rPr lang="en-US" sz="1200" b="1" dirty="0"/>
              <a:t> + vDouble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vDouble.GetType().Name</a:t>
            </a:r>
            <a:r>
              <a:rPr lang="en-US" sz="1200" b="1" dirty="0"/>
              <a:t>); </a:t>
            </a:r>
          </a:p>
          <a:p>
            <a:r>
              <a:rPr lang="en-US" sz="1200" b="1" dirty="0"/>
              <a:t>      WriteLine(</a:t>
            </a:r>
            <a:r>
              <a:rPr lang="en-BO" sz="1200" b="1"/>
              <a:t>"</a:t>
            </a:r>
            <a:r>
              <a:rPr lang="en-US" sz="1200" b="1" dirty="0"/>
              <a:t>vDecimal = </a:t>
            </a:r>
            <a:r>
              <a:rPr lang="en-BO" sz="1200" b="1"/>
              <a:t>"</a:t>
            </a:r>
            <a:r>
              <a:rPr lang="en-US" sz="1200" b="1" dirty="0"/>
              <a:t> + vDecimal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vDecimal.GetType().Name</a:t>
            </a:r>
            <a:r>
              <a:rPr lang="en-US" sz="1200" b="1" dirty="0"/>
              <a:t>);</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B5B79409-1639-8E47-BC8D-155D3C984119}"/>
              </a:ext>
            </a:extLst>
          </p:cNvPr>
          <p:cNvSpPr txBox="1"/>
          <p:nvPr/>
        </p:nvSpPr>
        <p:spPr>
          <a:xfrm>
            <a:off x="6191794" y="5824765"/>
            <a:ext cx="5094515" cy="646972"/>
          </a:xfrm>
          <a:prstGeom prst="rect">
            <a:avLst/>
          </a:prstGeom>
          <a:noFill/>
        </p:spPr>
        <p:txBody>
          <a:bodyPr wrap="square" rtlCol="0">
            <a:spAutoFit/>
          </a:bodyPr>
          <a:lstStyle/>
          <a:p>
            <a:pPr algn="just">
              <a:lnSpc>
                <a:spcPts val="1400"/>
              </a:lnSpc>
            </a:pPr>
            <a:r>
              <a:rPr lang="en-BO"/>
              <a:t>Con las variables de tipo </a:t>
            </a:r>
            <a:r>
              <a:rPr lang="en-BO" b="1">
                <a:solidFill>
                  <a:schemeClr val="accent6">
                    <a:lumMod val="75000"/>
                  </a:schemeClr>
                </a:solidFill>
              </a:rPr>
              <a:t>float (Single) y double </a:t>
            </a:r>
            <a:r>
              <a:rPr lang="en-BO"/>
              <a:t>se tiene errores de redondeo, por eso con cantidades monetarias es aconsejable usar el tipo </a:t>
            </a:r>
            <a:r>
              <a:rPr lang="en-BO" b="1">
                <a:solidFill>
                  <a:schemeClr val="accent6">
                    <a:lumMod val="75000"/>
                  </a:schemeClr>
                </a:solidFill>
              </a:rPr>
              <a:t>decimal</a:t>
            </a:r>
            <a:r>
              <a:rPr lang="en-BO"/>
              <a:t>.  </a:t>
            </a:r>
          </a:p>
        </p:txBody>
      </p:sp>
    </p:spTree>
    <p:extLst>
      <p:ext uri="{BB962C8B-B14F-4D97-AF65-F5344CB8AC3E}">
        <p14:creationId xmlns:p14="http://schemas.microsoft.com/office/powerpoint/2010/main" val="2777186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C072-1969-F24F-8D49-FA66F03BDF2A}"/>
              </a:ext>
            </a:extLst>
          </p:cNvPr>
          <p:cNvSpPr>
            <a:spLocks noGrp="1"/>
          </p:cNvSpPr>
          <p:nvPr>
            <p:ph type="title"/>
          </p:nvPr>
        </p:nvSpPr>
        <p:spPr/>
        <p:txBody>
          <a:bodyPr/>
          <a:lstStyle/>
          <a:p>
            <a:r>
              <a:rPr lang="en-BO" dirty="0"/>
              <a:t>Conversión entre tipos numéricos</a:t>
            </a:r>
            <a:endParaRPr lang="en-BO"/>
          </a:p>
        </p:txBody>
      </p:sp>
      <p:sp>
        <p:nvSpPr>
          <p:cNvPr id="3" name="Content Placeholder 2">
            <a:extLst>
              <a:ext uri="{FF2B5EF4-FFF2-40B4-BE49-F238E27FC236}">
                <a16:creationId xmlns:a16="http://schemas.microsoft.com/office/drawing/2014/main" id="{E50CFDA6-74DD-C841-9AC6-574CD2A14603}"/>
              </a:ext>
            </a:extLst>
          </p:cNvPr>
          <p:cNvSpPr>
            <a:spLocks noGrp="1"/>
          </p:cNvSpPr>
          <p:nvPr>
            <p:ph idx="1"/>
          </p:nvPr>
        </p:nvSpPr>
        <p:spPr>
          <a:xfrm>
            <a:off x="838199" y="1825625"/>
            <a:ext cx="5005251" cy="4351338"/>
          </a:xfrm>
        </p:spPr>
        <p:txBody>
          <a:bodyPr>
            <a:normAutofit fontScale="85000" lnSpcReduction="20000"/>
          </a:bodyPr>
          <a:lstStyle/>
          <a:p>
            <a:pPr marL="0" indent="0">
              <a:buNone/>
            </a:pPr>
            <a:r>
              <a:rPr lang="en-US" dirty="0"/>
              <a:t>Una </a:t>
            </a:r>
            <a:r>
              <a:rPr lang="en-US" b="1" dirty="0" err="1">
                <a:solidFill>
                  <a:schemeClr val="accent6">
                    <a:lumMod val="75000"/>
                  </a:schemeClr>
                </a:solidFill>
              </a:rPr>
              <a:t>conversión</a:t>
            </a:r>
            <a:r>
              <a:rPr lang="en-US" b="1" dirty="0">
                <a:solidFill>
                  <a:schemeClr val="accent6">
                    <a:lumMod val="75000"/>
                  </a:schemeClr>
                </a:solidFill>
              </a:rPr>
              <a:t> </a:t>
            </a:r>
            <a:r>
              <a:rPr lang="en-US" b="1" dirty="0" err="1">
                <a:solidFill>
                  <a:schemeClr val="accent6">
                    <a:lumMod val="75000"/>
                  </a:schemeClr>
                </a:solidFill>
              </a:rPr>
              <a:t>explícita</a:t>
            </a:r>
            <a:r>
              <a:rPr lang="en-US" b="1" dirty="0">
                <a:solidFill>
                  <a:schemeClr val="accent6">
                    <a:lumMod val="75000"/>
                  </a:schemeClr>
                </a:solidFill>
              </a:rPr>
              <a:t> </a:t>
            </a:r>
            <a:r>
              <a:rPr lang="en-US" dirty="0"/>
              <a:t>entre </a:t>
            </a:r>
            <a:r>
              <a:rPr lang="en-US" dirty="0" err="1"/>
              <a:t>tipos</a:t>
            </a:r>
            <a:r>
              <a:rPr lang="en-US" dirty="0"/>
              <a:t> </a:t>
            </a:r>
            <a:r>
              <a:rPr lang="en-US" dirty="0" err="1"/>
              <a:t>numéricos</a:t>
            </a:r>
            <a:r>
              <a:rPr lang="en-US" dirty="0"/>
              <a:t> se </a:t>
            </a:r>
            <a:r>
              <a:rPr lang="en-US" dirty="0" err="1"/>
              <a:t>realiza</a:t>
            </a:r>
            <a:r>
              <a:rPr lang="en-US" dirty="0"/>
              <a:t> </a:t>
            </a:r>
            <a:r>
              <a:rPr lang="en-US" dirty="0" err="1"/>
              <a:t>colocando</a:t>
            </a:r>
            <a:r>
              <a:rPr lang="en-US" dirty="0"/>
              <a:t> el </a:t>
            </a:r>
            <a:r>
              <a:rPr lang="en-US" dirty="0" err="1"/>
              <a:t>tipo</a:t>
            </a:r>
            <a:r>
              <a:rPr lang="en-US" dirty="0"/>
              <a:t> de </a:t>
            </a:r>
            <a:r>
              <a:rPr lang="en-US" dirty="0" err="1"/>
              <a:t>destino</a:t>
            </a:r>
            <a:r>
              <a:rPr lang="en-US" dirty="0"/>
              <a:t> entre </a:t>
            </a:r>
            <a:r>
              <a:rPr lang="en-US" dirty="0" err="1"/>
              <a:t>paréntesis</a:t>
            </a:r>
            <a:r>
              <a:rPr lang="en-US" dirty="0"/>
              <a:t> antes de la variable o </a:t>
            </a:r>
            <a:r>
              <a:rPr lang="en-US" dirty="0" err="1"/>
              <a:t>constante</a:t>
            </a:r>
            <a:r>
              <a:rPr lang="en-US" dirty="0"/>
              <a:t> que se </a:t>
            </a:r>
            <a:r>
              <a:rPr lang="en-US" dirty="0" err="1"/>
              <a:t>desea</a:t>
            </a:r>
            <a:r>
              <a:rPr lang="en-US" dirty="0"/>
              <a:t> </a:t>
            </a:r>
            <a:r>
              <a:rPr lang="en-US" dirty="0" err="1"/>
              <a:t>convertir</a:t>
            </a:r>
            <a:r>
              <a:rPr lang="en-US" dirty="0"/>
              <a:t>. A </a:t>
            </a:r>
            <a:r>
              <a:rPr lang="en-US" dirty="0" err="1"/>
              <a:t>esto</a:t>
            </a:r>
            <a:r>
              <a:rPr lang="en-US" dirty="0"/>
              <a:t> se le llama “</a:t>
            </a:r>
            <a:r>
              <a:rPr lang="en-US" b="1" dirty="0">
                <a:solidFill>
                  <a:schemeClr val="accent6">
                    <a:lumMod val="75000"/>
                  </a:schemeClr>
                </a:solidFill>
              </a:rPr>
              <a:t>casting</a:t>
            </a:r>
            <a:r>
              <a:rPr lang="en-US" dirty="0"/>
              <a:t>”.</a:t>
            </a:r>
          </a:p>
          <a:p>
            <a:pPr marL="0" indent="0">
              <a:buNone/>
            </a:pPr>
            <a:endParaRPr lang="en-US" dirty="0"/>
          </a:p>
          <a:p>
            <a:pPr marL="0" indent="0">
              <a:buNone/>
            </a:pPr>
            <a:r>
              <a:rPr lang="en-US" dirty="0"/>
              <a:t>Una </a:t>
            </a:r>
            <a:r>
              <a:rPr lang="en-US" b="1" dirty="0">
                <a:solidFill>
                  <a:schemeClr val="accent6">
                    <a:lumMod val="75000"/>
                  </a:schemeClr>
                </a:solidFill>
              </a:rPr>
              <a:t>conversion </a:t>
            </a:r>
            <a:r>
              <a:rPr lang="en-US" b="1" dirty="0" err="1">
                <a:solidFill>
                  <a:schemeClr val="accent6">
                    <a:lumMod val="75000"/>
                  </a:schemeClr>
                </a:solidFill>
              </a:rPr>
              <a:t>implícita</a:t>
            </a:r>
            <a:r>
              <a:rPr lang="en-US" b="1" dirty="0">
                <a:solidFill>
                  <a:schemeClr val="accent6">
                    <a:lumMod val="75000"/>
                  </a:schemeClr>
                </a:solidFill>
              </a:rPr>
              <a:t> </a:t>
            </a:r>
            <a:r>
              <a:rPr lang="en-US" dirty="0"/>
              <a:t>entre </a:t>
            </a:r>
            <a:r>
              <a:rPr lang="en-US" dirty="0" err="1"/>
              <a:t>tipos</a:t>
            </a:r>
            <a:r>
              <a:rPr lang="en-US" dirty="0"/>
              <a:t> </a:t>
            </a:r>
            <a:r>
              <a:rPr lang="en-US" dirty="0" err="1"/>
              <a:t>numéricos</a:t>
            </a:r>
            <a:r>
              <a:rPr lang="en-US" dirty="0"/>
              <a:t>, por </a:t>
            </a:r>
            <a:r>
              <a:rPr lang="en-US" dirty="0" err="1"/>
              <a:t>asignación directa</a:t>
            </a:r>
            <a:r>
              <a:rPr lang="en-US" dirty="0"/>
              <a:t>, es </a:t>
            </a:r>
            <a:r>
              <a:rPr lang="en-US" dirty="0" err="1"/>
              <a:t>posible</a:t>
            </a:r>
            <a:r>
              <a:rPr lang="en-US" dirty="0"/>
              <a:t> </a:t>
            </a:r>
            <a:r>
              <a:rPr lang="en-US" dirty="0" err="1"/>
              <a:t>cuando</a:t>
            </a:r>
            <a:r>
              <a:rPr lang="en-US" dirty="0"/>
              <a:t> no hay </a:t>
            </a:r>
            <a:r>
              <a:rPr lang="en-US" dirty="0" err="1"/>
              <a:t>posibilidad</a:t>
            </a:r>
            <a:r>
              <a:rPr lang="en-US" dirty="0"/>
              <a:t> de </a:t>
            </a:r>
            <a:r>
              <a:rPr lang="en-US" dirty="0" err="1"/>
              <a:t>pérdida de</a:t>
            </a:r>
            <a:r>
              <a:rPr lang="en-US" dirty="0"/>
              <a:t> </a:t>
            </a:r>
            <a:r>
              <a:rPr lang="en-US" dirty="0" err="1"/>
              <a:t>información</a:t>
            </a:r>
            <a:r>
              <a:rPr lang="en-US" dirty="0"/>
              <a:t>. </a:t>
            </a:r>
          </a:p>
          <a:p>
            <a:pPr marL="0" indent="0">
              <a:buNone/>
            </a:pPr>
            <a:endParaRPr lang="en-US" dirty="0" err="1"/>
          </a:p>
          <a:p>
            <a:pPr marL="0" indent="0">
              <a:buNone/>
            </a:pPr>
            <a:r>
              <a:rPr lang="en-US" dirty="0" err="1"/>
              <a:t>Convertido</a:t>
            </a:r>
            <a:r>
              <a:rPr lang="en-US" dirty="0"/>
              <a:t> el valor al </a:t>
            </a:r>
            <a:r>
              <a:rPr lang="en-US" dirty="0" err="1"/>
              <a:t>tipo</a:t>
            </a:r>
            <a:r>
              <a:rPr lang="en-US" dirty="0"/>
              <a:t> </a:t>
            </a:r>
            <a:r>
              <a:rPr lang="en-US" dirty="0" err="1"/>
              <a:t>especificado</a:t>
            </a:r>
            <a:r>
              <a:rPr lang="en-US" dirty="0"/>
              <a:t>, se puede realizar  la </a:t>
            </a:r>
            <a:r>
              <a:rPr lang="en-US" dirty="0" err="1"/>
              <a:t>asignación a la variable de destino</a:t>
            </a:r>
            <a:r>
              <a:rPr lang="en-US" dirty="0"/>
              <a:t>.</a:t>
            </a:r>
            <a:endParaRPr lang="en-BO" dirty="0"/>
          </a:p>
          <a:p>
            <a:endParaRPr lang="en-BO"/>
          </a:p>
        </p:txBody>
      </p:sp>
      <p:sp>
        <p:nvSpPr>
          <p:cNvPr id="4" name="TextBox 3">
            <a:extLst>
              <a:ext uri="{FF2B5EF4-FFF2-40B4-BE49-F238E27FC236}">
                <a16:creationId xmlns:a16="http://schemas.microsoft.com/office/drawing/2014/main" id="{B302F666-4A43-8C46-A024-D1CD9DCF7EE2}"/>
              </a:ext>
            </a:extLst>
          </p:cNvPr>
          <p:cNvSpPr txBox="1"/>
          <p:nvPr/>
        </p:nvSpPr>
        <p:spPr>
          <a:xfrm>
            <a:off x="6191794" y="2168479"/>
            <a:ext cx="5162006" cy="350865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a:t>
            </a:r>
          </a:p>
          <a:p>
            <a:r>
              <a:rPr lang="en-US" sz="1200" b="1" dirty="0"/>
              <a:t>      var </a:t>
            </a:r>
            <a:r>
              <a:rPr lang="en-US" sz="1200" b="1" dirty="0" err="1"/>
              <a:t>monto</a:t>
            </a:r>
            <a:r>
              <a:rPr lang="en-US" sz="1200" b="1" dirty="0"/>
              <a:t> = 11_478_345.72M;</a:t>
            </a:r>
          </a:p>
          <a:p>
            <a:r>
              <a:rPr lang="en-US" sz="1200" b="1" dirty="0"/>
              <a:t>      int </a:t>
            </a:r>
            <a:r>
              <a:rPr lang="en-US" sz="1200" b="1" dirty="0" err="1"/>
              <a:t>iMonto</a:t>
            </a:r>
            <a:r>
              <a:rPr lang="en-US" sz="1200" b="1" dirty="0"/>
              <a:t> = </a:t>
            </a:r>
            <a:r>
              <a:rPr lang="en-US" sz="1200" b="1" dirty="0">
                <a:solidFill>
                  <a:schemeClr val="accent2">
                    <a:lumMod val="40000"/>
                    <a:lumOff val="60000"/>
                  </a:schemeClr>
                </a:solidFill>
              </a:rPr>
              <a:t>(int) </a:t>
            </a:r>
            <a:r>
              <a:rPr lang="en-US" sz="1200" b="1" dirty="0" err="1"/>
              <a:t>monto</a:t>
            </a:r>
            <a:r>
              <a:rPr lang="en-US" sz="1200" b="1" dirty="0"/>
              <a:t>;      	</a:t>
            </a:r>
            <a:r>
              <a:rPr lang="en-US" sz="1200" b="1" dirty="0">
                <a:solidFill>
                  <a:schemeClr val="accent6">
                    <a:lumMod val="60000"/>
                    <a:lumOff val="40000"/>
                  </a:schemeClr>
                </a:solidFill>
              </a:rPr>
              <a:t>// conversión explícita (casting)</a:t>
            </a:r>
          </a:p>
          <a:p>
            <a:r>
              <a:rPr lang="en-US" sz="1200" b="1" dirty="0"/>
              <a:t>      var </a:t>
            </a:r>
            <a:r>
              <a:rPr lang="en-US" sz="1200" b="1" dirty="0" err="1"/>
              <a:t>uiMonto</a:t>
            </a:r>
            <a:r>
              <a:rPr lang="en-US" sz="1200" b="1" dirty="0"/>
              <a:t> = </a:t>
            </a:r>
            <a:r>
              <a:rPr lang="en-US" sz="1200" b="1" dirty="0">
                <a:solidFill>
                  <a:schemeClr val="accent2">
                    <a:lumMod val="40000"/>
                    <a:lumOff val="60000"/>
                  </a:schemeClr>
                </a:solidFill>
              </a:rPr>
              <a:t>(</a:t>
            </a:r>
            <a:r>
              <a:rPr lang="en-US" sz="1200" b="1" dirty="0" err="1">
                <a:solidFill>
                  <a:schemeClr val="accent2">
                    <a:lumMod val="40000"/>
                    <a:lumOff val="60000"/>
                  </a:schemeClr>
                </a:solidFill>
              </a:rPr>
              <a:t>uint</a:t>
            </a:r>
            <a:r>
              <a:rPr lang="en-US" sz="1200" b="1" dirty="0">
                <a:solidFill>
                  <a:schemeClr val="accent2">
                    <a:lumMod val="40000"/>
                    <a:lumOff val="60000"/>
                  </a:schemeClr>
                </a:solidFill>
              </a:rPr>
              <a:t>) </a:t>
            </a:r>
            <a:r>
              <a:rPr lang="en-US" sz="1200" b="1" dirty="0" err="1"/>
              <a:t>monto</a:t>
            </a:r>
            <a:r>
              <a:rPr lang="en-US" sz="1200" b="1" dirty="0"/>
              <a:t>;      	</a:t>
            </a:r>
            <a:r>
              <a:rPr lang="en-US" sz="1200" dirty="0">
                <a:solidFill>
                  <a:schemeClr val="accent6">
                    <a:lumMod val="60000"/>
                    <a:lumOff val="40000"/>
                  </a:schemeClr>
                </a:solidFill>
              </a:rPr>
              <a:t>// conversión explícita (casting)</a:t>
            </a:r>
          </a:p>
          <a:p>
            <a:r>
              <a:rPr lang="en-US" sz="1200" b="1" dirty="0"/>
              <a:t>      byte </a:t>
            </a:r>
            <a:r>
              <a:rPr lang="en-US" sz="1200" b="1" dirty="0" err="1"/>
              <a:t>cantidad</a:t>
            </a:r>
            <a:r>
              <a:rPr lang="en-US" sz="1200" b="1" dirty="0"/>
              <a:t> = 101;</a:t>
            </a:r>
          </a:p>
          <a:p>
            <a:r>
              <a:rPr lang="en-US" sz="1200" b="1" dirty="0"/>
              <a:t>      int </a:t>
            </a:r>
            <a:r>
              <a:rPr lang="en-US" sz="1200" b="1" dirty="0" err="1"/>
              <a:t>iCantidad</a:t>
            </a:r>
            <a:r>
              <a:rPr lang="en-US" sz="1200" b="1" dirty="0"/>
              <a:t> = </a:t>
            </a:r>
            <a:r>
              <a:rPr lang="en-US" sz="1200" b="1" dirty="0" err="1"/>
              <a:t>cantidad</a:t>
            </a:r>
            <a:r>
              <a:rPr lang="en-US" sz="1200" b="1" dirty="0"/>
              <a:t>;		</a:t>
            </a:r>
            <a:r>
              <a:rPr lang="en-US" sz="1200" dirty="0">
                <a:solidFill>
                  <a:schemeClr val="accent6">
                    <a:lumMod val="60000"/>
                    <a:lumOff val="40000"/>
                  </a:schemeClr>
                </a:solidFill>
              </a:rPr>
              <a:t>// implicit conversion</a:t>
            </a:r>
          </a:p>
          <a:p>
            <a:br>
              <a:rPr lang="en-US" sz="1200" b="1" dirty="0"/>
            </a:br>
            <a:r>
              <a:rPr lang="en-US" sz="1200" b="1" dirty="0"/>
              <a:t>      WriteLine(</a:t>
            </a:r>
            <a:r>
              <a:rPr lang="en-BO" sz="1200" b="1"/>
              <a:t>"</a:t>
            </a:r>
            <a:r>
              <a:rPr lang="en-US" sz="1200" b="1" dirty="0"/>
              <a:t>monto = </a:t>
            </a:r>
            <a:r>
              <a:rPr lang="en-BO" sz="1200" b="1"/>
              <a:t>"</a:t>
            </a:r>
            <a:r>
              <a:rPr lang="en-US" sz="1200" b="1" dirty="0"/>
              <a:t> + </a:t>
            </a:r>
            <a:r>
              <a:rPr lang="en-US" sz="1200" b="1" dirty="0" err="1"/>
              <a:t>monto</a:t>
            </a:r>
            <a:r>
              <a:rPr lang="en-US" sz="1200" b="1" dirty="0"/>
              <a:t>);    		</a:t>
            </a:r>
            <a:r>
              <a:rPr lang="en-US" sz="1200" b="1" dirty="0">
                <a:solidFill>
                  <a:schemeClr val="accent6">
                    <a:lumMod val="60000"/>
                    <a:lumOff val="40000"/>
                  </a:schemeClr>
                </a:solidFill>
              </a:rPr>
              <a:t>// 11478345.72</a:t>
            </a:r>
          </a:p>
          <a:p>
            <a:r>
              <a:rPr lang="en-US" sz="1200" b="1" dirty="0"/>
              <a:t>      WriteLine(</a:t>
            </a:r>
            <a:r>
              <a:rPr lang="en-BO" sz="1200" b="1"/>
              <a:t>"i</a:t>
            </a:r>
            <a:r>
              <a:rPr lang="en-US" sz="1200" b="1" dirty="0"/>
              <a:t>Monto = </a:t>
            </a:r>
            <a:r>
              <a:rPr lang="en-BO" sz="1200" b="1"/>
              <a:t>"</a:t>
            </a:r>
            <a:r>
              <a:rPr lang="en-US" sz="1200" b="1" dirty="0"/>
              <a:t> + </a:t>
            </a:r>
            <a:r>
              <a:rPr lang="en-US" sz="1200" b="1" dirty="0" err="1"/>
              <a:t>iMonto</a:t>
            </a:r>
            <a:r>
              <a:rPr lang="en-US" sz="1200" b="1" dirty="0"/>
              <a:t>);     		</a:t>
            </a:r>
            <a:r>
              <a:rPr lang="en-US" sz="1200" b="1" dirty="0">
                <a:solidFill>
                  <a:schemeClr val="accent6">
                    <a:lumMod val="60000"/>
                    <a:lumOff val="40000"/>
                  </a:schemeClr>
                </a:solidFill>
              </a:rPr>
              <a:t>// 11478345 </a:t>
            </a:r>
          </a:p>
          <a:p>
            <a:r>
              <a:rPr lang="en-US" sz="1200" b="1" dirty="0"/>
              <a:t>      WriteLine(</a:t>
            </a:r>
            <a:r>
              <a:rPr lang="en-BO" sz="1200" b="1"/>
              <a:t>"ui</a:t>
            </a:r>
            <a:r>
              <a:rPr lang="en-US" sz="1200" b="1" dirty="0"/>
              <a:t>Monto = </a:t>
            </a:r>
            <a:r>
              <a:rPr lang="en-BO" sz="1200" b="1"/>
              <a:t>"</a:t>
            </a:r>
            <a:r>
              <a:rPr lang="en-US" sz="1200" b="1" dirty="0"/>
              <a:t> + </a:t>
            </a:r>
            <a:r>
              <a:rPr lang="en-US" sz="1200" b="1" dirty="0" err="1"/>
              <a:t>uiMonto</a:t>
            </a:r>
            <a:r>
              <a:rPr lang="en-US" sz="1200" b="1" dirty="0"/>
              <a:t>);		</a:t>
            </a:r>
            <a:r>
              <a:rPr lang="en-US" sz="1200" b="1" dirty="0">
                <a:solidFill>
                  <a:schemeClr val="accent6">
                    <a:lumMod val="60000"/>
                    <a:lumOff val="40000"/>
                  </a:schemeClr>
                </a:solidFill>
              </a:rPr>
              <a:t>// 11478345</a:t>
            </a:r>
          </a:p>
          <a:p>
            <a:pPr marL="223838"/>
            <a:r>
              <a:rPr lang="en-US" sz="1200" b="1" dirty="0"/>
              <a:t>WriteLine(</a:t>
            </a:r>
            <a:r>
              <a:rPr lang="en-BO" sz="1200" b="1"/>
              <a:t>"</a:t>
            </a:r>
            <a:r>
              <a:rPr lang="en-US" sz="1200" b="1" dirty="0"/>
              <a:t>cantidad = </a:t>
            </a:r>
            <a:r>
              <a:rPr lang="en-BO" sz="1200" b="1"/>
              <a:t>"</a:t>
            </a:r>
            <a:r>
              <a:rPr lang="en-US" sz="1200" b="1" dirty="0"/>
              <a:t> + </a:t>
            </a:r>
            <a:r>
              <a:rPr lang="en-US" sz="1200" b="1" dirty="0" err="1"/>
              <a:t>cantidad</a:t>
            </a:r>
            <a:r>
              <a:rPr lang="en-US" sz="1200" b="1" dirty="0"/>
              <a:t>);		</a:t>
            </a:r>
            <a:r>
              <a:rPr lang="en-US" sz="1200" b="1" dirty="0">
                <a:solidFill>
                  <a:schemeClr val="accent6">
                    <a:lumMod val="60000"/>
                    <a:lumOff val="40000"/>
                  </a:schemeClr>
                </a:solidFill>
              </a:rPr>
              <a:t>// 101          </a:t>
            </a:r>
            <a:r>
              <a:rPr lang="en-US" sz="1200" b="1" dirty="0">
                <a:solidFill>
                  <a:schemeClr val="bg1"/>
                </a:solidFill>
              </a:rPr>
              <a:t>W</a:t>
            </a:r>
            <a:r>
              <a:rPr lang="en-US" sz="1200" b="1" dirty="0"/>
              <a:t>riteLine(</a:t>
            </a:r>
            <a:r>
              <a:rPr lang="en-BO" sz="1200" b="1"/>
              <a:t>"</a:t>
            </a:r>
            <a:r>
              <a:rPr lang="en-US" sz="1200" b="1" dirty="0"/>
              <a:t>iCantidad = </a:t>
            </a:r>
            <a:r>
              <a:rPr lang="en-BO" sz="1200" b="1"/>
              <a:t>"</a:t>
            </a:r>
            <a:r>
              <a:rPr lang="en-US" sz="1200" b="1" dirty="0"/>
              <a:t> + </a:t>
            </a:r>
            <a:r>
              <a:rPr lang="en-US" sz="1200" b="1" dirty="0" err="1"/>
              <a:t>iCantidad</a:t>
            </a:r>
            <a:r>
              <a:rPr lang="en-US" sz="1200" b="1" dirty="0"/>
              <a:t>);		</a:t>
            </a:r>
            <a:r>
              <a:rPr lang="en-US" sz="1200" b="1" dirty="0">
                <a:solidFill>
                  <a:schemeClr val="accent6">
                    <a:lumMod val="60000"/>
                    <a:lumOff val="40000"/>
                  </a:schemeClr>
                </a:solidFill>
              </a:rPr>
              <a:t>// 101</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053983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4421-FF04-4549-B906-ECE09BBCA532}"/>
              </a:ext>
            </a:extLst>
          </p:cNvPr>
          <p:cNvSpPr>
            <a:spLocks noGrp="1"/>
          </p:cNvSpPr>
          <p:nvPr>
            <p:ph type="title"/>
          </p:nvPr>
        </p:nvSpPr>
        <p:spPr/>
        <p:txBody>
          <a:bodyPr/>
          <a:lstStyle/>
          <a:p>
            <a:r>
              <a:rPr lang="en-BO"/>
              <a:t>Overflow aritmético</a:t>
            </a:r>
          </a:p>
        </p:txBody>
      </p:sp>
      <p:sp>
        <p:nvSpPr>
          <p:cNvPr id="3" name="Content Placeholder 2">
            <a:extLst>
              <a:ext uri="{FF2B5EF4-FFF2-40B4-BE49-F238E27FC236}">
                <a16:creationId xmlns:a16="http://schemas.microsoft.com/office/drawing/2014/main" id="{594A8B36-138F-5A4A-AA70-ED3867DF3EEE}"/>
              </a:ext>
            </a:extLst>
          </p:cNvPr>
          <p:cNvSpPr>
            <a:spLocks noGrp="1"/>
          </p:cNvSpPr>
          <p:nvPr>
            <p:ph idx="1"/>
          </p:nvPr>
        </p:nvSpPr>
        <p:spPr>
          <a:xfrm>
            <a:off x="838200" y="1825625"/>
            <a:ext cx="5170714" cy="4351338"/>
          </a:xfrm>
        </p:spPr>
        <p:txBody>
          <a:bodyPr>
            <a:normAutofit fontScale="55000" lnSpcReduction="20000"/>
          </a:bodyPr>
          <a:lstStyle/>
          <a:p>
            <a:pPr marL="0" indent="0">
              <a:buNone/>
            </a:pPr>
            <a:r>
              <a:rPr lang="en-BO"/>
              <a:t>Cuando se sobrepasa el límite de un tipo numérico al almacenar el resultado de una operación aritmética en una  variable, se produce lo que se conoce como “</a:t>
            </a:r>
            <a:r>
              <a:rPr lang="en-BO" b="1">
                <a:solidFill>
                  <a:schemeClr val="accent6">
                    <a:lumMod val="75000"/>
                  </a:schemeClr>
                </a:solidFill>
              </a:rPr>
              <a:t>overflow</a:t>
            </a:r>
            <a:r>
              <a:rPr lang="en-BO"/>
              <a:t>” (rebase o </a:t>
            </a:r>
            <a:r>
              <a:rPr lang="en-BO" b="1">
                <a:solidFill>
                  <a:schemeClr val="accent6">
                    <a:lumMod val="75000"/>
                  </a:schemeClr>
                </a:solidFill>
              </a:rPr>
              <a:t>desbordamiento</a:t>
            </a:r>
            <a:r>
              <a:rPr lang="en-BO"/>
              <a:t>).</a:t>
            </a:r>
          </a:p>
          <a:p>
            <a:pPr marL="0" indent="0">
              <a:buNone/>
            </a:pPr>
            <a:endParaRPr lang="en-BO"/>
          </a:p>
          <a:p>
            <a:pPr marL="0" indent="0">
              <a:buNone/>
            </a:pPr>
            <a:r>
              <a:rPr lang="en-BO"/>
              <a:t>En este caso </a:t>
            </a:r>
            <a:r>
              <a:rPr lang="en-BO" b="1">
                <a:solidFill>
                  <a:schemeClr val="accent6">
                    <a:lumMod val="75000"/>
                  </a:schemeClr>
                </a:solidFill>
              </a:rPr>
              <a:t>C#</a:t>
            </a:r>
            <a:r>
              <a:rPr lang="en-BO"/>
              <a:t> por defecto no hace ningún control, por favorecer la rapidez del cálculo, y el resultado es un número errado impredecible.</a:t>
            </a:r>
          </a:p>
          <a:p>
            <a:pPr marL="0" indent="0">
              <a:buNone/>
            </a:pPr>
            <a:endParaRPr lang="en-BO"/>
          </a:p>
          <a:p>
            <a:pPr marL="0" indent="0">
              <a:buNone/>
            </a:pPr>
            <a:r>
              <a:rPr lang="en-BO"/>
              <a:t>Para hacer control de </a:t>
            </a:r>
            <a:r>
              <a:rPr lang="en-BO" b="1">
                <a:solidFill>
                  <a:schemeClr val="accent6">
                    <a:lumMod val="75000"/>
                  </a:schemeClr>
                </a:solidFill>
              </a:rPr>
              <a:t>overflow</a:t>
            </a:r>
            <a:r>
              <a:rPr lang="en-BO"/>
              <a:t> debe usarse el keyword </a:t>
            </a:r>
            <a:r>
              <a:rPr lang="en-BO" b="1">
                <a:solidFill>
                  <a:schemeClr val="accent6">
                    <a:lumMod val="75000"/>
                  </a:schemeClr>
                </a:solidFill>
              </a:rPr>
              <a:t>checked</a:t>
            </a:r>
            <a:r>
              <a:rPr lang="en-BO"/>
              <a:t> para indicar que el bloque será controlado contra la posibilidad de overflows (desbordamientos).</a:t>
            </a:r>
          </a:p>
          <a:p>
            <a:pPr marL="0" indent="0">
              <a:buNone/>
            </a:pPr>
            <a:endParaRPr lang="en-BO"/>
          </a:p>
          <a:p>
            <a:pPr marL="0" indent="0">
              <a:buNone/>
            </a:pPr>
            <a:r>
              <a:rPr lang="en-BO"/>
              <a:t>Si se está en una porción de código </a:t>
            </a:r>
            <a:r>
              <a:rPr lang="en-BO" b="1">
                <a:solidFill>
                  <a:schemeClr val="accent6">
                    <a:lumMod val="75000"/>
                  </a:schemeClr>
                </a:solidFill>
              </a:rPr>
              <a:t>checked</a:t>
            </a:r>
            <a:r>
              <a:rPr lang="en-BO"/>
              <a:t>, se puede incluir otro bloque interno con el keyword </a:t>
            </a:r>
            <a:r>
              <a:rPr lang="en-BO" b="1">
                <a:solidFill>
                  <a:schemeClr val="accent6">
                    <a:lumMod val="75000"/>
                  </a:schemeClr>
                </a:solidFill>
              </a:rPr>
              <a:t>unchecked</a:t>
            </a:r>
            <a:r>
              <a:rPr lang="en-BO"/>
              <a:t> para cancelar el control de overflow.</a:t>
            </a:r>
          </a:p>
          <a:p>
            <a:pPr marL="0" indent="0">
              <a:buNone/>
            </a:pPr>
            <a:endParaRPr lang="en-BO"/>
          </a:p>
          <a:p>
            <a:pPr marL="0" indent="0">
              <a:buNone/>
            </a:pPr>
            <a:r>
              <a:rPr lang="en-BO"/>
              <a:t>La práctica aconsejable es colocar en bloques </a:t>
            </a:r>
            <a:r>
              <a:rPr lang="en-BO" b="1">
                <a:solidFill>
                  <a:schemeClr val="accent6">
                    <a:lumMod val="75000"/>
                  </a:schemeClr>
                </a:solidFill>
              </a:rPr>
              <a:t>checked</a:t>
            </a:r>
            <a:r>
              <a:rPr lang="en-BO"/>
              <a:t> cálculos aritméticos que podrían causar </a:t>
            </a:r>
            <a:r>
              <a:rPr lang="en-BO" b="1">
                <a:solidFill>
                  <a:schemeClr val="accent6">
                    <a:lumMod val="75000"/>
                  </a:schemeClr>
                </a:solidFill>
              </a:rPr>
              <a:t>desbordamientos</a:t>
            </a:r>
            <a:r>
              <a:rPr lang="en-BO"/>
              <a:t>.</a:t>
            </a:r>
          </a:p>
          <a:p>
            <a:endParaRPr lang="en-BO"/>
          </a:p>
        </p:txBody>
      </p:sp>
      <p:sp>
        <p:nvSpPr>
          <p:cNvPr id="5" name="TextBox 4">
            <a:extLst>
              <a:ext uri="{FF2B5EF4-FFF2-40B4-BE49-F238E27FC236}">
                <a16:creationId xmlns:a16="http://schemas.microsoft.com/office/drawing/2014/main" id="{F0E6A6F9-5929-6342-A01E-B6FFE9BC3B4A}"/>
              </a:ext>
            </a:extLst>
          </p:cNvPr>
          <p:cNvSpPr txBox="1"/>
          <p:nvPr/>
        </p:nvSpPr>
        <p:spPr>
          <a:xfrm>
            <a:off x="6365965" y="1825625"/>
            <a:ext cx="5057503"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dirty="0"/>
              <a:t>      int rebase = </a:t>
            </a:r>
            <a:r>
              <a:rPr lang="en-BO" sz="1200"/>
              <a:t>2_147_483_647</a:t>
            </a:r>
            <a:r>
              <a:rPr lang="en-US" sz="1200" b="1" dirty="0"/>
              <a:t>;</a:t>
            </a:r>
          </a:p>
          <a:p>
            <a:r>
              <a:rPr lang="en-US" sz="1200" b="1" dirty="0"/>
              <a:t>      rebase = rebase + 1;  	</a:t>
            </a:r>
          </a:p>
          <a:p>
            <a:r>
              <a:rPr lang="en-US" sz="1200" b="1" dirty="0"/>
              <a:t>      WriteLine(</a:t>
            </a:r>
            <a:r>
              <a:rPr lang="en-BO" sz="1200" b="1"/>
              <a:t>"Ejemplo de </a:t>
            </a:r>
            <a:r>
              <a:rPr lang="en-US" sz="1200" b="1" dirty="0"/>
              <a:t>rebase = </a:t>
            </a:r>
            <a:r>
              <a:rPr lang="en-BO" sz="1200" b="1"/>
              <a:t>"</a:t>
            </a:r>
            <a:r>
              <a:rPr lang="en-US" sz="1200" b="1" dirty="0"/>
              <a:t> + </a:t>
            </a:r>
            <a:r>
              <a:rPr lang="en-US" sz="1200" b="1" dirty="0" err="1"/>
              <a:t>rebase</a:t>
            </a:r>
            <a:r>
              <a:rPr lang="en-US" sz="1200" b="1" dirty="0"/>
              <a:t>);</a:t>
            </a:r>
          </a:p>
          <a:p>
            <a:r>
              <a:rPr lang="en-US" sz="1200" b="1" dirty="0"/>
              <a:t>      var noRebase =   </a:t>
            </a:r>
            <a:r>
              <a:rPr lang="en-BO" sz="1200"/>
              <a:t>2_147_483_647</a:t>
            </a:r>
            <a:r>
              <a:rPr lang="en-US" sz="1200" b="1" dirty="0"/>
              <a:t>;</a:t>
            </a:r>
          </a:p>
          <a:p>
            <a:endParaRPr lang="en-US" sz="1200" b="1" dirty="0"/>
          </a:p>
          <a:p>
            <a:r>
              <a:rPr lang="en-US" sz="1200" b="1" dirty="0"/>
              <a:t>      checked</a:t>
            </a:r>
          </a:p>
          <a:p>
            <a:r>
              <a:rPr lang="en-US" sz="1200" b="1" dirty="0"/>
              <a:t>      {</a:t>
            </a:r>
          </a:p>
          <a:p>
            <a:r>
              <a:rPr lang="en-US" sz="1200" b="1" dirty="0">
                <a:solidFill>
                  <a:srgbClr val="FFA9D2"/>
                </a:solidFill>
              </a:rPr>
              <a:t>           noRebase = noRebase + 1;	// Error: OverflowException!</a:t>
            </a:r>
          </a:p>
          <a:p>
            <a:r>
              <a:rPr lang="en-US" sz="1200" b="1" dirty="0"/>
              <a:t>      } </a:t>
            </a:r>
          </a:p>
          <a:p>
            <a:r>
              <a:rPr lang="en-US" sz="1200" b="1"/>
              <a:t>}</a:t>
            </a:r>
          </a:p>
          <a:p>
            <a:endParaRPr lang="en-US" sz="1200" b="1"/>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8143F46D-B0D6-214E-93EB-DB7D29BC5806}"/>
              </a:ext>
            </a:extLst>
          </p:cNvPr>
          <p:cNvSpPr txBox="1"/>
          <p:nvPr/>
        </p:nvSpPr>
        <p:spPr>
          <a:xfrm>
            <a:off x="6365965" y="4995724"/>
            <a:ext cx="5057503" cy="307777"/>
          </a:xfrm>
          <a:prstGeom prst="rect">
            <a:avLst/>
          </a:prstGeom>
          <a:noFill/>
        </p:spPr>
        <p:txBody>
          <a:bodyPr wrap="square" rtlCol="0">
            <a:spAutoFit/>
          </a:bodyPr>
          <a:lstStyle/>
          <a:p>
            <a:r>
              <a:rPr lang="en-US" sz="1400"/>
              <a:t>rebase = -2147483648</a:t>
            </a:r>
          </a:p>
        </p:txBody>
      </p:sp>
    </p:spTree>
    <p:extLst>
      <p:ext uri="{BB962C8B-B14F-4D97-AF65-F5344CB8AC3E}">
        <p14:creationId xmlns:p14="http://schemas.microsoft.com/office/powerpoint/2010/main" val="1098981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89D6-FDCE-764B-8E06-FEB0ED63A1B1}"/>
              </a:ext>
            </a:extLst>
          </p:cNvPr>
          <p:cNvSpPr>
            <a:spLocks noGrp="1"/>
          </p:cNvSpPr>
          <p:nvPr>
            <p:ph type="title"/>
          </p:nvPr>
        </p:nvSpPr>
        <p:spPr/>
        <p:txBody>
          <a:bodyPr/>
          <a:lstStyle/>
          <a:p>
            <a:r>
              <a:rPr lang="en-BO" dirty="0"/>
              <a:t>Operadores</a:t>
            </a:r>
          </a:p>
        </p:txBody>
      </p:sp>
      <p:sp>
        <p:nvSpPr>
          <p:cNvPr id="3" name="Content Placeholder 2">
            <a:extLst>
              <a:ext uri="{FF2B5EF4-FFF2-40B4-BE49-F238E27FC236}">
                <a16:creationId xmlns:a16="http://schemas.microsoft.com/office/drawing/2014/main" id="{0E532A92-47A5-8346-AF8E-1BCBB882D442}"/>
              </a:ext>
            </a:extLst>
          </p:cNvPr>
          <p:cNvSpPr>
            <a:spLocks noGrp="1"/>
          </p:cNvSpPr>
          <p:nvPr>
            <p:ph idx="1"/>
          </p:nvPr>
        </p:nvSpPr>
        <p:spPr>
          <a:xfrm>
            <a:off x="838200" y="1765665"/>
            <a:ext cx="10515600" cy="3855646"/>
          </a:xfrm>
        </p:spPr>
        <p:txBody>
          <a:bodyPr>
            <a:normAutofit fontScale="92500" lnSpcReduction="10000"/>
          </a:bodyPr>
          <a:lstStyle/>
          <a:p>
            <a:pPr marL="0" indent="0">
              <a:buNone/>
            </a:pPr>
            <a:r>
              <a:rPr lang="en-US" dirty="0"/>
              <a:t>Los </a:t>
            </a:r>
            <a:r>
              <a:rPr lang="en-US" dirty="0" err="1"/>
              <a:t>operadores</a:t>
            </a:r>
            <a:r>
              <a:rPr lang="en-US" dirty="0"/>
              <a:t> son </a:t>
            </a:r>
            <a:r>
              <a:rPr lang="en-US" dirty="0" err="1"/>
              <a:t>símbolos</a:t>
            </a:r>
            <a:r>
              <a:rPr lang="en-US" dirty="0"/>
              <a:t> </a:t>
            </a:r>
            <a:r>
              <a:rPr lang="en-US" dirty="0" err="1"/>
              <a:t>especiales</a:t>
            </a:r>
            <a:r>
              <a:rPr lang="en-US" dirty="0"/>
              <a:t> que se </a:t>
            </a:r>
            <a:r>
              <a:rPr lang="en-US" dirty="0" err="1"/>
              <a:t>utilizan</a:t>
            </a:r>
            <a:r>
              <a:rPr lang="en-US" dirty="0"/>
              <a:t> para </a:t>
            </a:r>
            <a:r>
              <a:rPr lang="en-US" dirty="0" err="1"/>
              <a:t>realizar</a:t>
            </a:r>
            <a:r>
              <a:rPr lang="en-US" dirty="0"/>
              <a:t> </a:t>
            </a:r>
            <a:r>
              <a:rPr lang="en-US" dirty="0" err="1"/>
              <a:t>ciertas</a:t>
            </a:r>
            <a:r>
              <a:rPr lang="en-US" dirty="0"/>
              <a:t> </a:t>
            </a:r>
            <a:r>
              <a:rPr lang="en-US" dirty="0" err="1"/>
              <a:t>operaciones</a:t>
            </a:r>
            <a:r>
              <a:rPr lang="en-US" dirty="0"/>
              <a:t>  con los </a:t>
            </a:r>
            <a:r>
              <a:rPr lang="en-US" dirty="0" err="1"/>
              <a:t>valores</a:t>
            </a:r>
            <a:r>
              <a:rPr lang="en-US" dirty="0"/>
              <a:t> de las variables. </a:t>
            </a:r>
            <a:r>
              <a:rPr lang="en-US" dirty="0" err="1"/>
              <a:t>Estos</a:t>
            </a:r>
            <a:r>
              <a:rPr lang="en-US" dirty="0"/>
              <a:t> </a:t>
            </a:r>
            <a:r>
              <a:rPr lang="en-US" dirty="0" err="1"/>
              <a:t>pueden</a:t>
            </a:r>
            <a:r>
              <a:rPr lang="en-US" dirty="0"/>
              <a:t> ser </a:t>
            </a:r>
            <a:r>
              <a:rPr lang="en-US" dirty="0" err="1"/>
              <a:t>agrupados</a:t>
            </a:r>
            <a:r>
              <a:rPr lang="en-US" dirty="0"/>
              <a:t> </a:t>
            </a:r>
            <a:r>
              <a:rPr lang="en-US" dirty="0" err="1"/>
              <a:t>en</a:t>
            </a:r>
            <a:r>
              <a:rPr lang="en-US" dirty="0"/>
              <a:t> </a:t>
            </a:r>
            <a:r>
              <a:rPr lang="en-US" dirty="0" err="1"/>
              <a:t>cinco</a:t>
            </a:r>
            <a:r>
              <a:rPr lang="en-US" dirty="0"/>
              <a:t> </a:t>
            </a:r>
            <a:r>
              <a:rPr lang="en-US" dirty="0" err="1"/>
              <a:t>tipos</a:t>
            </a:r>
            <a:r>
              <a:rPr lang="en-US" dirty="0"/>
              <a:t>: </a:t>
            </a:r>
          </a:p>
          <a:p>
            <a:pPr marL="0" indent="0">
              <a:buNone/>
            </a:pPr>
            <a:endParaRPr lang="en-US" dirty="0"/>
          </a:p>
          <a:p>
            <a:r>
              <a:rPr lang="en-US" dirty="0" err="1"/>
              <a:t>operadores </a:t>
            </a:r>
            <a:r>
              <a:rPr lang="en-US" b="1" dirty="0" err="1">
                <a:solidFill>
                  <a:schemeClr val="accent6">
                    <a:lumMod val="75000"/>
                  </a:schemeClr>
                </a:solidFill>
              </a:rPr>
              <a:t>aritméticos</a:t>
            </a:r>
            <a:endParaRPr lang="en-US" b="1" dirty="0">
              <a:solidFill>
                <a:schemeClr val="accent6">
                  <a:lumMod val="75000"/>
                </a:schemeClr>
              </a:solidFill>
            </a:endParaRPr>
          </a:p>
          <a:p>
            <a:r>
              <a:rPr lang="en-US" dirty="0"/>
              <a:t>operadores de </a:t>
            </a:r>
            <a:r>
              <a:rPr lang="en-US" b="1" dirty="0" err="1">
                <a:solidFill>
                  <a:schemeClr val="accent6">
                    <a:lumMod val="75000"/>
                  </a:schemeClr>
                </a:solidFill>
              </a:rPr>
              <a:t>asignación</a:t>
            </a:r>
            <a:r>
              <a:rPr lang="en-US" dirty="0"/>
              <a:t> </a:t>
            </a:r>
          </a:p>
          <a:p>
            <a:r>
              <a:rPr lang="en-US" dirty="0"/>
              <a:t>operadores de </a:t>
            </a:r>
            <a:r>
              <a:rPr lang="en-US" b="1" dirty="0" err="1">
                <a:solidFill>
                  <a:schemeClr val="accent6">
                    <a:lumMod val="75000"/>
                  </a:schemeClr>
                </a:solidFill>
              </a:rPr>
              <a:t>comparación</a:t>
            </a:r>
            <a:endParaRPr lang="en-US" b="1" dirty="0">
              <a:solidFill>
                <a:schemeClr val="accent6">
                  <a:lumMod val="75000"/>
                </a:schemeClr>
              </a:solidFill>
            </a:endParaRPr>
          </a:p>
          <a:p>
            <a:r>
              <a:rPr lang="en-US" dirty="0" err="1"/>
              <a:t>operadores </a:t>
            </a:r>
            <a:r>
              <a:rPr lang="en-US" b="1" dirty="0" err="1">
                <a:solidFill>
                  <a:schemeClr val="accent6">
                    <a:lumMod val="75000"/>
                  </a:schemeClr>
                </a:solidFill>
              </a:rPr>
              <a:t>lógicos</a:t>
            </a:r>
            <a:endParaRPr lang="en-US" b="1" dirty="0">
              <a:solidFill>
                <a:schemeClr val="accent6">
                  <a:lumMod val="75000"/>
                </a:schemeClr>
              </a:solidFill>
            </a:endParaRPr>
          </a:p>
          <a:p>
            <a:r>
              <a:rPr lang="en-US" dirty="0" err="1"/>
              <a:t>operadores </a:t>
            </a:r>
            <a:r>
              <a:rPr lang="en-US" b="1" dirty="0" err="1">
                <a:solidFill>
                  <a:schemeClr val="accent6">
                    <a:lumMod val="75000"/>
                  </a:schemeClr>
                </a:solidFill>
              </a:rPr>
              <a:t>manipuladores</a:t>
            </a:r>
            <a:r>
              <a:rPr lang="en-US" b="1" dirty="0">
                <a:solidFill>
                  <a:schemeClr val="accent6">
                    <a:lumMod val="75000"/>
                  </a:schemeClr>
                </a:solidFill>
              </a:rPr>
              <a:t> de bits</a:t>
            </a:r>
            <a:r>
              <a:rPr lang="en-US" dirty="0"/>
              <a:t>.</a:t>
            </a:r>
            <a:endParaRPr lang="en-BO" dirty="0"/>
          </a:p>
        </p:txBody>
      </p:sp>
    </p:spTree>
    <p:extLst>
      <p:ext uri="{BB962C8B-B14F-4D97-AF65-F5344CB8AC3E}">
        <p14:creationId xmlns:p14="http://schemas.microsoft.com/office/powerpoint/2010/main" val="3413582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CDFA-A51E-5E44-8945-8EF99689A834}"/>
              </a:ext>
            </a:extLst>
          </p:cNvPr>
          <p:cNvSpPr>
            <a:spLocks noGrp="1"/>
          </p:cNvSpPr>
          <p:nvPr>
            <p:ph type="title"/>
          </p:nvPr>
        </p:nvSpPr>
        <p:spPr/>
        <p:txBody>
          <a:bodyPr/>
          <a:lstStyle/>
          <a:p>
            <a:r>
              <a:rPr lang="en-BO" dirty="0"/>
              <a:t>Operadores aritméticos</a:t>
            </a:r>
          </a:p>
        </p:txBody>
      </p:sp>
      <p:sp>
        <p:nvSpPr>
          <p:cNvPr id="3" name="Content Placeholder 2">
            <a:extLst>
              <a:ext uri="{FF2B5EF4-FFF2-40B4-BE49-F238E27FC236}">
                <a16:creationId xmlns:a16="http://schemas.microsoft.com/office/drawing/2014/main" id="{EF9BF5AE-47E6-7948-B79C-868C323F65BD}"/>
              </a:ext>
            </a:extLst>
          </p:cNvPr>
          <p:cNvSpPr>
            <a:spLocks noGrp="1"/>
          </p:cNvSpPr>
          <p:nvPr>
            <p:ph idx="1"/>
          </p:nvPr>
        </p:nvSpPr>
        <p:spPr>
          <a:xfrm>
            <a:off x="890452" y="1830368"/>
            <a:ext cx="4090852" cy="4522827"/>
          </a:xfrm>
        </p:spPr>
        <p:txBody>
          <a:bodyPr>
            <a:normAutofit fontScale="62500" lnSpcReduction="20000"/>
          </a:bodyPr>
          <a:lstStyle/>
          <a:p>
            <a:pPr marL="0" indent="0" algn="just">
              <a:buNone/>
            </a:pPr>
            <a:r>
              <a:rPr lang="en-US" dirty="0"/>
              <a:t>Los </a:t>
            </a:r>
            <a:r>
              <a:rPr lang="en-US" dirty="0" err="1"/>
              <a:t>operadores</a:t>
            </a:r>
            <a:r>
              <a:rPr lang="en-US" dirty="0"/>
              <a:t> </a:t>
            </a:r>
            <a:r>
              <a:rPr lang="en-US" dirty="0" err="1"/>
              <a:t>aritméticos</a:t>
            </a:r>
            <a:r>
              <a:rPr lang="en-US" dirty="0"/>
              <a:t> </a:t>
            </a:r>
            <a:r>
              <a:rPr lang="en-US" dirty="0" err="1"/>
              <a:t>incluyen</a:t>
            </a:r>
            <a:r>
              <a:rPr lang="en-US" dirty="0"/>
              <a:t> las </a:t>
            </a:r>
            <a:r>
              <a:rPr lang="en-US" b="1" dirty="0" err="1">
                <a:solidFill>
                  <a:schemeClr val="accent6">
                    <a:lumMod val="75000"/>
                  </a:schemeClr>
                </a:solidFill>
              </a:rPr>
              <a:t>cuatro</a:t>
            </a:r>
            <a:r>
              <a:rPr lang="en-US" b="1" dirty="0">
                <a:solidFill>
                  <a:schemeClr val="accent6">
                    <a:lumMod val="75000"/>
                  </a:schemeClr>
                </a:solidFill>
              </a:rPr>
              <a:t> </a:t>
            </a:r>
            <a:r>
              <a:rPr lang="en-US" b="1" dirty="0" err="1">
                <a:solidFill>
                  <a:schemeClr val="accent6">
                    <a:lumMod val="75000"/>
                  </a:schemeClr>
                </a:solidFill>
              </a:rPr>
              <a:t>operaciones</a:t>
            </a:r>
            <a:r>
              <a:rPr lang="en-US" b="1" dirty="0">
                <a:solidFill>
                  <a:schemeClr val="accent6">
                    <a:lumMod val="75000"/>
                  </a:schemeClr>
                </a:solidFill>
              </a:rPr>
              <a:t> </a:t>
            </a:r>
            <a:r>
              <a:rPr lang="en-US" b="1" dirty="0" err="1">
                <a:solidFill>
                  <a:schemeClr val="accent6">
                    <a:lumMod val="75000"/>
                  </a:schemeClr>
                </a:solidFill>
              </a:rPr>
              <a:t>aritméticas</a:t>
            </a:r>
            <a:r>
              <a:rPr lang="en-US" b="1" dirty="0">
                <a:solidFill>
                  <a:schemeClr val="accent6">
                    <a:lumMod val="75000"/>
                  </a:schemeClr>
                </a:solidFill>
              </a:rPr>
              <a:t> </a:t>
            </a:r>
            <a:r>
              <a:rPr lang="en-US" b="1" dirty="0" err="1">
                <a:solidFill>
                  <a:schemeClr val="accent6">
                    <a:lumMod val="75000"/>
                  </a:schemeClr>
                </a:solidFill>
              </a:rPr>
              <a:t>básicas</a:t>
            </a:r>
            <a:r>
              <a:rPr lang="en-US" dirty="0"/>
              <a:t>, </a:t>
            </a:r>
            <a:r>
              <a:rPr lang="en-US" dirty="0" err="1"/>
              <a:t>así</a:t>
            </a:r>
            <a:r>
              <a:rPr lang="en-US" dirty="0"/>
              <a:t> </a:t>
            </a:r>
            <a:r>
              <a:rPr lang="en-US" dirty="0" err="1"/>
              <a:t>como</a:t>
            </a:r>
            <a:r>
              <a:rPr lang="en-US" dirty="0"/>
              <a:t> el </a:t>
            </a:r>
            <a:r>
              <a:rPr lang="en-US" dirty="0" err="1"/>
              <a:t>operador</a:t>
            </a:r>
            <a:r>
              <a:rPr lang="en-US" dirty="0"/>
              <a:t> </a:t>
            </a:r>
            <a:r>
              <a:rPr lang="en-US" b="1" dirty="0" err="1">
                <a:solidFill>
                  <a:schemeClr val="accent6">
                    <a:lumMod val="75000"/>
                  </a:schemeClr>
                </a:solidFill>
              </a:rPr>
              <a:t>módulo</a:t>
            </a:r>
            <a:r>
              <a:rPr lang="en-US" dirty="0"/>
              <a:t> (%) que se </a:t>
            </a:r>
            <a:r>
              <a:rPr lang="en-US" dirty="0" err="1"/>
              <a:t>utiliza</a:t>
            </a:r>
            <a:r>
              <a:rPr lang="en-US" dirty="0"/>
              <a:t> para </a:t>
            </a:r>
            <a:r>
              <a:rPr lang="en-US" dirty="0" err="1"/>
              <a:t>obtener</a:t>
            </a:r>
            <a:r>
              <a:rPr lang="en-US" dirty="0"/>
              <a:t> el resto de la </a:t>
            </a:r>
            <a:r>
              <a:rPr lang="en-US" dirty="0" err="1"/>
              <a:t>división</a:t>
            </a:r>
            <a:r>
              <a:rPr lang="en-US" dirty="0"/>
              <a:t>.</a:t>
            </a:r>
          </a:p>
          <a:p>
            <a:pPr marL="0" indent="0" algn="just">
              <a:buNone/>
            </a:pPr>
            <a:endParaRPr lang="en-US" dirty="0"/>
          </a:p>
          <a:p>
            <a:pPr marL="0" indent="0" algn="just">
              <a:buNone/>
            </a:pPr>
            <a:r>
              <a:rPr lang="en-US" dirty="0"/>
              <a:t>En el caso de la </a:t>
            </a:r>
            <a:r>
              <a:rPr lang="en-US" b="1" dirty="0">
                <a:solidFill>
                  <a:schemeClr val="accent6">
                    <a:lumMod val="75000"/>
                  </a:schemeClr>
                </a:solidFill>
              </a:rPr>
              <a:t>división</a:t>
            </a:r>
            <a:r>
              <a:rPr lang="en-US" dirty="0"/>
              <a:t> (</a:t>
            </a:r>
            <a:r>
              <a:rPr lang="en-US" b="1" dirty="0">
                <a:solidFill>
                  <a:schemeClr val="accent6">
                    <a:lumMod val="75000"/>
                  </a:schemeClr>
                </a:solidFill>
              </a:rPr>
              <a:t>/</a:t>
            </a:r>
            <a:r>
              <a:rPr lang="en-US" dirty="0"/>
              <a:t>) en el caso de que los operandos sean enteros se realiza una división entera, descartando la parte decimal. Para que la división se realice con decimales uno de los operandos debe ser </a:t>
            </a:r>
            <a:r>
              <a:rPr lang="en-US" b="1" dirty="0">
                <a:solidFill>
                  <a:schemeClr val="accent6">
                    <a:lumMod val="75000"/>
                  </a:schemeClr>
                </a:solidFill>
              </a:rPr>
              <a:t>float</a:t>
            </a:r>
            <a:r>
              <a:rPr lang="en-US" dirty="0"/>
              <a:t>, </a:t>
            </a:r>
            <a:r>
              <a:rPr lang="en-US" b="1" dirty="0">
                <a:solidFill>
                  <a:schemeClr val="accent6">
                    <a:lumMod val="75000"/>
                  </a:schemeClr>
                </a:solidFill>
              </a:rPr>
              <a:t>double</a:t>
            </a:r>
            <a:r>
              <a:rPr lang="en-US" dirty="0"/>
              <a:t> o </a:t>
            </a:r>
            <a:r>
              <a:rPr lang="en-US" b="1" dirty="0">
                <a:solidFill>
                  <a:schemeClr val="accent6">
                    <a:lumMod val="75000"/>
                  </a:schemeClr>
                </a:solidFill>
              </a:rPr>
              <a:t>decimal</a:t>
            </a:r>
            <a:r>
              <a:rPr lang="en-US" dirty="0"/>
              <a:t>, o ser convertido a uno de estos tipos (</a:t>
            </a:r>
            <a:r>
              <a:rPr lang="en-US" b="1" dirty="0">
                <a:solidFill>
                  <a:schemeClr val="accent6">
                    <a:lumMod val="75000"/>
                  </a:schemeClr>
                </a:solidFill>
              </a:rPr>
              <a:t>casting</a:t>
            </a:r>
            <a:r>
              <a:rPr lang="en-US" dirty="0"/>
              <a:t>).</a:t>
            </a:r>
          </a:p>
          <a:p>
            <a:pPr marL="0" indent="0" algn="just">
              <a:buNone/>
            </a:pPr>
            <a:endParaRPr lang="en-US" dirty="0"/>
          </a:p>
          <a:p>
            <a:pPr marL="0" indent="0" algn="just">
              <a:buNone/>
            </a:pPr>
            <a:r>
              <a:rPr lang="en-US" dirty="0"/>
              <a:t>El orden de precedencia es el habitual en aritmética (producto y división antes que sumas y restas). Para imponer otro orden, o dejar claro el orden que se desea de la realización de las operaciones, se pueden usar paréntesis. </a:t>
            </a:r>
          </a:p>
          <a:p>
            <a:pPr marL="0" indent="0">
              <a:buNone/>
            </a:pPr>
            <a:endParaRPr lang="en-BO" dirty="0"/>
          </a:p>
        </p:txBody>
      </p:sp>
      <p:sp>
        <p:nvSpPr>
          <p:cNvPr id="5" name="TextBox 4">
            <a:extLst>
              <a:ext uri="{FF2B5EF4-FFF2-40B4-BE49-F238E27FC236}">
                <a16:creationId xmlns:a16="http://schemas.microsoft.com/office/drawing/2014/main" id="{0C8BCDAC-4303-F44E-ABDF-C9AD9E371387}"/>
              </a:ext>
            </a:extLst>
          </p:cNvPr>
          <p:cNvSpPr txBox="1"/>
          <p:nvPr/>
        </p:nvSpPr>
        <p:spPr>
          <a:xfrm>
            <a:off x="5138057" y="1425651"/>
            <a:ext cx="6215743" cy="52014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dirty="0"/>
              <a:t>      int x = 31 </a:t>
            </a:r>
            <a:r>
              <a:rPr lang="en-US" sz="1200" b="1" dirty="0">
                <a:solidFill>
                  <a:schemeClr val="accent2">
                    <a:lumMod val="40000"/>
                    <a:lumOff val="60000"/>
                  </a:schemeClr>
                </a:solidFill>
              </a:rPr>
              <a:t>+ </a:t>
            </a:r>
            <a:r>
              <a:rPr lang="en-US" sz="1200" b="1" dirty="0"/>
              <a:t>24; 	</a:t>
            </a:r>
            <a:r>
              <a:rPr lang="en-US" sz="1200" b="1" dirty="0">
                <a:solidFill>
                  <a:schemeClr val="accent6">
                    <a:lumMod val="60000"/>
                    <a:lumOff val="40000"/>
                  </a:schemeClr>
                </a:solidFill>
              </a:rPr>
              <a:t>// suma</a:t>
            </a:r>
          </a:p>
          <a:p>
            <a:r>
              <a:rPr lang="en-US" sz="1200" b="1" dirty="0"/>
              <a:t>      int y = 179 </a:t>
            </a:r>
            <a:r>
              <a:rPr lang="en-US" sz="1200" b="1" dirty="0">
                <a:solidFill>
                  <a:schemeClr val="accent2">
                    <a:lumMod val="40000"/>
                    <a:lumOff val="60000"/>
                  </a:schemeClr>
                </a:solidFill>
              </a:rPr>
              <a:t>-</a:t>
            </a:r>
            <a:r>
              <a:rPr lang="en-US" sz="1200" b="1" dirty="0"/>
              <a:t> 45;  	</a:t>
            </a:r>
            <a:r>
              <a:rPr lang="en-US" sz="1200" b="1" dirty="0">
                <a:solidFill>
                  <a:schemeClr val="accent6">
                    <a:lumMod val="60000"/>
                    <a:lumOff val="40000"/>
                  </a:schemeClr>
                </a:solidFill>
              </a:rPr>
              <a:t>// resta</a:t>
            </a:r>
          </a:p>
          <a:p>
            <a:r>
              <a:rPr lang="en-US" sz="1200" b="1" dirty="0"/>
              <a:t>      int t  = 36 </a:t>
            </a:r>
            <a:r>
              <a:rPr lang="en-US" sz="1200" b="1" dirty="0">
                <a:solidFill>
                  <a:schemeClr val="accent2">
                    <a:lumMod val="40000"/>
                    <a:lumOff val="60000"/>
                  </a:schemeClr>
                </a:solidFill>
              </a:rPr>
              <a:t>*</a:t>
            </a:r>
            <a:r>
              <a:rPr lang="en-US" sz="1200" b="1" dirty="0"/>
              <a:t> 4;  	</a:t>
            </a:r>
            <a:r>
              <a:rPr lang="en-US" sz="1200" b="1" dirty="0">
                <a:solidFill>
                  <a:schemeClr val="accent6">
                    <a:lumMod val="60000"/>
                    <a:lumOff val="40000"/>
                  </a:schemeClr>
                </a:solidFill>
              </a:rPr>
              <a:t>// multiplicación</a:t>
            </a:r>
          </a:p>
          <a:p>
            <a:r>
              <a:rPr lang="en-US" sz="1200" b="1" dirty="0"/>
              <a:t>      int z = 9 </a:t>
            </a:r>
            <a:r>
              <a:rPr lang="en-US" sz="1200" b="1" dirty="0">
                <a:solidFill>
                  <a:schemeClr val="accent2">
                    <a:lumMod val="40000"/>
                    <a:lumOff val="60000"/>
                  </a:schemeClr>
                </a:solidFill>
              </a:rPr>
              <a:t>/</a:t>
            </a:r>
            <a:r>
              <a:rPr lang="en-US" sz="1200" b="1" dirty="0">
                <a:solidFill>
                  <a:schemeClr val="accent6">
                    <a:lumMod val="60000"/>
                    <a:lumOff val="40000"/>
                  </a:schemeClr>
                </a:solidFill>
              </a:rPr>
              <a:t> </a:t>
            </a:r>
            <a:r>
              <a:rPr lang="en-US" sz="1200" b="1" dirty="0"/>
              <a:t>2; 	</a:t>
            </a:r>
            <a:r>
              <a:rPr lang="en-US" sz="1200" b="1" dirty="0">
                <a:solidFill>
                  <a:schemeClr val="accent6">
                    <a:lumMod val="60000"/>
                    <a:lumOff val="40000"/>
                  </a:schemeClr>
                </a:solidFill>
              </a:rPr>
              <a:t>// división </a:t>
            </a:r>
            <a:r>
              <a:rPr lang="en-US" sz="1200" b="1" dirty="0" err="1">
                <a:solidFill>
                  <a:schemeClr val="accent6">
                    <a:lumMod val="60000"/>
                    <a:lumOff val="40000"/>
                  </a:schemeClr>
                </a:solidFill>
              </a:rPr>
              <a:t>entera</a:t>
            </a:r>
            <a:endParaRPr lang="en-US" sz="1200" b="1" dirty="0">
              <a:solidFill>
                <a:schemeClr val="accent6">
                  <a:lumMod val="60000"/>
                  <a:lumOff val="40000"/>
                </a:schemeClr>
              </a:solidFill>
            </a:endParaRPr>
          </a:p>
          <a:p>
            <a:r>
              <a:rPr lang="en-US" sz="1200" b="1" dirty="0"/>
              <a:t>      double u = 9.0 </a:t>
            </a:r>
            <a:r>
              <a:rPr lang="en-US" sz="1200" b="1" dirty="0">
                <a:solidFill>
                  <a:schemeClr val="accent2">
                    <a:lumMod val="40000"/>
                    <a:lumOff val="60000"/>
                  </a:schemeClr>
                </a:solidFill>
              </a:rPr>
              <a:t>/</a:t>
            </a:r>
            <a:r>
              <a:rPr lang="en-US" sz="1200" b="1" dirty="0"/>
              <a:t> 2;	</a:t>
            </a:r>
            <a:r>
              <a:rPr lang="en-US" sz="1200" b="1" dirty="0">
                <a:solidFill>
                  <a:schemeClr val="accent6">
                    <a:lumMod val="60000"/>
                    <a:lumOff val="40000"/>
                  </a:schemeClr>
                </a:solidFill>
              </a:rPr>
              <a:t>// división </a:t>
            </a:r>
            <a:r>
              <a:rPr lang="en-US" sz="1200" b="1" dirty="0" err="1">
                <a:solidFill>
                  <a:schemeClr val="accent6">
                    <a:lumMod val="60000"/>
                    <a:lumOff val="40000"/>
                  </a:schemeClr>
                </a:solidFill>
              </a:rPr>
              <a:t>flotante</a:t>
            </a:r>
            <a:endParaRPr lang="en-US" sz="1200" b="1" dirty="0">
              <a:solidFill>
                <a:schemeClr val="accent6">
                  <a:lumMod val="60000"/>
                  <a:lumOff val="40000"/>
                </a:schemeClr>
              </a:solidFill>
            </a:endParaRPr>
          </a:p>
          <a:p>
            <a:r>
              <a:rPr lang="en-US" sz="1200" b="1" dirty="0"/>
              <a:t>      int w = 10 </a:t>
            </a:r>
            <a:r>
              <a:rPr lang="en-US" sz="1200" b="1" dirty="0">
                <a:solidFill>
                  <a:schemeClr val="accent2">
                    <a:lumMod val="40000"/>
                    <a:lumOff val="60000"/>
                  </a:schemeClr>
                </a:solidFill>
              </a:rPr>
              <a:t>%</a:t>
            </a:r>
            <a:r>
              <a:rPr lang="en-US" sz="1200" b="1" dirty="0"/>
              <a:t> 3; 	</a:t>
            </a:r>
            <a:r>
              <a:rPr lang="en-US" sz="1200" b="1" dirty="0">
                <a:solidFill>
                  <a:schemeClr val="accent6">
                    <a:lumMod val="60000"/>
                    <a:lumOff val="40000"/>
                  </a:schemeClr>
                </a:solidFill>
              </a:rPr>
              <a:t>// módulo (resto de la división)</a:t>
            </a:r>
          </a:p>
          <a:p>
            <a:r>
              <a:rPr lang="en-US" sz="1200" b="1" dirty="0"/>
              <a:t>      var calc1 = </a:t>
            </a:r>
            <a:r>
              <a:rPr lang="en-US" sz="1200" b="1" dirty="0">
                <a:solidFill>
                  <a:schemeClr val="accent2">
                    <a:lumMod val="40000"/>
                    <a:lumOff val="60000"/>
                  </a:schemeClr>
                </a:solidFill>
              </a:rPr>
              <a:t>x + y + t * u</a:t>
            </a:r>
            <a:r>
              <a:rPr lang="en-US" sz="1200" b="1" dirty="0"/>
              <a:t>;</a:t>
            </a:r>
          </a:p>
          <a:p>
            <a:r>
              <a:rPr lang="en-US" sz="1200" b="1" dirty="0"/>
              <a:t>      var calc2 = </a:t>
            </a:r>
            <a:r>
              <a:rPr lang="en-US" sz="1200" b="1" dirty="0">
                <a:solidFill>
                  <a:schemeClr val="accent2">
                    <a:lumMod val="40000"/>
                    <a:lumOff val="60000"/>
                  </a:schemeClr>
                </a:solidFill>
              </a:rPr>
              <a:t>x + y + (t * u)</a:t>
            </a:r>
            <a:r>
              <a:rPr lang="en-US" sz="1200" b="1" dirty="0"/>
              <a:t>;</a:t>
            </a:r>
          </a:p>
          <a:p>
            <a:r>
              <a:rPr lang="en-US" sz="1200" b="1" dirty="0"/>
              <a:t>      var calc3 = </a:t>
            </a:r>
            <a:r>
              <a:rPr lang="en-US" sz="1200" b="1" dirty="0">
                <a:solidFill>
                  <a:schemeClr val="accent2">
                    <a:lumMod val="40000"/>
                    <a:lumOff val="60000"/>
                  </a:schemeClr>
                </a:solidFill>
              </a:rPr>
              <a:t>x + (y * t) - u</a:t>
            </a:r>
            <a:r>
              <a:rPr lang="en-US" sz="1200" b="1" dirty="0"/>
              <a:t>;</a:t>
            </a:r>
          </a:p>
          <a:p>
            <a:r>
              <a:rPr lang="en-US" sz="1200" b="1" dirty="0"/>
              <a:t>      var calc4 = (double) y / x;    </a:t>
            </a:r>
            <a:r>
              <a:rPr lang="en-US" sz="1200" b="1" dirty="0">
                <a:solidFill>
                  <a:schemeClr val="accent6">
                    <a:lumMod val="60000"/>
                    <a:lumOff val="40000"/>
                  </a:schemeClr>
                </a:solidFill>
              </a:rPr>
              <a:t>// ‘y’ promovida o convertida a double, calc4 =&gt; double</a:t>
            </a:r>
          </a:p>
          <a:p>
            <a:br>
              <a:rPr lang="en-US" sz="1200" b="1" dirty="0"/>
            </a:br>
            <a:r>
              <a:rPr lang="en-US" sz="1200" b="1" dirty="0"/>
              <a:t>      WriteLine(</a:t>
            </a:r>
            <a:r>
              <a:rPr lang="en-BO" sz="1200" b="1"/>
              <a:t>"</a:t>
            </a:r>
            <a:r>
              <a:rPr lang="en-US" sz="1200" b="1" dirty="0"/>
              <a:t>x = </a:t>
            </a:r>
            <a:r>
              <a:rPr lang="en-BO" sz="1200" b="1"/>
              <a:t>"</a:t>
            </a:r>
            <a:r>
              <a:rPr lang="en-US" sz="1200" b="1" dirty="0"/>
              <a:t> + x);    	</a:t>
            </a:r>
            <a:r>
              <a:rPr lang="en-US" sz="1200" b="1" dirty="0">
                <a:solidFill>
                  <a:schemeClr val="accent6">
                    <a:lumMod val="60000"/>
                    <a:lumOff val="40000"/>
                  </a:schemeClr>
                </a:solidFill>
              </a:rPr>
              <a:t>//  55</a:t>
            </a:r>
          </a:p>
          <a:p>
            <a:r>
              <a:rPr lang="en-US" sz="1200" b="1" dirty="0"/>
              <a:t>      WriteLine(</a:t>
            </a:r>
            <a:r>
              <a:rPr lang="en-BO" sz="1200" b="1"/>
              <a:t>"</a:t>
            </a:r>
            <a:r>
              <a:rPr lang="en-US" sz="1200" b="1" dirty="0"/>
              <a:t>y = </a:t>
            </a:r>
            <a:r>
              <a:rPr lang="en-BO" sz="1200" b="1"/>
              <a:t>"</a:t>
            </a:r>
            <a:r>
              <a:rPr lang="en-US" sz="1200" b="1" dirty="0"/>
              <a:t> + y);    	</a:t>
            </a:r>
            <a:r>
              <a:rPr lang="en-US" sz="1200" b="1" dirty="0">
                <a:solidFill>
                  <a:schemeClr val="accent6">
                    <a:lumMod val="60000"/>
                    <a:lumOff val="40000"/>
                  </a:schemeClr>
                </a:solidFill>
              </a:rPr>
              <a:t>// 134</a:t>
            </a:r>
          </a:p>
          <a:p>
            <a:r>
              <a:rPr lang="en-US" sz="1200" b="1" dirty="0"/>
              <a:t>      WriteLine(</a:t>
            </a:r>
            <a:r>
              <a:rPr lang="en-BO" sz="1200" b="1"/>
              <a:t>"t</a:t>
            </a:r>
            <a:r>
              <a:rPr lang="en-US" sz="1200" b="1" dirty="0"/>
              <a:t> = </a:t>
            </a:r>
            <a:r>
              <a:rPr lang="en-BO" sz="1200" b="1"/>
              <a:t>"</a:t>
            </a:r>
            <a:r>
              <a:rPr lang="en-US" sz="1200" b="1" dirty="0"/>
              <a:t> + t);    	</a:t>
            </a:r>
            <a:r>
              <a:rPr lang="en-US" sz="1200" b="1" dirty="0">
                <a:solidFill>
                  <a:schemeClr val="accent6">
                    <a:lumMod val="60000"/>
                    <a:lumOff val="40000"/>
                  </a:schemeClr>
                </a:solidFill>
              </a:rPr>
              <a:t>// 144</a:t>
            </a:r>
          </a:p>
          <a:p>
            <a:r>
              <a:rPr lang="en-US" sz="1200" b="1" dirty="0"/>
              <a:t>      WriteLine(</a:t>
            </a:r>
            <a:r>
              <a:rPr lang="en-BO" sz="1200" b="1"/>
              <a:t>"</a:t>
            </a:r>
            <a:r>
              <a:rPr lang="en-US" sz="1200" b="1" dirty="0"/>
              <a:t>z = </a:t>
            </a:r>
            <a:r>
              <a:rPr lang="en-BO" sz="1200" b="1"/>
              <a:t>"</a:t>
            </a:r>
            <a:r>
              <a:rPr lang="en-US" sz="1200" b="1" dirty="0"/>
              <a:t> + z);    	</a:t>
            </a:r>
            <a:r>
              <a:rPr lang="en-US" sz="1200" b="1" dirty="0">
                <a:solidFill>
                  <a:schemeClr val="accent6">
                    <a:lumMod val="60000"/>
                    <a:lumOff val="40000"/>
                  </a:schemeClr>
                </a:solidFill>
              </a:rPr>
              <a:t>// 4</a:t>
            </a:r>
          </a:p>
          <a:p>
            <a:r>
              <a:rPr lang="en-US" sz="1200" b="1" dirty="0"/>
              <a:t>      WriteLine(</a:t>
            </a:r>
            <a:r>
              <a:rPr lang="en-BO" sz="1200" b="1"/>
              <a:t>"</a:t>
            </a:r>
            <a:r>
              <a:rPr lang="en-US" sz="1200" b="1" dirty="0"/>
              <a:t>u = </a:t>
            </a:r>
            <a:r>
              <a:rPr lang="en-BO" sz="1200" b="1"/>
              <a:t>"</a:t>
            </a:r>
            <a:r>
              <a:rPr lang="en-US" sz="1200" b="1" dirty="0"/>
              <a:t> + u);    	</a:t>
            </a:r>
            <a:r>
              <a:rPr lang="en-US" sz="1200" b="1" dirty="0">
                <a:solidFill>
                  <a:schemeClr val="accent6">
                    <a:lumMod val="60000"/>
                    <a:lumOff val="40000"/>
                  </a:schemeClr>
                </a:solidFill>
              </a:rPr>
              <a:t>// 4.5</a:t>
            </a:r>
          </a:p>
          <a:p>
            <a:r>
              <a:rPr lang="en-US" sz="1200" b="1" dirty="0"/>
              <a:t>      WriteLine(</a:t>
            </a:r>
            <a:r>
              <a:rPr lang="en-BO" sz="1200" b="1"/>
              <a:t>"</a:t>
            </a:r>
            <a:r>
              <a:rPr lang="en-US" sz="1200" b="1" dirty="0"/>
              <a:t>v = </a:t>
            </a:r>
            <a:r>
              <a:rPr lang="en-BO" sz="1200" b="1"/>
              <a:t>"</a:t>
            </a:r>
            <a:r>
              <a:rPr lang="en-US" sz="1200" b="1" dirty="0"/>
              <a:t> + w);    	</a:t>
            </a:r>
            <a:r>
              <a:rPr lang="en-US" sz="1200" b="1" dirty="0">
                <a:solidFill>
                  <a:schemeClr val="accent6">
                    <a:lumMod val="60000"/>
                    <a:lumOff val="40000"/>
                  </a:schemeClr>
                </a:solidFill>
              </a:rPr>
              <a:t>// 1</a:t>
            </a:r>
          </a:p>
          <a:p>
            <a:r>
              <a:rPr lang="en-US" sz="1200" b="1" dirty="0"/>
              <a:t>      WriteLine(</a:t>
            </a:r>
            <a:r>
              <a:rPr lang="en-BO" sz="1200" b="1"/>
              <a:t>"</a:t>
            </a:r>
            <a:r>
              <a:rPr lang="en-US" sz="1200" b="1" dirty="0"/>
              <a:t>calc1 = </a:t>
            </a:r>
            <a:r>
              <a:rPr lang="en-BO" sz="1200" b="1"/>
              <a:t>"</a:t>
            </a:r>
            <a:r>
              <a:rPr lang="en-US" sz="1200" b="1" dirty="0"/>
              <a:t> + calc1 + </a:t>
            </a:r>
            <a:r>
              <a:rPr lang="en-BO" sz="1200" b="1"/>
              <a:t>"</a:t>
            </a:r>
            <a:r>
              <a:rPr lang="en-US" sz="1200" b="1" dirty="0"/>
              <a:t> . calc2 = </a:t>
            </a:r>
            <a:r>
              <a:rPr lang="en-BO" sz="1200" b="1"/>
              <a:t>"</a:t>
            </a:r>
            <a:r>
              <a:rPr lang="en-US" sz="1200" b="1" dirty="0"/>
              <a:t> + calc2 + </a:t>
            </a:r>
            <a:r>
              <a:rPr lang="en-BO" sz="1200" b="1"/>
              <a:t>"</a:t>
            </a:r>
            <a:r>
              <a:rPr lang="en-US" sz="1200" b="1" dirty="0"/>
              <a:t> . calc3 = </a:t>
            </a:r>
            <a:r>
              <a:rPr lang="en-BO" sz="1200" b="1"/>
              <a:t>"</a:t>
            </a:r>
            <a:r>
              <a:rPr lang="en-US" sz="1200" b="1" dirty="0"/>
              <a:t> + calc3); </a:t>
            </a:r>
            <a:r>
              <a:rPr lang="en-US" sz="1200" b="1" dirty="0">
                <a:solidFill>
                  <a:schemeClr val="accent6">
                    <a:lumMod val="60000"/>
                    <a:lumOff val="40000"/>
                  </a:schemeClr>
                </a:solidFill>
              </a:rPr>
              <a:t> // 837, 837, 19346.5 </a:t>
            </a:r>
          </a:p>
          <a:p>
            <a:r>
              <a:rPr lang="en-US" sz="1200" b="1" dirty="0"/>
              <a:t>      WriteLine(</a:t>
            </a:r>
            <a:r>
              <a:rPr lang="en-BO" sz="1200" b="1"/>
              <a:t>"</a:t>
            </a:r>
            <a:r>
              <a:rPr lang="en-US" sz="1200" b="1" dirty="0"/>
              <a:t>calc4 = </a:t>
            </a:r>
            <a:r>
              <a:rPr lang="en-BO" sz="1200" b="1"/>
              <a:t>"</a:t>
            </a:r>
            <a:r>
              <a:rPr lang="en-US" sz="1200" b="1" dirty="0"/>
              <a:t> + calc4);    	</a:t>
            </a:r>
            <a:r>
              <a:rPr lang="en-US" sz="1200" b="1" dirty="0">
                <a:solidFill>
                  <a:schemeClr val="accent6">
                    <a:lumMod val="60000"/>
                    <a:lumOff val="40000"/>
                  </a:schemeClr>
                </a:solidFill>
              </a:rPr>
              <a:t>// </a:t>
            </a:r>
            <a:r>
              <a:rPr lang="en-BO" sz="1200" b="1">
                <a:solidFill>
                  <a:schemeClr val="accent6">
                    <a:lumMod val="60000"/>
                    <a:lumOff val="40000"/>
                  </a:schemeClr>
                </a:solidFill>
              </a:rPr>
              <a:t>2.43636363636364</a:t>
            </a:r>
            <a:endParaRPr lang="en-US" sz="1200" b="1">
              <a:solidFill>
                <a:schemeClr val="accent6">
                  <a:lumMod val="60000"/>
                  <a:lumOff val="40000"/>
                </a:schemeClr>
              </a:solidFill>
            </a:endParaRP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2483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8A29-CE5E-8744-851C-5C1B96CD296F}"/>
              </a:ext>
            </a:extLst>
          </p:cNvPr>
          <p:cNvSpPr>
            <a:spLocks noGrp="1"/>
          </p:cNvSpPr>
          <p:nvPr>
            <p:ph type="title"/>
          </p:nvPr>
        </p:nvSpPr>
        <p:spPr/>
        <p:txBody>
          <a:bodyPr/>
          <a:lstStyle/>
          <a:p>
            <a:r>
              <a:rPr lang="en-BO"/>
              <a:t>La clase Math</a:t>
            </a:r>
          </a:p>
        </p:txBody>
      </p:sp>
      <p:sp>
        <p:nvSpPr>
          <p:cNvPr id="3" name="Content Placeholder 2">
            <a:extLst>
              <a:ext uri="{FF2B5EF4-FFF2-40B4-BE49-F238E27FC236}">
                <a16:creationId xmlns:a16="http://schemas.microsoft.com/office/drawing/2014/main" id="{F114B273-A843-A243-9E2A-5698CB2751BB}"/>
              </a:ext>
            </a:extLst>
          </p:cNvPr>
          <p:cNvSpPr>
            <a:spLocks noGrp="1"/>
          </p:cNvSpPr>
          <p:nvPr>
            <p:ph idx="1"/>
          </p:nvPr>
        </p:nvSpPr>
        <p:spPr>
          <a:xfrm>
            <a:off x="838200" y="1825625"/>
            <a:ext cx="3942806" cy="3791625"/>
          </a:xfrm>
        </p:spPr>
        <p:txBody>
          <a:bodyPr>
            <a:normAutofit/>
          </a:bodyPr>
          <a:lstStyle/>
          <a:p>
            <a:pPr marL="0" indent="0" algn="just">
              <a:buNone/>
            </a:pPr>
            <a:r>
              <a:rPr lang="en-BO" sz="2000"/>
              <a:t>Para completar las operaciones matemáticas que no pueden hacerse con operadores, la librería de .Net incluye la clase </a:t>
            </a:r>
            <a:r>
              <a:rPr lang="en-BO" sz="2000" b="1">
                <a:solidFill>
                  <a:schemeClr val="accent6">
                    <a:lumMod val="75000"/>
                  </a:schemeClr>
                </a:solidFill>
              </a:rPr>
              <a:t>System.Math</a:t>
            </a:r>
            <a:r>
              <a:rPr lang="en-BO" sz="2000"/>
              <a:t>.</a:t>
            </a:r>
          </a:p>
          <a:p>
            <a:pPr marL="0" indent="0" algn="just">
              <a:buNone/>
            </a:pPr>
            <a:endParaRPr lang="en-BO" sz="2000"/>
          </a:p>
          <a:p>
            <a:pPr marL="0" indent="0" algn="just">
              <a:buNone/>
            </a:pPr>
            <a:r>
              <a:rPr lang="en-BO" sz="2000"/>
              <a:t>Es una librería muy completa para hacer todo tipo de operaciones matemáticas básicas, como potencias, raíz cuadrada, cálculos trigonométricos, exponenciación, logaritmos, etc. </a:t>
            </a:r>
          </a:p>
        </p:txBody>
      </p:sp>
      <p:sp>
        <p:nvSpPr>
          <p:cNvPr id="4" name="TextBox 3">
            <a:extLst>
              <a:ext uri="{FF2B5EF4-FFF2-40B4-BE49-F238E27FC236}">
                <a16:creationId xmlns:a16="http://schemas.microsoft.com/office/drawing/2014/main" id="{ACBEDADA-EFD1-3349-9C22-5309B9481CF8}"/>
              </a:ext>
            </a:extLst>
          </p:cNvPr>
          <p:cNvSpPr txBox="1"/>
          <p:nvPr/>
        </p:nvSpPr>
        <p:spPr>
          <a:xfrm>
            <a:off x="5138055" y="1690688"/>
            <a:ext cx="6215743" cy="320087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accent2">
                    <a:lumMod val="40000"/>
                    <a:lumOff val="60000"/>
                  </a:schemeClr>
                </a:solidFill>
              </a:rPr>
              <a:t>using static System.Math</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WriteLine("9 al cuadrado = " + </a:t>
            </a:r>
            <a:r>
              <a:rPr lang="en-US" sz="1200" b="1">
                <a:solidFill>
                  <a:schemeClr val="accent2">
                    <a:lumMod val="40000"/>
                    <a:lumOff val="60000"/>
                  </a:schemeClr>
                </a:solidFill>
              </a:rPr>
              <a:t>Pow</a:t>
            </a:r>
            <a:r>
              <a:rPr lang="en-US" sz="1200" b="1"/>
              <a:t>(9, 2));   </a:t>
            </a:r>
            <a:r>
              <a:rPr lang="en-US" sz="1200" b="1">
                <a:solidFill>
                  <a:schemeClr val="accent6">
                    <a:lumMod val="40000"/>
                    <a:lumOff val="60000"/>
                  </a:schemeClr>
                </a:solidFill>
              </a:rPr>
              <a:t>// 81 </a:t>
            </a:r>
          </a:p>
          <a:p>
            <a:r>
              <a:rPr lang="en-US" sz="1200" b="1"/>
              <a:t>      WriteLine("raiz cuadrada de 64 = " + </a:t>
            </a:r>
            <a:r>
              <a:rPr lang="en-US" sz="1200" b="1">
                <a:solidFill>
                  <a:schemeClr val="accent2">
                    <a:lumMod val="40000"/>
                    <a:lumOff val="60000"/>
                  </a:schemeClr>
                </a:solidFill>
              </a:rPr>
              <a:t>Sqrt</a:t>
            </a:r>
            <a:r>
              <a:rPr lang="en-US" sz="1200" b="1"/>
              <a:t>(64));   </a:t>
            </a:r>
            <a:r>
              <a:rPr lang="en-US" sz="1200" b="1">
                <a:solidFill>
                  <a:schemeClr val="accent6">
                    <a:lumMod val="40000"/>
                    <a:lumOff val="60000"/>
                  </a:schemeClr>
                </a:solidFill>
              </a:rPr>
              <a:t>// 8</a:t>
            </a:r>
          </a:p>
          <a:p>
            <a:r>
              <a:rPr lang="en-US" sz="1200" b="1"/>
              <a:t>      var seno = </a:t>
            </a:r>
            <a:r>
              <a:rPr lang="en-US" sz="1200" b="1">
                <a:solidFill>
                  <a:schemeClr val="accent2">
                    <a:lumMod val="40000"/>
                    <a:lumOff val="60000"/>
                  </a:schemeClr>
                </a:solidFill>
              </a:rPr>
              <a:t>Sin</a:t>
            </a:r>
            <a:r>
              <a:rPr lang="en-US" sz="1200" b="1"/>
              <a:t>(45.37);   </a:t>
            </a:r>
          </a:p>
          <a:p>
            <a:r>
              <a:rPr lang="en-US" sz="1200" b="1"/>
              <a:t>      var max = </a:t>
            </a:r>
            <a:r>
              <a:rPr lang="en-US" sz="1200" b="1">
                <a:solidFill>
                  <a:schemeClr val="accent2">
                    <a:lumMod val="40000"/>
                    <a:lumOff val="60000"/>
                  </a:schemeClr>
                </a:solidFill>
              </a:rPr>
              <a:t>Max</a:t>
            </a:r>
            <a:r>
              <a:rPr lang="en-US" sz="1200" b="1"/>
              <a:t>(</a:t>
            </a:r>
            <a:r>
              <a:rPr lang="en-US" sz="1200" b="1">
                <a:solidFill>
                  <a:schemeClr val="accent2">
                    <a:lumMod val="40000"/>
                    <a:lumOff val="60000"/>
                  </a:schemeClr>
                </a:solidFill>
              </a:rPr>
              <a:t>Floor</a:t>
            </a:r>
            <a:r>
              <a:rPr lang="en-US" sz="1200" b="1"/>
              <a:t>(seno), </a:t>
            </a:r>
            <a:r>
              <a:rPr lang="en-US" sz="1200" b="1">
                <a:solidFill>
                  <a:schemeClr val="accent2">
                    <a:lumMod val="40000"/>
                    <a:lumOff val="60000"/>
                  </a:schemeClr>
                </a:solidFill>
              </a:rPr>
              <a:t>Round</a:t>
            </a:r>
            <a:r>
              <a:rPr lang="en-US" sz="1200" b="1"/>
              <a:t>(seno));  </a:t>
            </a:r>
          </a:p>
          <a:p>
            <a:r>
              <a:rPr lang="en-US" sz="1200" b="1"/>
              <a:t>      var min = </a:t>
            </a:r>
            <a:r>
              <a:rPr lang="en-US" sz="1200" b="1">
                <a:solidFill>
                  <a:schemeClr val="accent2">
                    <a:lumMod val="40000"/>
                    <a:lumOff val="60000"/>
                  </a:schemeClr>
                </a:solidFill>
              </a:rPr>
              <a:t>Min</a:t>
            </a:r>
            <a:r>
              <a:rPr lang="en-US" sz="1200" b="1"/>
              <a:t>(</a:t>
            </a:r>
            <a:r>
              <a:rPr lang="en-US" sz="1200" b="1">
                <a:solidFill>
                  <a:schemeClr val="accent2">
                    <a:lumMod val="40000"/>
                    <a:lumOff val="60000"/>
                  </a:schemeClr>
                </a:solidFill>
              </a:rPr>
              <a:t>Floor</a:t>
            </a:r>
            <a:r>
              <a:rPr lang="en-US" sz="1200" b="1"/>
              <a:t>(seno), </a:t>
            </a:r>
            <a:r>
              <a:rPr lang="en-US" sz="1200" b="1">
                <a:solidFill>
                  <a:schemeClr val="accent2">
                    <a:lumMod val="40000"/>
                    <a:lumOff val="60000"/>
                  </a:schemeClr>
                </a:solidFill>
              </a:rPr>
              <a:t>Round</a:t>
            </a:r>
            <a:r>
              <a:rPr lang="en-US" sz="1200" b="1"/>
              <a:t>(seno));        </a:t>
            </a:r>
          </a:p>
          <a:p>
            <a:r>
              <a:rPr lang="en-US" sz="1200" b="1"/>
              <a:t>      WriteLine("Seno de 45.37 = " + seno);     </a:t>
            </a:r>
            <a:r>
              <a:rPr lang="en-US" sz="1200" b="1">
                <a:solidFill>
                  <a:schemeClr val="accent6">
                    <a:lumMod val="40000"/>
                    <a:lumOff val="60000"/>
                  </a:schemeClr>
                </a:solidFill>
              </a:rPr>
              <a:t>// 0.9832851623027296</a:t>
            </a:r>
          </a:p>
          <a:p>
            <a:r>
              <a:rPr lang="en-US" sz="1200" b="1"/>
              <a:t>      WriteLine("Mayor entre Floor y Round = " + max);  </a:t>
            </a:r>
            <a:r>
              <a:rPr lang="en-US" sz="1200" b="1">
                <a:solidFill>
                  <a:schemeClr val="accent6">
                    <a:lumMod val="40000"/>
                    <a:lumOff val="60000"/>
                  </a:schemeClr>
                </a:solidFill>
              </a:rPr>
              <a:t>// 1</a:t>
            </a:r>
          </a:p>
          <a:p>
            <a:r>
              <a:rPr lang="en-US" sz="1200" b="1"/>
              <a:t>      WriteLine("Menor entre Floor y Round = " + min);  </a:t>
            </a:r>
            <a:r>
              <a:rPr lang="en-US" sz="1200" b="1">
                <a:solidFill>
                  <a:schemeClr val="accent6">
                    <a:lumMod val="40000"/>
                    <a:lumOff val="60000"/>
                  </a:schemeClr>
                </a:solidFill>
              </a:rPr>
              <a:t>// 0</a:t>
            </a:r>
            <a:r>
              <a:rPr lang="en-US" sz="1200" b="1"/>
              <a:t>     </a:t>
            </a:r>
          </a:p>
          <a:p>
            <a:r>
              <a:rPr lang="en-US" sz="1200" b="1"/>
              <a:t>      WriteLine("Valor absoluto de (56-94) = " + </a:t>
            </a:r>
            <a:r>
              <a:rPr lang="en-US" sz="1200" b="1">
                <a:solidFill>
                  <a:schemeClr val="accent2">
                    <a:lumMod val="40000"/>
                    <a:lumOff val="60000"/>
                  </a:schemeClr>
                </a:solidFill>
              </a:rPr>
              <a:t>Abs</a:t>
            </a:r>
            <a:r>
              <a:rPr lang="en-US" sz="1200" b="1"/>
              <a:t>(56 - 94));   </a:t>
            </a:r>
            <a:r>
              <a:rPr lang="en-US" sz="1200" b="1">
                <a:solidFill>
                  <a:schemeClr val="accent6">
                    <a:lumMod val="40000"/>
                    <a:lumOff val="60000"/>
                  </a:schemeClr>
                </a:solidFill>
              </a:rPr>
              <a:t>// 38</a:t>
            </a:r>
            <a:r>
              <a:rPr lang="en-US" sz="1200" b="1"/>
              <a:t> </a:t>
            </a:r>
          </a:p>
          <a:p>
            <a:r>
              <a:rPr lang="en-US" sz="1200" b="1"/>
              <a:t>}</a:t>
            </a:r>
          </a:p>
          <a:p>
            <a:endParaRPr lang="en-US" sz="1200" b="1"/>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EAEB1496-203E-AC42-AD23-E72B05F47DB3}"/>
              </a:ext>
            </a:extLst>
          </p:cNvPr>
          <p:cNvSpPr txBox="1"/>
          <p:nvPr/>
        </p:nvSpPr>
        <p:spPr>
          <a:xfrm>
            <a:off x="5138056" y="4956988"/>
            <a:ext cx="6215743" cy="923330"/>
          </a:xfrm>
          <a:prstGeom prst="rect">
            <a:avLst/>
          </a:prstGeom>
          <a:noFill/>
        </p:spPr>
        <p:txBody>
          <a:bodyPr wrap="square" rtlCol="0">
            <a:spAutoFit/>
          </a:bodyPr>
          <a:lstStyle/>
          <a:p>
            <a:r>
              <a:rPr lang="en-BO"/>
              <a:t>Para poder usar las funciones o métodos de </a:t>
            </a:r>
            <a:r>
              <a:rPr lang="en-BO" b="1">
                <a:solidFill>
                  <a:schemeClr val="accent6">
                    <a:lumMod val="75000"/>
                  </a:schemeClr>
                </a:solidFill>
              </a:rPr>
              <a:t>System.Math</a:t>
            </a:r>
            <a:r>
              <a:rPr lang="en-BO"/>
              <a:t>, como métodos globales, debe agregarse al encabezado:</a:t>
            </a:r>
          </a:p>
          <a:p>
            <a:r>
              <a:rPr lang="en-BO" b="1">
                <a:solidFill>
                  <a:schemeClr val="accent6">
                    <a:lumMod val="75000"/>
                  </a:schemeClr>
                </a:solidFill>
              </a:rPr>
              <a:t>using static System.Math; </a:t>
            </a:r>
          </a:p>
        </p:txBody>
      </p:sp>
    </p:spTree>
    <p:extLst>
      <p:ext uri="{BB962C8B-B14F-4D97-AF65-F5344CB8AC3E}">
        <p14:creationId xmlns:p14="http://schemas.microsoft.com/office/powerpoint/2010/main" val="322945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D7E5-BC77-994E-B231-0B5E2DA83C89}"/>
              </a:ext>
            </a:extLst>
          </p:cNvPr>
          <p:cNvSpPr>
            <a:spLocks noGrp="1"/>
          </p:cNvSpPr>
          <p:nvPr>
            <p:ph type="title"/>
          </p:nvPr>
        </p:nvSpPr>
        <p:spPr/>
        <p:txBody>
          <a:bodyPr/>
          <a:lstStyle/>
          <a:p>
            <a:r>
              <a:rPr lang="en-BO"/>
              <a:t>Cómo funciona una CPU?</a:t>
            </a:r>
          </a:p>
        </p:txBody>
      </p:sp>
      <p:pic>
        <p:nvPicPr>
          <p:cNvPr id="13" name="Picture 12">
            <a:extLst>
              <a:ext uri="{FF2B5EF4-FFF2-40B4-BE49-F238E27FC236}">
                <a16:creationId xmlns:a16="http://schemas.microsoft.com/office/drawing/2014/main" id="{C907A7DC-9762-1B46-8452-8CDF6EC9C19B}"/>
              </a:ext>
            </a:extLst>
          </p:cNvPr>
          <p:cNvPicPr>
            <a:picLocks noChangeAspect="1"/>
          </p:cNvPicPr>
          <p:nvPr/>
        </p:nvPicPr>
        <p:blipFill>
          <a:blip r:embed="rId2"/>
          <a:stretch>
            <a:fillRect/>
          </a:stretch>
        </p:blipFill>
        <p:spPr>
          <a:xfrm>
            <a:off x="1379673" y="1690688"/>
            <a:ext cx="4845705" cy="3117237"/>
          </a:xfrm>
          <a:prstGeom prst="rect">
            <a:avLst/>
          </a:prstGeom>
        </p:spPr>
      </p:pic>
      <p:sp>
        <p:nvSpPr>
          <p:cNvPr id="18" name="TextBox 17">
            <a:extLst>
              <a:ext uri="{FF2B5EF4-FFF2-40B4-BE49-F238E27FC236}">
                <a16:creationId xmlns:a16="http://schemas.microsoft.com/office/drawing/2014/main" id="{155C85BE-0BEC-3946-B8FC-AF94BF8CD763}"/>
              </a:ext>
            </a:extLst>
          </p:cNvPr>
          <p:cNvSpPr txBox="1"/>
          <p:nvPr/>
        </p:nvSpPr>
        <p:spPr>
          <a:xfrm>
            <a:off x="2384981" y="2099949"/>
            <a:ext cx="1168925" cy="369332"/>
          </a:xfrm>
          <a:prstGeom prst="rect">
            <a:avLst/>
          </a:prstGeom>
          <a:noFill/>
        </p:spPr>
        <p:txBody>
          <a:bodyPr wrap="square" rtlCol="0">
            <a:spAutoFit/>
          </a:bodyPr>
          <a:lstStyle/>
          <a:p>
            <a:r>
              <a:rPr lang="en-BO">
                <a:solidFill>
                  <a:schemeClr val="bg1">
                    <a:lumMod val="95000"/>
                  </a:schemeClr>
                </a:solidFill>
              </a:rPr>
              <a:t>Memoria</a:t>
            </a:r>
          </a:p>
        </p:txBody>
      </p:sp>
      <p:grpSp>
        <p:nvGrpSpPr>
          <p:cNvPr id="31" name="Group 30">
            <a:extLst>
              <a:ext uri="{FF2B5EF4-FFF2-40B4-BE49-F238E27FC236}">
                <a16:creationId xmlns:a16="http://schemas.microsoft.com/office/drawing/2014/main" id="{8E3B2900-BA3F-EB4F-A30D-6B208BE9A9F2}"/>
              </a:ext>
            </a:extLst>
          </p:cNvPr>
          <p:cNvGrpSpPr/>
          <p:nvPr/>
        </p:nvGrpSpPr>
        <p:grpSpPr>
          <a:xfrm>
            <a:off x="7020599" y="2099949"/>
            <a:ext cx="3911600" cy="2846895"/>
            <a:chOff x="7048879" y="1732716"/>
            <a:chExt cx="3911600" cy="2846895"/>
          </a:xfrm>
        </p:grpSpPr>
        <p:pic>
          <p:nvPicPr>
            <p:cNvPr id="20" name="Picture 19" descr="A screenshot of a cell phone&#10;&#10;Description automatically generated">
              <a:extLst>
                <a:ext uri="{FF2B5EF4-FFF2-40B4-BE49-F238E27FC236}">
                  <a16:creationId xmlns:a16="http://schemas.microsoft.com/office/drawing/2014/main" id="{EB1E5051-F7B3-2A42-A970-CA128EB4A57B}"/>
                </a:ext>
              </a:extLst>
            </p:cNvPr>
            <p:cNvPicPr>
              <a:picLocks noChangeAspect="1"/>
            </p:cNvPicPr>
            <p:nvPr/>
          </p:nvPicPr>
          <p:blipFill>
            <a:blip r:embed="rId3"/>
            <a:stretch>
              <a:fillRect/>
            </a:stretch>
          </p:blipFill>
          <p:spPr>
            <a:xfrm>
              <a:off x="7048879" y="1813237"/>
              <a:ext cx="3911600" cy="2667000"/>
            </a:xfrm>
            <a:prstGeom prst="rect">
              <a:avLst/>
            </a:prstGeom>
          </p:spPr>
        </p:pic>
        <p:sp>
          <p:nvSpPr>
            <p:cNvPr id="21" name="Rectangle 20">
              <a:extLst>
                <a:ext uri="{FF2B5EF4-FFF2-40B4-BE49-F238E27FC236}">
                  <a16:creationId xmlns:a16="http://schemas.microsoft.com/office/drawing/2014/main" id="{82408157-FD98-2649-8361-A3E25A543B8F}"/>
                </a:ext>
              </a:extLst>
            </p:cNvPr>
            <p:cNvSpPr/>
            <p:nvPr/>
          </p:nvSpPr>
          <p:spPr>
            <a:xfrm>
              <a:off x="7778051" y="1930679"/>
              <a:ext cx="2271860" cy="2648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7" name="Picture 16" descr="A picture containing man, sitting, wearing, standing&#10;&#10;Description automatically generated">
              <a:extLst>
                <a:ext uri="{FF2B5EF4-FFF2-40B4-BE49-F238E27FC236}">
                  <a16:creationId xmlns:a16="http://schemas.microsoft.com/office/drawing/2014/main" id="{DD91327A-6694-E445-995A-CBDC61A26F3C}"/>
                </a:ext>
              </a:extLst>
            </p:cNvPr>
            <p:cNvPicPr>
              <a:picLocks noChangeAspect="1"/>
            </p:cNvPicPr>
            <p:nvPr/>
          </p:nvPicPr>
          <p:blipFill>
            <a:blip r:embed="rId4"/>
            <a:stretch>
              <a:fillRect/>
            </a:stretch>
          </p:blipFill>
          <p:spPr>
            <a:xfrm>
              <a:off x="7778051" y="2474703"/>
              <a:ext cx="493172" cy="566954"/>
            </a:xfrm>
            <a:prstGeom prst="rect">
              <a:avLst/>
            </a:prstGeom>
          </p:spPr>
        </p:pic>
        <p:sp>
          <p:nvSpPr>
            <p:cNvPr id="23" name="TextBox 22">
              <a:extLst>
                <a:ext uri="{FF2B5EF4-FFF2-40B4-BE49-F238E27FC236}">
                  <a16:creationId xmlns:a16="http://schemas.microsoft.com/office/drawing/2014/main" id="{3944DCA7-CF9E-0349-A89B-1466F5279971}"/>
                </a:ext>
              </a:extLst>
            </p:cNvPr>
            <p:cNvSpPr txBox="1"/>
            <p:nvPr/>
          </p:nvSpPr>
          <p:spPr>
            <a:xfrm>
              <a:off x="10101749" y="1732716"/>
              <a:ext cx="782424" cy="369332"/>
            </a:xfrm>
            <a:prstGeom prst="rect">
              <a:avLst/>
            </a:prstGeom>
            <a:solidFill>
              <a:schemeClr val="accent1">
                <a:lumMod val="40000"/>
                <a:lumOff val="60000"/>
              </a:schemeClr>
            </a:solidFill>
          </p:spPr>
          <p:txBody>
            <a:bodyPr wrap="square" rtlCol="0">
              <a:spAutoFit/>
            </a:bodyPr>
            <a:lstStyle/>
            <a:p>
              <a:pPr algn="ctr"/>
              <a:r>
                <a:rPr lang="en-BO"/>
                <a:t>RAM</a:t>
              </a:r>
            </a:p>
          </p:txBody>
        </p:sp>
        <p:cxnSp>
          <p:nvCxnSpPr>
            <p:cNvPr id="27" name="Straight Arrow Connector 26">
              <a:extLst>
                <a:ext uri="{FF2B5EF4-FFF2-40B4-BE49-F238E27FC236}">
                  <a16:creationId xmlns:a16="http://schemas.microsoft.com/office/drawing/2014/main" id="{30C724DB-0DAA-FE41-B1AF-07281A807355}"/>
                </a:ext>
              </a:extLst>
            </p:cNvPr>
            <p:cNvCxnSpPr/>
            <p:nvPr/>
          </p:nvCxnSpPr>
          <p:spPr>
            <a:xfrm>
              <a:off x="8271223" y="2769665"/>
              <a:ext cx="1830526" cy="509047"/>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AC08E84-5D7F-2C44-87A5-BE57E1F272B0}"/>
                </a:ext>
              </a:extLst>
            </p:cNvPr>
            <p:cNvSpPr txBox="1"/>
            <p:nvPr/>
          </p:nvSpPr>
          <p:spPr>
            <a:xfrm>
              <a:off x="8560475" y="1813237"/>
              <a:ext cx="1489436" cy="923330"/>
            </a:xfrm>
            <a:prstGeom prst="rect">
              <a:avLst/>
            </a:prstGeom>
            <a:solidFill>
              <a:schemeClr val="accent4">
                <a:lumMod val="60000"/>
                <a:lumOff val="40000"/>
              </a:schemeClr>
            </a:solidFill>
          </p:spPr>
          <p:txBody>
            <a:bodyPr wrap="square" rtlCol="0">
              <a:spAutoFit/>
            </a:bodyPr>
            <a:lstStyle/>
            <a:p>
              <a:endParaRPr lang="en-BO"/>
            </a:p>
            <a:p>
              <a:r>
                <a:rPr lang="en-BO"/>
                <a:t>Instrucciones</a:t>
              </a:r>
            </a:p>
            <a:p>
              <a:endParaRPr lang="en-BO"/>
            </a:p>
          </p:txBody>
        </p:sp>
        <p:sp>
          <p:nvSpPr>
            <p:cNvPr id="29" name="TextBox 28">
              <a:extLst>
                <a:ext uri="{FF2B5EF4-FFF2-40B4-BE49-F238E27FC236}">
                  <a16:creationId xmlns:a16="http://schemas.microsoft.com/office/drawing/2014/main" id="{55E8F552-FAC0-7247-90FE-51894123890C}"/>
                </a:ext>
              </a:extLst>
            </p:cNvPr>
            <p:cNvSpPr txBox="1"/>
            <p:nvPr/>
          </p:nvSpPr>
          <p:spPr>
            <a:xfrm>
              <a:off x="9004679" y="3041657"/>
              <a:ext cx="719997" cy="369332"/>
            </a:xfrm>
            <a:prstGeom prst="rect">
              <a:avLst/>
            </a:prstGeom>
            <a:noFill/>
          </p:spPr>
          <p:txBody>
            <a:bodyPr wrap="square" rtlCol="0">
              <a:spAutoFit/>
            </a:bodyPr>
            <a:lstStyle/>
            <a:p>
              <a:r>
                <a:rPr lang="en-BO">
                  <a:solidFill>
                    <a:schemeClr val="accent6">
                      <a:lumMod val="75000"/>
                    </a:schemeClr>
                  </a:solidFill>
                </a:rPr>
                <a:t>Datos</a:t>
              </a:r>
            </a:p>
          </p:txBody>
        </p:sp>
        <p:cxnSp>
          <p:nvCxnSpPr>
            <p:cNvPr id="25" name="Straight Arrow Connector 24">
              <a:extLst>
                <a:ext uri="{FF2B5EF4-FFF2-40B4-BE49-F238E27FC236}">
                  <a16:creationId xmlns:a16="http://schemas.microsoft.com/office/drawing/2014/main" id="{4598A1A3-0B5D-8542-9D45-93B4E0669F01}"/>
                </a:ext>
              </a:extLst>
            </p:cNvPr>
            <p:cNvCxnSpPr>
              <a:endCxn id="17" idx="3"/>
            </p:cNvCxnSpPr>
            <p:nvPr/>
          </p:nvCxnSpPr>
          <p:spPr>
            <a:xfrm flipH="1">
              <a:off x="8271223" y="2392593"/>
              <a:ext cx="1830526" cy="3655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5A6FAA1-6BC8-E84A-A08E-ADD54D68B952}"/>
              </a:ext>
            </a:extLst>
          </p:cNvPr>
          <p:cNvSpPr txBox="1"/>
          <p:nvPr/>
        </p:nvSpPr>
        <p:spPr>
          <a:xfrm>
            <a:off x="1379673" y="5128181"/>
            <a:ext cx="9552526" cy="1200329"/>
          </a:xfrm>
          <a:prstGeom prst="rect">
            <a:avLst/>
          </a:prstGeom>
          <a:noFill/>
        </p:spPr>
        <p:txBody>
          <a:bodyPr wrap="square" rtlCol="0">
            <a:spAutoFit/>
          </a:bodyPr>
          <a:lstStyle/>
          <a:p>
            <a:r>
              <a:rPr lang="en-BO"/>
              <a:t>La </a:t>
            </a:r>
            <a:r>
              <a:rPr lang="en-BO" b="1">
                <a:solidFill>
                  <a:schemeClr val="accent6">
                    <a:lumMod val="75000"/>
                  </a:schemeClr>
                </a:solidFill>
              </a:rPr>
              <a:t>CPU</a:t>
            </a:r>
            <a:r>
              <a:rPr lang="en-BO"/>
              <a:t>, </a:t>
            </a:r>
            <a:r>
              <a:rPr lang="en-BO" b="1">
                <a:solidFill>
                  <a:schemeClr val="accent6">
                    <a:lumMod val="75000"/>
                  </a:schemeClr>
                </a:solidFill>
              </a:rPr>
              <a:t>con su memoria</a:t>
            </a:r>
            <a:r>
              <a:rPr lang="en-BO"/>
              <a:t>, es la que le da a los </a:t>
            </a:r>
            <a:r>
              <a:rPr lang="en-BO" b="1">
                <a:solidFill>
                  <a:schemeClr val="accent6">
                    <a:lumMod val="75000"/>
                  </a:schemeClr>
                </a:solidFill>
              </a:rPr>
              <a:t>dispositivos inteligentes </a:t>
            </a:r>
            <a:r>
              <a:rPr lang="en-BO"/>
              <a:t>su “inteligencia” para realizar varias tareas difrentes. El procesador es el “cerebro” que puede interpretar y </a:t>
            </a:r>
            <a:r>
              <a:rPr lang="en-BO" b="1">
                <a:solidFill>
                  <a:schemeClr val="accent6">
                    <a:lumMod val="75000"/>
                  </a:schemeClr>
                </a:solidFill>
              </a:rPr>
              <a:t>procesar</a:t>
            </a:r>
            <a:r>
              <a:rPr lang="en-BO"/>
              <a:t> las operaciones que el dispositivo en cuestión realiza para su usuario, haciendo uso de los </a:t>
            </a:r>
            <a:r>
              <a:rPr lang="en-BO" b="1">
                <a:solidFill>
                  <a:schemeClr val="accent6">
                    <a:lumMod val="75000"/>
                  </a:schemeClr>
                </a:solidFill>
              </a:rPr>
              <a:t>datos</a:t>
            </a:r>
            <a:r>
              <a:rPr lang="en-BO"/>
              <a:t> ó </a:t>
            </a:r>
            <a:r>
              <a:rPr lang="en-BO" b="1">
                <a:solidFill>
                  <a:schemeClr val="accent6">
                    <a:lumMod val="75000"/>
                  </a:schemeClr>
                </a:solidFill>
              </a:rPr>
              <a:t>información</a:t>
            </a:r>
            <a:r>
              <a:rPr lang="en-BO"/>
              <a:t> almacenada en la misma memoria que las </a:t>
            </a:r>
            <a:r>
              <a:rPr lang="en-BO" b="1">
                <a:solidFill>
                  <a:schemeClr val="accent6">
                    <a:lumMod val="75000"/>
                  </a:schemeClr>
                </a:solidFill>
              </a:rPr>
              <a:t>instrucciones</a:t>
            </a:r>
            <a:r>
              <a:rPr lang="en-BO"/>
              <a:t>. </a:t>
            </a:r>
          </a:p>
        </p:txBody>
      </p:sp>
    </p:spTree>
    <p:extLst>
      <p:ext uri="{BB962C8B-B14F-4D97-AF65-F5344CB8AC3E}">
        <p14:creationId xmlns:p14="http://schemas.microsoft.com/office/powerpoint/2010/main" val="3687175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F4C5-DA5C-3349-A8ED-0800A058135C}"/>
              </a:ext>
            </a:extLst>
          </p:cNvPr>
          <p:cNvSpPr>
            <a:spLocks noGrp="1"/>
          </p:cNvSpPr>
          <p:nvPr>
            <p:ph type="title"/>
          </p:nvPr>
        </p:nvSpPr>
        <p:spPr/>
        <p:txBody>
          <a:bodyPr/>
          <a:lstStyle/>
          <a:p>
            <a:r>
              <a:rPr lang="en-BO"/>
              <a:t>Operador de asignación</a:t>
            </a:r>
          </a:p>
        </p:txBody>
      </p:sp>
      <p:sp>
        <p:nvSpPr>
          <p:cNvPr id="3" name="Content Placeholder 2">
            <a:extLst>
              <a:ext uri="{FF2B5EF4-FFF2-40B4-BE49-F238E27FC236}">
                <a16:creationId xmlns:a16="http://schemas.microsoft.com/office/drawing/2014/main" id="{53F9F19A-7543-B145-9586-A9F9D37AD2C4}"/>
              </a:ext>
            </a:extLst>
          </p:cNvPr>
          <p:cNvSpPr>
            <a:spLocks noGrp="1"/>
          </p:cNvSpPr>
          <p:nvPr>
            <p:ph idx="1"/>
          </p:nvPr>
        </p:nvSpPr>
        <p:spPr>
          <a:xfrm>
            <a:off x="838200" y="2312967"/>
            <a:ext cx="5066211" cy="3199221"/>
          </a:xfrm>
        </p:spPr>
        <p:txBody>
          <a:bodyPr>
            <a:normAutofit/>
          </a:bodyPr>
          <a:lstStyle/>
          <a:p>
            <a:pPr marL="0" indent="0" algn="just">
              <a:buNone/>
            </a:pPr>
            <a:r>
              <a:rPr lang="en-US" sz="2000" dirty="0"/>
              <a:t>El </a:t>
            </a:r>
            <a:r>
              <a:rPr lang="en-US" sz="2000" dirty="0" err="1"/>
              <a:t>siguiente</a:t>
            </a:r>
            <a:r>
              <a:rPr lang="en-US" sz="2000" dirty="0"/>
              <a:t> </a:t>
            </a:r>
            <a:r>
              <a:rPr lang="en-US" sz="2000" dirty="0" err="1"/>
              <a:t>grupo</a:t>
            </a:r>
            <a:r>
              <a:rPr lang="en-US" sz="2000" dirty="0"/>
              <a:t> son los </a:t>
            </a:r>
            <a:r>
              <a:rPr lang="en-US" sz="2000" dirty="0" err="1"/>
              <a:t>operadores</a:t>
            </a:r>
            <a:r>
              <a:rPr lang="en-US" sz="2000" dirty="0"/>
              <a:t> de </a:t>
            </a:r>
            <a:r>
              <a:rPr lang="en-US" sz="2000" dirty="0" err="1"/>
              <a:t>asignación</a:t>
            </a:r>
            <a:r>
              <a:rPr lang="en-US" sz="2000" dirty="0"/>
              <a:t>, el </a:t>
            </a:r>
            <a:r>
              <a:rPr lang="en-US" sz="2000" dirty="0" err="1"/>
              <a:t>más</a:t>
            </a:r>
            <a:r>
              <a:rPr lang="en-US" sz="2000" dirty="0"/>
              <a:t> </a:t>
            </a:r>
            <a:r>
              <a:rPr lang="en-US" sz="2000" dirty="0" err="1"/>
              <a:t>usado</a:t>
            </a:r>
            <a:r>
              <a:rPr lang="en-US" sz="2000" dirty="0"/>
              <a:t> (e </a:t>
            </a:r>
            <a:r>
              <a:rPr lang="en-US" sz="2000" dirty="0" err="1"/>
              <a:t>imprescindible</a:t>
            </a:r>
            <a:r>
              <a:rPr lang="en-US" sz="2000" dirty="0"/>
              <a:t>) es el </a:t>
            </a:r>
            <a:r>
              <a:rPr lang="en-US" sz="2000" b="1" dirty="0" err="1">
                <a:solidFill>
                  <a:schemeClr val="accent6">
                    <a:lumMod val="75000"/>
                  </a:schemeClr>
                </a:solidFill>
              </a:rPr>
              <a:t>operador</a:t>
            </a:r>
            <a:r>
              <a:rPr lang="en-US" sz="2000" b="1" dirty="0">
                <a:solidFill>
                  <a:schemeClr val="accent6">
                    <a:lumMod val="75000"/>
                  </a:schemeClr>
                </a:solidFill>
              </a:rPr>
              <a:t> de </a:t>
            </a:r>
            <a:r>
              <a:rPr lang="en-US" sz="2000" b="1" dirty="0" err="1">
                <a:solidFill>
                  <a:schemeClr val="accent6">
                    <a:lumMod val="75000"/>
                  </a:schemeClr>
                </a:solidFill>
              </a:rPr>
              <a:t>asignación</a:t>
            </a:r>
            <a:r>
              <a:rPr lang="en-US" sz="2000" b="1" dirty="0">
                <a:solidFill>
                  <a:schemeClr val="accent6">
                    <a:lumMod val="75000"/>
                  </a:schemeClr>
                </a:solidFill>
              </a:rPr>
              <a:t> </a:t>
            </a:r>
            <a:r>
              <a:rPr lang="en-US" sz="2000" b="1" dirty="0" err="1">
                <a:solidFill>
                  <a:schemeClr val="accent6">
                    <a:lumMod val="75000"/>
                  </a:schemeClr>
                </a:solidFill>
              </a:rPr>
              <a:t>simple </a:t>
            </a:r>
            <a:r>
              <a:rPr lang="en-US" sz="2000" dirty="0"/>
              <a:t>(</a:t>
            </a:r>
            <a:r>
              <a:rPr lang="en-US" sz="2000" b="1" dirty="0">
                <a:solidFill>
                  <a:schemeClr val="accent6">
                    <a:lumMod val="75000"/>
                  </a:schemeClr>
                </a:solidFill>
              </a:rPr>
              <a:t>=</a:t>
            </a:r>
            <a:r>
              <a:rPr lang="en-US" sz="2000" dirty="0"/>
              <a:t>), que se usa para </a:t>
            </a:r>
            <a:r>
              <a:rPr lang="en-US" sz="2000" dirty="0" err="1"/>
              <a:t>asigna</a:t>
            </a:r>
            <a:r>
              <a:rPr lang="en-US" sz="2000" dirty="0"/>
              <a:t> un valor literal, de una variable, o de una expresión, al contenido de cualquier variable.</a:t>
            </a:r>
          </a:p>
          <a:p>
            <a:pPr marL="0" indent="0" algn="just">
              <a:buNone/>
            </a:pPr>
            <a:endParaRPr lang="en-US" sz="2000" dirty="0"/>
          </a:p>
          <a:p>
            <a:pPr marL="0" indent="0" algn="just">
              <a:buNone/>
            </a:pPr>
            <a:r>
              <a:rPr lang="en-US" sz="2000" dirty="0"/>
              <a:t>Para la comparación se usa el operador (</a:t>
            </a:r>
            <a:r>
              <a:rPr lang="en-US" sz="2000" b="1" dirty="0">
                <a:solidFill>
                  <a:schemeClr val="accent6">
                    <a:lumMod val="75000"/>
                  </a:schemeClr>
                </a:solidFill>
              </a:rPr>
              <a:t>==</a:t>
            </a:r>
            <a:r>
              <a:rPr lang="en-US" sz="2000" dirty="0"/>
              <a:t>) que no debe confundirse con el de asignación.</a:t>
            </a:r>
          </a:p>
          <a:p>
            <a:pPr marL="0" indent="0">
              <a:buNone/>
            </a:pPr>
            <a:endParaRPr lang="en-US" sz="2400" dirty="0"/>
          </a:p>
          <a:p>
            <a:pPr marL="0" indent="0">
              <a:buNone/>
            </a:pPr>
            <a:endParaRPr lang="en-BO" sz="2400" dirty="0"/>
          </a:p>
          <a:p>
            <a:endParaRPr lang="en-BO" sz="2400"/>
          </a:p>
        </p:txBody>
      </p:sp>
      <p:sp>
        <p:nvSpPr>
          <p:cNvPr id="4" name="TextBox 3">
            <a:extLst>
              <a:ext uri="{FF2B5EF4-FFF2-40B4-BE49-F238E27FC236}">
                <a16:creationId xmlns:a16="http://schemas.microsoft.com/office/drawing/2014/main" id="{D10B7B3E-E800-FD4F-841F-99ABA5ABD5FC}"/>
              </a:ext>
            </a:extLst>
          </p:cNvPr>
          <p:cNvSpPr txBox="1"/>
          <p:nvPr/>
        </p:nvSpPr>
        <p:spPr>
          <a:xfrm>
            <a:off x="6426926" y="2127474"/>
            <a:ext cx="4909456" cy="357020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a:t>
            </a:r>
            <a:r>
              <a:rPr lang="en-US" sz="1200" b="1" dirty="0"/>
              <a:t>var </a:t>
            </a:r>
            <a:r>
              <a:rPr lang="en-US" sz="1200" b="1" dirty="0" err="1"/>
              <a:t>numero</a:t>
            </a:r>
            <a:r>
              <a:rPr lang="en-US" sz="1200" b="1" dirty="0"/>
              <a:t> = 100;</a:t>
            </a:r>
          </a:p>
          <a:p>
            <a:r>
              <a:rPr lang="en-US" sz="1200" b="1" dirty="0"/>
              <a:t>      var </a:t>
            </a:r>
            <a:r>
              <a:rPr lang="en-US" sz="1200" b="1" dirty="0" err="1"/>
              <a:t>cantidad</a:t>
            </a:r>
            <a:r>
              <a:rPr lang="en-US" sz="1200" b="1" dirty="0"/>
              <a:t> = 10;</a:t>
            </a:r>
          </a:p>
          <a:p>
            <a:r>
              <a:rPr lang="en-US" sz="1200" b="1" dirty="0" err="1"/>
              <a:t>      cantidad</a:t>
            </a:r>
            <a:r>
              <a:rPr lang="en-US" sz="1200" b="1" dirty="0"/>
              <a:t> = </a:t>
            </a:r>
            <a:r>
              <a:rPr lang="en-US" sz="1200" b="1" dirty="0" err="1"/>
              <a:t>numero</a:t>
            </a:r>
            <a:r>
              <a:rPr lang="en-US" sz="1200" b="1" dirty="0"/>
              <a:t> + 20;  </a:t>
            </a:r>
          </a:p>
          <a:p>
            <a:r>
              <a:rPr lang="en-US" sz="1200" b="1" dirty="0"/>
              <a:t>      var ok = false;</a:t>
            </a:r>
          </a:p>
          <a:p>
            <a:r>
              <a:rPr lang="en-US" sz="1200" b="1" dirty="0"/>
              <a:t>      double </a:t>
            </a:r>
            <a:r>
              <a:rPr lang="en-US" sz="1200" b="1" dirty="0" err="1"/>
              <a:t>monto</a:t>
            </a:r>
            <a:r>
              <a:rPr lang="en-US" sz="1200" b="1" dirty="0"/>
              <a:t> = (double) </a:t>
            </a:r>
            <a:r>
              <a:rPr lang="en-US" sz="1200" b="1" dirty="0" err="1"/>
              <a:t>cantidad</a:t>
            </a:r>
            <a:r>
              <a:rPr lang="en-US" sz="1200" b="1" dirty="0"/>
              <a:t> * 7; </a:t>
            </a:r>
          </a:p>
          <a:p>
            <a:r>
              <a:rPr lang="en-US" sz="1200" b="1" dirty="0"/>
              <a:t>      ok = (</a:t>
            </a:r>
            <a:r>
              <a:rPr lang="en-US" sz="1200" b="1" dirty="0" err="1"/>
              <a:t>monto</a:t>
            </a:r>
            <a:r>
              <a:rPr lang="en-US" sz="1200" b="1" dirty="0"/>
              <a:t> == 7700);</a:t>
            </a:r>
          </a:p>
          <a:p>
            <a:br>
              <a:rPr lang="en-US" sz="1200" b="1" dirty="0"/>
            </a:br>
            <a:r>
              <a:rPr lang="en-US" sz="1200" b="1" dirty="0"/>
              <a:t>      WriteLine(</a:t>
            </a:r>
            <a:r>
              <a:rPr lang="en-US" sz="1200" b="1"/>
              <a:t>"</a:t>
            </a:r>
            <a:r>
              <a:rPr lang="en-US" sz="1200" b="1" dirty="0"/>
              <a:t>numero = </a:t>
            </a:r>
            <a:r>
              <a:rPr lang="en-US" sz="1200" b="1"/>
              <a:t>"</a:t>
            </a:r>
            <a:r>
              <a:rPr lang="en-US" sz="1200" b="1" dirty="0"/>
              <a:t> + </a:t>
            </a:r>
            <a:r>
              <a:rPr lang="en-US" sz="1200" b="1" dirty="0" err="1"/>
              <a:t>numero</a:t>
            </a:r>
            <a:r>
              <a:rPr lang="en-US" sz="1200" b="1" dirty="0"/>
              <a:t>);	// 100  </a:t>
            </a:r>
          </a:p>
          <a:p>
            <a:r>
              <a:rPr lang="en-US" sz="1200" b="1" dirty="0"/>
              <a:t>      WriteLine(</a:t>
            </a:r>
            <a:r>
              <a:rPr lang="en-US" sz="1200" b="1"/>
              <a:t>"</a:t>
            </a:r>
            <a:r>
              <a:rPr lang="en-US" sz="1200" b="1" dirty="0" err="1"/>
              <a:t>cantidad</a:t>
            </a:r>
            <a:r>
              <a:rPr lang="en-US" sz="1200" b="1" dirty="0"/>
              <a:t> = </a:t>
            </a:r>
            <a:r>
              <a:rPr lang="en-US" sz="1200" b="1"/>
              <a:t>"</a:t>
            </a:r>
            <a:r>
              <a:rPr lang="en-US" sz="1200" b="1" dirty="0"/>
              <a:t> + </a:t>
            </a:r>
            <a:r>
              <a:rPr lang="en-US" sz="1200" b="1" dirty="0" err="1"/>
              <a:t>cantidad</a:t>
            </a:r>
            <a:r>
              <a:rPr lang="en-US" sz="1200" b="1" dirty="0"/>
              <a:t>);	// </a:t>
            </a:r>
            <a:r>
              <a:rPr lang="en-BO" sz="1200" b="1" dirty="0"/>
              <a:t>120</a:t>
            </a:r>
          </a:p>
          <a:p>
            <a:r>
              <a:rPr lang="en-US" sz="1200" b="1" dirty="0"/>
              <a:t>      WriteLine(</a:t>
            </a:r>
            <a:r>
              <a:rPr lang="en-US" sz="1200" b="1"/>
              <a:t>"</a:t>
            </a:r>
            <a:r>
              <a:rPr lang="en-US" sz="1200" b="1" dirty="0" err="1"/>
              <a:t>monto</a:t>
            </a:r>
            <a:r>
              <a:rPr lang="en-US" sz="1200" b="1" dirty="0"/>
              <a:t> = </a:t>
            </a:r>
            <a:r>
              <a:rPr lang="en-US" sz="1200" b="1"/>
              <a:t>"</a:t>
            </a:r>
            <a:r>
              <a:rPr lang="en-US" sz="1200" b="1" dirty="0"/>
              <a:t> + </a:t>
            </a:r>
            <a:r>
              <a:rPr lang="en-US" sz="1200" b="1" dirty="0" err="1"/>
              <a:t>monto</a:t>
            </a:r>
            <a:r>
              <a:rPr lang="en-US" sz="1200" b="1" dirty="0"/>
              <a:t>); 	// 840</a:t>
            </a:r>
            <a:endParaRPr lang="en-BO" sz="1200" b="1" dirty="0"/>
          </a:p>
          <a:p>
            <a:r>
              <a:rPr lang="en-BO" sz="1200" b="1" dirty="0"/>
              <a:t>      WriteLine(</a:t>
            </a:r>
            <a:r>
              <a:rPr lang="en-US" sz="1200" b="1"/>
              <a:t>"</a:t>
            </a:r>
            <a:r>
              <a:rPr lang="en-BO" sz="1200" b="1" dirty="0"/>
              <a:t>ok</a:t>
            </a:r>
            <a:r>
              <a:rPr lang="en-US" sz="1200" b="1" dirty="0"/>
              <a:t> = </a:t>
            </a:r>
            <a:r>
              <a:rPr lang="en-US" sz="1200" b="1"/>
              <a:t>"</a:t>
            </a:r>
            <a:r>
              <a:rPr lang="en-US" sz="1200" b="1" dirty="0"/>
              <a:t> + </a:t>
            </a:r>
            <a:r>
              <a:rPr lang="en-BO" sz="1200" b="1" dirty="0"/>
              <a:t>ok);		// true</a:t>
            </a:r>
            <a:endParaRPr lang="en-US" sz="1200" b="1" dirty="0"/>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404907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6555-1DE3-ED42-A4BC-8BA04FDF2C6A}"/>
              </a:ext>
            </a:extLst>
          </p:cNvPr>
          <p:cNvSpPr>
            <a:spLocks noGrp="1"/>
          </p:cNvSpPr>
          <p:nvPr>
            <p:ph type="title"/>
          </p:nvPr>
        </p:nvSpPr>
        <p:spPr/>
        <p:txBody>
          <a:bodyPr/>
          <a:lstStyle/>
          <a:p>
            <a:r>
              <a:rPr lang="en-BO" dirty="0"/>
              <a:t>Operadores de asignación combinados</a:t>
            </a:r>
            <a:endParaRPr lang="en-BO"/>
          </a:p>
        </p:txBody>
      </p:sp>
      <p:sp>
        <p:nvSpPr>
          <p:cNvPr id="3" name="Content Placeholder 2">
            <a:extLst>
              <a:ext uri="{FF2B5EF4-FFF2-40B4-BE49-F238E27FC236}">
                <a16:creationId xmlns:a16="http://schemas.microsoft.com/office/drawing/2014/main" id="{FB5651D6-651A-3246-8566-0998252EA067}"/>
              </a:ext>
            </a:extLst>
          </p:cNvPr>
          <p:cNvSpPr>
            <a:spLocks noGrp="1"/>
          </p:cNvSpPr>
          <p:nvPr>
            <p:ph idx="1"/>
          </p:nvPr>
        </p:nvSpPr>
        <p:spPr>
          <a:xfrm>
            <a:off x="838199" y="1938837"/>
            <a:ext cx="5005251" cy="4351338"/>
          </a:xfrm>
        </p:spPr>
        <p:txBody>
          <a:bodyPr>
            <a:normAutofit/>
          </a:bodyPr>
          <a:lstStyle/>
          <a:p>
            <a:pPr marL="0" indent="0">
              <a:buNone/>
            </a:pPr>
            <a:endParaRPr lang="en-US" dirty="0"/>
          </a:p>
          <a:p>
            <a:pPr marL="0" indent="0" algn="just">
              <a:buNone/>
            </a:pPr>
            <a:r>
              <a:rPr lang="en-US" sz="2400" dirty="0"/>
              <a:t>Un </a:t>
            </a:r>
            <a:r>
              <a:rPr lang="en-US" sz="2400" dirty="0" err="1"/>
              <a:t>uso</a:t>
            </a:r>
            <a:r>
              <a:rPr lang="en-US" sz="2400" dirty="0"/>
              <a:t> </a:t>
            </a:r>
            <a:r>
              <a:rPr lang="en-US" sz="2400" dirty="0" err="1"/>
              <a:t>común</a:t>
            </a:r>
            <a:r>
              <a:rPr lang="en-US" sz="2400" dirty="0"/>
              <a:t> de los </a:t>
            </a:r>
            <a:r>
              <a:rPr lang="en-US" sz="2400" dirty="0" err="1"/>
              <a:t>operadores</a:t>
            </a:r>
            <a:r>
              <a:rPr lang="en-US" sz="2400" dirty="0"/>
              <a:t> </a:t>
            </a:r>
            <a:r>
              <a:rPr lang="en-US" sz="2400" dirty="0" err="1"/>
              <a:t>aritméticos</a:t>
            </a:r>
            <a:r>
              <a:rPr lang="en-US" sz="2400" dirty="0"/>
              <a:t> y de </a:t>
            </a:r>
            <a:r>
              <a:rPr lang="en-US" sz="2400" dirty="0" err="1"/>
              <a:t>asignación</a:t>
            </a:r>
            <a:r>
              <a:rPr lang="en-US" sz="2400" dirty="0"/>
              <a:t> es </a:t>
            </a:r>
            <a:r>
              <a:rPr lang="en-US" sz="2400" dirty="0" err="1"/>
              <a:t>operar</a:t>
            </a:r>
            <a:r>
              <a:rPr lang="en-US" sz="2400" dirty="0"/>
              <a:t> </a:t>
            </a:r>
            <a:r>
              <a:rPr lang="en-US" sz="2400" dirty="0" err="1"/>
              <a:t>sobre</a:t>
            </a:r>
            <a:r>
              <a:rPr lang="en-US" sz="2400" dirty="0"/>
              <a:t> una variable y </a:t>
            </a:r>
            <a:r>
              <a:rPr lang="en-US" sz="2400" dirty="0" err="1"/>
              <a:t>luego</a:t>
            </a:r>
            <a:r>
              <a:rPr lang="en-US" sz="2400" dirty="0"/>
              <a:t> </a:t>
            </a:r>
            <a:r>
              <a:rPr lang="en-US" sz="2400" dirty="0" err="1"/>
              <a:t>guardar</a:t>
            </a:r>
            <a:r>
              <a:rPr lang="en-US" sz="2400" dirty="0"/>
              <a:t> el </a:t>
            </a:r>
            <a:r>
              <a:rPr lang="en-US" sz="2400" dirty="0" err="1"/>
              <a:t>resultado</a:t>
            </a:r>
            <a:r>
              <a:rPr lang="en-US" sz="2400" dirty="0"/>
              <a:t> </a:t>
            </a:r>
            <a:r>
              <a:rPr lang="en-US" sz="2400" dirty="0" err="1"/>
              <a:t>nuevamente</a:t>
            </a:r>
            <a:r>
              <a:rPr lang="en-US" sz="2400" dirty="0"/>
              <a:t> </a:t>
            </a:r>
            <a:r>
              <a:rPr lang="en-US" sz="2400" dirty="0" err="1"/>
              <a:t>en</a:t>
            </a:r>
            <a:r>
              <a:rPr lang="en-US" sz="2400" dirty="0"/>
              <a:t> </a:t>
            </a:r>
            <a:r>
              <a:rPr lang="en-US" sz="2400" dirty="0" err="1"/>
              <a:t>esa</a:t>
            </a:r>
            <a:r>
              <a:rPr lang="en-US" sz="2400" dirty="0"/>
              <a:t> </a:t>
            </a:r>
            <a:r>
              <a:rPr lang="en-US" sz="2400" dirty="0" err="1"/>
              <a:t>misma</a:t>
            </a:r>
            <a:r>
              <a:rPr lang="en-US" sz="2400" dirty="0"/>
              <a:t> variable. </a:t>
            </a:r>
          </a:p>
          <a:p>
            <a:pPr marL="0" indent="0" algn="just">
              <a:buNone/>
            </a:pPr>
            <a:endParaRPr lang="en-US" sz="2400" dirty="0" err="1"/>
          </a:p>
          <a:p>
            <a:pPr marL="0" indent="0" algn="just">
              <a:buNone/>
            </a:pPr>
            <a:r>
              <a:rPr lang="en-US" sz="2400" dirty="0" err="1"/>
              <a:t>Estas</a:t>
            </a:r>
            <a:r>
              <a:rPr lang="en-US" sz="2400" dirty="0"/>
              <a:t> </a:t>
            </a:r>
            <a:r>
              <a:rPr lang="en-US" sz="2400" dirty="0" err="1"/>
              <a:t>operaciones</a:t>
            </a:r>
            <a:r>
              <a:rPr lang="en-US" sz="2400" dirty="0"/>
              <a:t> se </a:t>
            </a:r>
            <a:r>
              <a:rPr lang="en-US" sz="2400" dirty="0" err="1"/>
              <a:t>pueden</a:t>
            </a:r>
            <a:r>
              <a:rPr lang="en-US" sz="2400" dirty="0"/>
              <a:t> </a:t>
            </a:r>
            <a:r>
              <a:rPr lang="en-US" sz="2400" dirty="0" err="1"/>
              <a:t>acortar</a:t>
            </a:r>
            <a:r>
              <a:rPr lang="en-US" sz="2400" dirty="0"/>
              <a:t> con los </a:t>
            </a:r>
            <a:r>
              <a:rPr lang="en-US" sz="2400" dirty="0" err="1"/>
              <a:t>operadores</a:t>
            </a:r>
            <a:r>
              <a:rPr lang="en-US" sz="2400" dirty="0"/>
              <a:t> de </a:t>
            </a:r>
            <a:r>
              <a:rPr lang="en-US" sz="2400" dirty="0" err="1"/>
              <a:t>asignación</a:t>
            </a:r>
            <a:r>
              <a:rPr lang="en-US" sz="2400" dirty="0"/>
              <a:t> </a:t>
            </a:r>
            <a:r>
              <a:rPr lang="en-US" sz="2400" dirty="0" err="1"/>
              <a:t>combinados</a:t>
            </a:r>
            <a:r>
              <a:rPr lang="en-US" sz="2400" dirty="0"/>
              <a:t>.</a:t>
            </a:r>
          </a:p>
          <a:p>
            <a:pPr marL="0" indent="0" algn="just">
              <a:buNone/>
            </a:pPr>
            <a:r>
              <a:rPr lang="en-US" sz="2400" dirty="0"/>
              <a:t> </a:t>
            </a:r>
            <a:endParaRPr lang="en-BO" sz="2400" dirty="0"/>
          </a:p>
          <a:p>
            <a:endParaRPr lang="en-BO"/>
          </a:p>
        </p:txBody>
      </p:sp>
      <p:sp>
        <p:nvSpPr>
          <p:cNvPr id="4" name="TextBox 3">
            <a:extLst>
              <a:ext uri="{FF2B5EF4-FFF2-40B4-BE49-F238E27FC236}">
                <a16:creationId xmlns:a16="http://schemas.microsoft.com/office/drawing/2014/main" id="{2F4EB733-DD6C-3C4D-8295-D9FCBE546281}"/>
              </a:ext>
            </a:extLst>
          </p:cNvPr>
          <p:cNvSpPr txBox="1"/>
          <p:nvPr/>
        </p:nvSpPr>
        <p:spPr>
          <a:xfrm>
            <a:off x="6444344" y="2693243"/>
            <a:ext cx="4909456"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x = 0;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(0)</a:t>
            </a:r>
          </a:p>
          <a:p>
            <a:r>
              <a:rPr lang="en-US" sz="1200" b="1"/>
              <a:t>      x </a:t>
            </a:r>
            <a:r>
              <a:rPr lang="en-US" sz="1200" b="1">
                <a:solidFill>
                  <a:schemeClr val="accent2">
                    <a:lumMod val="40000"/>
                    <a:lumOff val="60000"/>
                  </a:schemeClr>
                </a:solidFill>
              </a:rPr>
              <a:t>+=</a:t>
            </a:r>
            <a:r>
              <a:rPr lang="en-US" sz="1200" b="1"/>
              <a:t> 50;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+50 (50)</a:t>
            </a:r>
          </a:p>
          <a:p>
            <a:r>
              <a:rPr lang="en-US" sz="1200" b="1"/>
              <a:t>      x </a:t>
            </a:r>
            <a:r>
              <a:rPr lang="en-US" sz="1200" b="1">
                <a:solidFill>
                  <a:schemeClr val="accent2">
                    <a:lumMod val="40000"/>
                    <a:lumOff val="60000"/>
                  </a:schemeClr>
                </a:solidFill>
              </a:rPr>
              <a:t>-=</a:t>
            </a:r>
            <a:r>
              <a:rPr lang="en-US" sz="1200" b="1"/>
              <a:t> 5;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5 (45) </a:t>
            </a:r>
          </a:p>
          <a:p>
            <a:r>
              <a:rPr lang="en-US" sz="1200" b="1"/>
              <a:t>      x </a:t>
            </a:r>
            <a:r>
              <a:rPr lang="en-US" sz="1200" b="1">
                <a:solidFill>
                  <a:schemeClr val="accent2">
                    <a:lumMod val="40000"/>
                    <a:lumOff val="60000"/>
                  </a:schemeClr>
                </a:solidFill>
              </a:rPr>
              <a:t>*=</a:t>
            </a:r>
            <a:r>
              <a:rPr lang="en-US" sz="1200" b="1"/>
              <a:t> 5;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5 (225)</a:t>
            </a:r>
          </a:p>
          <a:p>
            <a:r>
              <a:rPr lang="en-US" sz="1200" b="1"/>
              <a:t>      x </a:t>
            </a:r>
            <a:r>
              <a:rPr lang="en-US" sz="1200" b="1">
                <a:solidFill>
                  <a:schemeClr val="accent2">
                    <a:lumMod val="40000"/>
                    <a:lumOff val="60000"/>
                  </a:schemeClr>
                </a:solidFill>
              </a:rPr>
              <a:t>/=</a:t>
            </a:r>
            <a:r>
              <a:rPr lang="en-US" sz="1200" b="1"/>
              <a:t> 3;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3 (75)</a:t>
            </a:r>
          </a:p>
          <a:p>
            <a:r>
              <a:rPr lang="en-US" sz="1200" b="1"/>
              <a:t>      x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4 (3)</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972090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9359-7C4E-9B4D-86F9-E6A5D86AD6C2}"/>
              </a:ext>
            </a:extLst>
          </p:cNvPr>
          <p:cNvSpPr>
            <a:spLocks noGrp="1"/>
          </p:cNvSpPr>
          <p:nvPr>
            <p:ph type="title"/>
          </p:nvPr>
        </p:nvSpPr>
        <p:spPr/>
        <p:txBody>
          <a:bodyPr/>
          <a:lstStyle/>
          <a:p>
            <a:r>
              <a:rPr lang="en-BO" dirty="0"/>
              <a:t>Operadores de incremento y decremento</a:t>
            </a:r>
            <a:endParaRPr lang="en-BO"/>
          </a:p>
        </p:txBody>
      </p:sp>
      <p:sp>
        <p:nvSpPr>
          <p:cNvPr id="3" name="Content Placeholder 2">
            <a:extLst>
              <a:ext uri="{FF2B5EF4-FFF2-40B4-BE49-F238E27FC236}">
                <a16:creationId xmlns:a16="http://schemas.microsoft.com/office/drawing/2014/main" id="{27A87AE3-EC05-DF44-B13E-B30748CC8C23}"/>
              </a:ext>
            </a:extLst>
          </p:cNvPr>
          <p:cNvSpPr>
            <a:spLocks noGrp="1"/>
          </p:cNvSpPr>
          <p:nvPr>
            <p:ph idx="1"/>
          </p:nvPr>
        </p:nvSpPr>
        <p:spPr>
          <a:xfrm>
            <a:off x="838200" y="1825625"/>
            <a:ext cx="4683034" cy="4351338"/>
          </a:xfrm>
        </p:spPr>
        <p:txBody>
          <a:bodyPr>
            <a:normAutofit fontScale="62500" lnSpcReduction="20000"/>
          </a:bodyPr>
          <a:lstStyle/>
          <a:p>
            <a:pPr marL="0" indent="0">
              <a:buNone/>
            </a:pPr>
            <a:endParaRPr lang="en-US" dirty="0" err="1"/>
          </a:p>
          <a:p>
            <a:pPr marL="0" indent="0">
              <a:buNone/>
            </a:pPr>
            <a:r>
              <a:rPr lang="en-US" dirty="0" err="1"/>
              <a:t>Otra</a:t>
            </a:r>
            <a:r>
              <a:rPr lang="en-US" dirty="0"/>
              <a:t> </a:t>
            </a:r>
            <a:r>
              <a:rPr lang="en-US" dirty="0" err="1"/>
              <a:t>operación</a:t>
            </a:r>
            <a:r>
              <a:rPr lang="en-US" dirty="0"/>
              <a:t> </a:t>
            </a:r>
            <a:r>
              <a:rPr lang="en-US" dirty="0" err="1"/>
              <a:t>común</a:t>
            </a:r>
            <a:r>
              <a:rPr lang="en-US" dirty="0"/>
              <a:t> es </a:t>
            </a:r>
            <a:r>
              <a:rPr lang="en-US" b="1" dirty="0" err="1">
                <a:solidFill>
                  <a:schemeClr val="accent6">
                    <a:lumMod val="75000"/>
                  </a:schemeClr>
                </a:solidFill>
              </a:rPr>
              <a:t>aumentar</a:t>
            </a:r>
            <a:r>
              <a:rPr lang="en-US" b="1" dirty="0">
                <a:solidFill>
                  <a:schemeClr val="accent6">
                    <a:lumMod val="75000"/>
                  </a:schemeClr>
                </a:solidFill>
              </a:rPr>
              <a:t> o </a:t>
            </a:r>
            <a:r>
              <a:rPr lang="en-US" b="1" dirty="0" err="1">
                <a:solidFill>
                  <a:schemeClr val="accent6">
                    <a:lumMod val="75000"/>
                  </a:schemeClr>
                </a:solidFill>
              </a:rPr>
              <a:t>disminuir</a:t>
            </a:r>
            <a:r>
              <a:rPr lang="en-US" b="1" dirty="0">
                <a:solidFill>
                  <a:schemeClr val="accent6">
                    <a:lumMod val="75000"/>
                  </a:schemeClr>
                </a:solidFill>
              </a:rPr>
              <a:t> una variable </a:t>
            </a:r>
            <a:r>
              <a:rPr lang="en-US" b="1" dirty="0" err="1">
                <a:solidFill>
                  <a:schemeClr val="accent6">
                    <a:lumMod val="75000"/>
                  </a:schemeClr>
                </a:solidFill>
              </a:rPr>
              <a:t>en</a:t>
            </a:r>
            <a:r>
              <a:rPr lang="en-US" b="1" dirty="0">
                <a:solidFill>
                  <a:schemeClr val="accent6">
                    <a:lumMod val="75000"/>
                  </a:schemeClr>
                </a:solidFill>
              </a:rPr>
              <a:t> una </a:t>
            </a:r>
            <a:r>
              <a:rPr lang="en-US" b="1" dirty="0" err="1">
                <a:solidFill>
                  <a:schemeClr val="accent6">
                    <a:lumMod val="75000"/>
                  </a:schemeClr>
                </a:solidFill>
              </a:rPr>
              <a:t>unidad</a:t>
            </a:r>
            <a:r>
              <a:rPr lang="en-US" dirty="0"/>
              <a:t>. </a:t>
            </a:r>
            <a:r>
              <a:rPr lang="en-US" dirty="0" err="1"/>
              <a:t>Esto</a:t>
            </a:r>
            <a:r>
              <a:rPr lang="en-US" dirty="0"/>
              <a:t> se </a:t>
            </a:r>
            <a:r>
              <a:rPr lang="en-US" dirty="0" err="1"/>
              <a:t>puede</a:t>
            </a:r>
            <a:r>
              <a:rPr lang="en-US" dirty="0"/>
              <a:t> </a:t>
            </a:r>
            <a:r>
              <a:rPr lang="en-US" dirty="0" err="1"/>
              <a:t>simplificar</a:t>
            </a:r>
            <a:r>
              <a:rPr lang="en-US" dirty="0"/>
              <a:t> con el </a:t>
            </a:r>
            <a:r>
              <a:rPr lang="en-US" dirty="0" err="1"/>
              <a:t>operador</a:t>
            </a:r>
            <a:r>
              <a:rPr lang="en-US" dirty="0"/>
              <a:t> de </a:t>
            </a:r>
            <a:r>
              <a:rPr lang="en-US" b="1" dirty="0" err="1">
                <a:solidFill>
                  <a:schemeClr val="accent6">
                    <a:lumMod val="75000"/>
                  </a:schemeClr>
                </a:solidFill>
              </a:rPr>
              <a:t>incremento</a:t>
            </a:r>
            <a:r>
              <a:rPr lang="en-US" b="1" dirty="0">
                <a:solidFill>
                  <a:schemeClr val="accent6">
                    <a:lumMod val="75000"/>
                  </a:schemeClr>
                </a:solidFill>
              </a:rPr>
              <a:t> (++) </a:t>
            </a:r>
            <a:r>
              <a:rPr lang="en-US" dirty="0"/>
              <a:t>y el </a:t>
            </a:r>
            <a:r>
              <a:rPr lang="en-US" dirty="0" err="1"/>
              <a:t>operador</a:t>
            </a:r>
            <a:r>
              <a:rPr lang="en-US" dirty="0"/>
              <a:t> de </a:t>
            </a:r>
            <a:r>
              <a:rPr lang="en-US" b="1" dirty="0" err="1">
                <a:solidFill>
                  <a:schemeClr val="accent6">
                    <a:lumMod val="75000"/>
                  </a:schemeClr>
                </a:solidFill>
              </a:rPr>
              <a:t>decremento</a:t>
            </a:r>
            <a:r>
              <a:rPr lang="en-US" b="1" dirty="0">
                <a:solidFill>
                  <a:schemeClr val="accent6">
                    <a:lumMod val="75000"/>
                  </a:schemeClr>
                </a:solidFill>
              </a:rPr>
              <a:t> (--)</a:t>
            </a:r>
            <a:r>
              <a:rPr lang="en-US" dirty="0"/>
              <a:t>.</a:t>
            </a:r>
          </a:p>
          <a:p>
            <a:pPr marL="0" indent="0">
              <a:buNone/>
            </a:pPr>
            <a:r>
              <a:rPr lang="en-US" dirty="0"/>
              <a:t>Ambos </a:t>
            </a:r>
            <a:r>
              <a:rPr lang="en-US" dirty="0" err="1"/>
              <a:t>operadores</a:t>
            </a:r>
            <a:r>
              <a:rPr lang="en-US" dirty="0"/>
              <a:t> se </a:t>
            </a:r>
            <a:r>
              <a:rPr lang="en-US" dirty="0" err="1"/>
              <a:t>pueden</a:t>
            </a:r>
            <a:r>
              <a:rPr lang="en-US" dirty="0"/>
              <a:t> </a:t>
            </a:r>
            <a:r>
              <a:rPr lang="en-US" dirty="0" err="1"/>
              <a:t>usar</a:t>
            </a:r>
            <a:r>
              <a:rPr lang="en-US" dirty="0"/>
              <a:t> antes o </a:t>
            </a:r>
            <a:r>
              <a:rPr lang="en-US" dirty="0" err="1"/>
              <a:t>después</a:t>
            </a:r>
            <a:r>
              <a:rPr lang="en-US" dirty="0"/>
              <a:t> de la variable. </a:t>
            </a:r>
          </a:p>
          <a:p>
            <a:pPr marL="0" indent="0">
              <a:buNone/>
            </a:pPr>
            <a:endParaRPr lang="en-US" dirty="0"/>
          </a:p>
          <a:p>
            <a:pPr marL="0" indent="0">
              <a:buNone/>
            </a:pPr>
            <a:r>
              <a:rPr lang="en-US" dirty="0"/>
              <a:t>La </a:t>
            </a:r>
            <a:r>
              <a:rPr lang="en-US" dirty="0" err="1"/>
              <a:t>diferencia</a:t>
            </a:r>
            <a:r>
              <a:rPr lang="en-US" dirty="0"/>
              <a:t> es que la </a:t>
            </a:r>
            <a:r>
              <a:rPr lang="en-US" b="1" dirty="0">
                <a:solidFill>
                  <a:schemeClr val="accent6">
                    <a:lumMod val="75000"/>
                  </a:schemeClr>
                </a:solidFill>
              </a:rPr>
              <a:t>pre-</a:t>
            </a:r>
            <a:r>
              <a:rPr lang="en-US" b="1" dirty="0" err="1">
                <a:solidFill>
                  <a:schemeClr val="accent6">
                    <a:lumMod val="75000"/>
                  </a:schemeClr>
                </a:solidFill>
              </a:rPr>
              <a:t>operación</a:t>
            </a:r>
            <a:r>
              <a:rPr lang="en-US" b="1" dirty="0">
                <a:solidFill>
                  <a:schemeClr val="accent6">
                    <a:lumMod val="75000"/>
                  </a:schemeClr>
                </a:solidFill>
              </a:rPr>
              <a:t> (++x)</a:t>
            </a:r>
            <a:r>
              <a:rPr lang="en-US" dirty="0"/>
              <a:t> primero </a:t>
            </a:r>
            <a:r>
              <a:rPr lang="en-US" dirty="0" err="1"/>
              <a:t>afecta</a:t>
            </a:r>
            <a:r>
              <a:rPr lang="en-US" dirty="0"/>
              <a:t> </a:t>
            </a:r>
            <a:r>
              <a:rPr lang="en-US" dirty="0" err="1"/>
              <a:t>en</a:t>
            </a:r>
            <a:r>
              <a:rPr lang="en-US" dirty="0"/>
              <a:t> </a:t>
            </a:r>
            <a:r>
              <a:rPr lang="en-US" dirty="0" err="1"/>
              <a:t>uno</a:t>
            </a:r>
            <a:r>
              <a:rPr lang="en-US" dirty="0"/>
              <a:t> a la variable y </a:t>
            </a:r>
            <a:r>
              <a:rPr lang="en-US" dirty="0" err="1"/>
              <a:t>luego</a:t>
            </a:r>
            <a:r>
              <a:rPr lang="en-US" dirty="0"/>
              <a:t> </a:t>
            </a:r>
            <a:r>
              <a:rPr lang="en-US" dirty="0" err="1"/>
              <a:t>evalua</a:t>
            </a:r>
            <a:r>
              <a:rPr lang="en-US" dirty="0"/>
              <a:t> la expresión, </a:t>
            </a:r>
            <a:r>
              <a:rPr lang="en-US" dirty="0" err="1"/>
              <a:t>mientrás</a:t>
            </a:r>
            <a:r>
              <a:rPr lang="en-US" dirty="0"/>
              <a:t> que la </a:t>
            </a:r>
            <a:r>
              <a:rPr lang="en-US" b="1" dirty="0">
                <a:solidFill>
                  <a:schemeClr val="accent6">
                    <a:lumMod val="75000"/>
                  </a:schemeClr>
                </a:solidFill>
              </a:rPr>
              <a:t>post-</a:t>
            </a:r>
            <a:r>
              <a:rPr lang="en-US" b="1" dirty="0" err="1">
                <a:solidFill>
                  <a:schemeClr val="accent6">
                    <a:lumMod val="75000"/>
                  </a:schemeClr>
                </a:solidFill>
              </a:rPr>
              <a:t>operación (x++)</a:t>
            </a:r>
            <a:r>
              <a:rPr lang="en-US" dirty="0"/>
              <a:t> primero </a:t>
            </a:r>
            <a:r>
              <a:rPr lang="en-US" dirty="0" err="1"/>
              <a:t>evalua</a:t>
            </a:r>
            <a:r>
              <a:rPr lang="en-US" dirty="0"/>
              <a:t> la </a:t>
            </a:r>
            <a:r>
              <a:rPr lang="en-US" dirty="0" err="1"/>
              <a:t>expresión</a:t>
            </a:r>
            <a:r>
              <a:rPr lang="en-US" dirty="0"/>
              <a:t> y </a:t>
            </a:r>
            <a:r>
              <a:rPr lang="en-US" dirty="0" err="1"/>
              <a:t>luego</a:t>
            </a:r>
            <a:r>
              <a:rPr lang="en-US" dirty="0"/>
              <a:t> </a:t>
            </a:r>
            <a:r>
              <a:rPr lang="en-US" dirty="0" err="1"/>
              <a:t>afecta en una unidad a</a:t>
            </a:r>
            <a:r>
              <a:rPr lang="en-US" dirty="0"/>
              <a:t> la variable.</a:t>
            </a:r>
          </a:p>
          <a:p>
            <a:pPr marL="0" indent="0">
              <a:buNone/>
            </a:pPr>
            <a:endParaRPr lang="en-US" dirty="0"/>
          </a:p>
          <a:p>
            <a:pPr marL="0" indent="0">
              <a:buNone/>
            </a:pPr>
            <a:r>
              <a:rPr lang="en-US" dirty="0"/>
              <a:t>Cuando el uso de estos operadores de incremento o decremento de operadores no dejen claras las intenciones de una expresión, </a:t>
            </a:r>
            <a:r>
              <a:rPr lang="en-US" b="1" dirty="0">
                <a:solidFill>
                  <a:schemeClr val="accent6">
                    <a:lumMod val="75000"/>
                  </a:schemeClr>
                </a:solidFill>
              </a:rPr>
              <a:t>es mejor usarlos en sentencias separadas</a:t>
            </a:r>
            <a:r>
              <a:rPr lang="en-US" dirty="0"/>
              <a:t>.</a:t>
            </a:r>
          </a:p>
          <a:p>
            <a:pPr marL="0" indent="0">
              <a:buNone/>
            </a:pPr>
            <a:endParaRPr lang="en-BO" dirty="0"/>
          </a:p>
          <a:p>
            <a:endParaRPr lang="en-BO"/>
          </a:p>
        </p:txBody>
      </p:sp>
      <p:sp>
        <p:nvSpPr>
          <p:cNvPr id="4" name="TextBox 3">
            <a:extLst>
              <a:ext uri="{FF2B5EF4-FFF2-40B4-BE49-F238E27FC236}">
                <a16:creationId xmlns:a16="http://schemas.microsoft.com/office/drawing/2014/main" id="{8BD09C8F-9ACF-B349-9466-D832F181C863}"/>
              </a:ext>
            </a:extLst>
          </p:cNvPr>
          <p:cNvSpPr txBox="1"/>
          <p:nvPr/>
        </p:nvSpPr>
        <p:spPr>
          <a:xfrm>
            <a:off x="5965371" y="2240398"/>
            <a:ext cx="5388429" cy="353943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x = 3;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(3)</a:t>
            </a:r>
          </a:p>
          <a:p>
            <a:r>
              <a:rPr lang="en-US" sz="1200" b="1"/>
              <a:t>      </a:t>
            </a:r>
            <a:r>
              <a:rPr lang="en-US" sz="1200" b="1">
                <a:solidFill>
                  <a:schemeClr val="accent2">
                    <a:lumMod val="40000"/>
                    <a:lumOff val="60000"/>
                  </a:schemeClr>
                </a:solidFill>
              </a:rPr>
              <a:t>x ++</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(4</a:t>
            </a:r>
            <a:r>
              <a:rPr lang="en-US" sz="1200" b="1"/>
              <a:t>)</a:t>
            </a:r>
          </a:p>
          <a:p>
            <a:r>
              <a:rPr lang="en-US" sz="1200" b="1"/>
              <a:t>      </a:t>
            </a:r>
            <a:r>
              <a:rPr lang="en-US" sz="1200" b="1">
                <a:solidFill>
                  <a:schemeClr val="accent2">
                    <a:lumMod val="40000"/>
                    <a:lumOff val="60000"/>
                  </a:schemeClr>
                </a:solidFill>
              </a:rPr>
              <a:t>x --</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(3) </a:t>
            </a:r>
          </a:p>
          <a:p>
            <a:r>
              <a:rPr lang="en-US" sz="1200" b="1"/>
              <a:t>      </a:t>
            </a:r>
            <a:r>
              <a:rPr lang="en-US" sz="1200" b="1">
                <a:solidFill>
                  <a:schemeClr val="accent2">
                    <a:lumMod val="40000"/>
                    <a:lumOff val="60000"/>
                  </a:schemeClr>
                </a:solidFill>
              </a:rPr>
              <a:t>++x</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(4)</a:t>
            </a:r>
          </a:p>
          <a:p>
            <a:r>
              <a:rPr lang="en-US" sz="1200" b="1"/>
              <a:t>        </a:t>
            </a:r>
            <a:r>
              <a:rPr lang="en-US" sz="1200" b="1">
                <a:solidFill>
                  <a:schemeClr val="accent2">
                    <a:lumMod val="40000"/>
                    <a:lumOff val="60000"/>
                  </a:schemeClr>
                </a:solidFill>
              </a:rPr>
              <a:t>--x</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(3)</a:t>
            </a:r>
          </a:p>
          <a:p>
            <a:endParaRPr lang="en-US" sz="1200" b="1"/>
          </a:p>
          <a:p>
            <a:r>
              <a:rPr lang="en-US" sz="1200" b="1"/>
              <a:t>       </a:t>
            </a:r>
            <a:r>
              <a:rPr lang="en-US" sz="1200" b="1">
                <a:solidFill>
                  <a:schemeClr val="accent6">
                    <a:lumMod val="60000"/>
                    <a:lumOff val="40000"/>
                  </a:schemeClr>
                </a:solidFill>
              </a:rPr>
              <a:t>// post y pre en expresiones (no aconsejable, mejor usar código comentado)</a:t>
            </a:r>
          </a:p>
          <a:p>
            <a:r>
              <a:rPr lang="en-US" sz="1200" b="1"/>
              <a:t>       var y = </a:t>
            </a:r>
            <a:r>
              <a:rPr lang="en-US" sz="1200" b="1">
                <a:solidFill>
                  <a:schemeClr val="accent2">
                    <a:lumMod val="40000"/>
                    <a:lumOff val="60000"/>
                  </a:schemeClr>
                </a:solidFill>
              </a:rPr>
              <a:t>x++ </a:t>
            </a:r>
            <a:r>
              <a:rPr lang="en-US" sz="1200" b="1"/>
              <a:t>+ 20;   WriteLine(" </a:t>
            </a:r>
            <a:r>
              <a:rPr lang="en-BO" sz="1200" b="1" dirty="0"/>
              <a:t>y</a:t>
            </a:r>
            <a:r>
              <a:rPr lang="en-US" sz="1200" b="1" dirty="0"/>
              <a:t> = </a:t>
            </a:r>
            <a:r>
              <a:rPr lang="en-US" sz="1200" b="1"/>
              <a:t>"</a:t>
            </a:r>
            <a:r>
              <a:rPr lang="en-US" sz="1200" b="1" dirty="0"/>
              <a:t> + </a:t>
            </a:r>
            <a:r>
              <a:rPr lang="en-US" sz="1200" b="1"/>
              <a:t>y);     </a:t>
            </a:r>
            <a:r>
              <a:rPr lang="en-US" sz="1200" b="1">
                <a:solidFill>
                  <a:schemeClr val="accent6">
                    <a:lumMod val="60000"/>
                    <a:lumOff val="40000"/>
                  </a:schemeClr>
                </a:solidFill>
              </a:rPr>
              <a:t>// y = x + 20; x++ (y = 23) (x = 4) </a:t>
            </a:r>
          </a:p>
          <a:p>
            <a:r>
              <a:rPr lang="en-US" sz="1200" b="1"/>
              <a:t>       y = 15 + 2 * </a:t>
            </a:r>
            <a:r>
              <a:rPr lang="en-US" sz="1200" b="1">
                <a:solidFill>
                  <a:schemeClr val="accent2">
                    <a:lumMod val="40000"/>
                    <a:lumOff val="60000"/>
                  </a:schemeClr>
                </a:solidFill>
              </a:rPr>
              <a:t>--x</a:t>
            </a:r>
            <a:r>
              <a:rPr lang="en-US" sz="1200" b="1"/>
              <a:t>;     WriteLine(" </a:t>
            </a:r>
            <a:r>
              <a:rPr lang="en-BO" sz="1200" b="1" dirty="0"/>
              <a:t>y</a:t>
            </a:r>
            <a:r>
              <a:rPr lang="en-US" sz="1200" b="1" dirty="0"/>
              <a:t> = </a:t>
            </a:r>
            <a:r>
              <a:rPr lang="en-US" sz="1200" b="1"/>
              <a:t>"</a:t>
            </a:r>
            <a:r>
              <a:rPr lang="en-US" sz="1200" b="1" dirty="0"/>
              <a:t> + </a:t>
            </a:r>
            <a:r>
              <a:rPr lang="en-US" sz="1200" b="1"/>
              <a:t>y);     </a:t>
            </a:r>
            <a:r>
              <a:rPr lang="en-US" sz="1200" b="1">
                <a:solidFill>
                  <a:schemeClr val="accent6">
                    <a:lumMod val="60000"/>
                    <a:lumOff val="40000"/>
                  </a:schemeClr>
                </a:solidFill>
              </a:rPr>
              <a:t>// x-- ; y = 15 + 2 * x; (y =21) (x = 3)</a:t>
            </a:r>
          </a:p>
          <a:p>
            <a:r>
              <a:rPr lang="en-US" sz="1200" b="1"/>
              <a:t>       y = 15 + 2 * </a:t>
            </a:r>
            <a:r>
              <a:rPr lang="en-US" sz="1200" b="1">
                <a:solidFill>
                  <a:schemeClr val="accent2">
                    <a:lumMod val="40000"/>
                    <a:lumOff val="60000"/>
                  </a:schemeClr>
                </a:solidFill>
              </a:rPr>
              <a:t>x++</a:t>
            </a:r>
            <a:r>
              <a:rPr lang="en-US" sz="1200" b="1"/>
              <a:t>;   WriteLine(" </a:t>
            </a:r>
            <a:r>
              <a:rPr lang="en-BO" sz="1200" b="1" dirty="0"/>
              <a:t>y</a:t>
            </a:r>
            <a:r>
              <a:rPr lang="en-US" sz="1200" b="1" dirty="0"/>
              <a:t> = </a:t>
            </a:r>
            <a:r>
              <a:rPr lang="en-US" sz="1200" b="1"/>
              <a:t>"</a:t>
            </a:r>
            <a:r>
              <a:rPr lang="en-US" sz="1200" b="1" dirty="0"/>
              <a:t> + </a:t>
            </a:r>
            <a:r>
              <a:rPr lang="en-US" sz="1200" b="1"/>
              <a:t>y);     </a:t>
            </a:r>
            <a:r>
              <a:rPr lang="en-US" sz="1200" b="1">
                <a:solidFill>
                  <a:schemeClr val="accent6">
                    <a:lumMod val="60000"/>
                    <a:lumOff val="40000"/>
                  </a:schemeClr>
                </a:solidFill>
              </a:rPr>
              <a:t>// y = 15 + 2 * x; x++ (y = 21) (x = 4)</a:t>
            </a:r>
          </a:p>
          <a:p>
            <a:r>
              <a:rPr lang="en-US" sz="1200" b="1"/>
              <a:t>       WriteLine(" </a:t>
            </a:r>
            <a:r>
              <a:rPr lang="en-BO" sz="1200" b="1" dirty="0"/>
              <a:t>x</a:t>
            </a:r>
            <a:r>
              <a:rPr lang="en-US" sz="1200" b="1" dirty="0"/>
              <a:t> = </a:t>
            </a:r>
            <a:r>
              <a:rPr lang="en-US" sz="1200" b="1"/>
              <a:t>"</a:t>
            </a:r>
            <a:r>
              <a:rPr lang="en-US" sz="1200" b="1" dirty="0"/>
              <a:t> + x</a:t>
            </a:r>
            <a:r>
              <a:rPr lang="en-US" sz="1200" b="1"/>
              <a:t>);	// (4)</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535846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2534-5EEE-FB40-A7E1-E39F810044CD}"/>
              </a:ext>
            </a:extLst>
          </p:cNvPr>
          <p:cNvSpPr>
            <a:spLocks noGrp="1"/>
          </p:cNvSpPr>
          <p:nvPr>
            <p:ph type="title"/>
          </p:nvPr>
        </p:nvSpPr>
        <p:spPr/>
        <p:txBody>
          <a:bodyPr/>
          <a:lstStyle/>
          <a:p>
            <a:r>
              <a:rPr lang="en-BO" dirty="0"/>
              <a:t>Operadores de comparación</a:t>
            </a:r>
            <a:endParaRPr lang="en-BO"/>
          </a:p>
        </p:txBody>
      </p:sp>
      <p:sp>
        <p:nvSpPr>
          <p:cNvPr id="3" name="Content Placeholder 2">
            <a:extLst>
              <a:ext uri="{FF2B5EF4-FFF2-40B4-BE49-F238E27FC236}">
                <a16:creationId xmlns:a16="http://schemas.microsoft.com/office/drawing/2014/main" id="{FECC1AED-C6DE-B848-B9B1-A936958C7AB7}"/>
              </a:ext>
            </a:extLst>
          </p:cNvPr>
          <p:cNvSpPr>
            <a:spLocks noGrp="1"/>
          </p:cNvSpPr>
          <p:nvPr>
            <p:ph idx="1"/>
          </p:nvPr>
        </p:nvSpPr>
        <p:spPr>
          <a:xfrm>
            <a:off x="838199" y="1825625"/>
            <a:ext cx="4848498" cy="4351338"/>
          </a:xfrm>
        </p:spPr>
        <p:txBody>
          <a:bodyPr>
            <a:noAutofit/>
          </a:bodyPr>
          <a:lstStyle/>
          <a:p>
            <a:pPr marL="0" indent="0">
              <a:buNone/>
            </a:pPr>
            <a:r>
              <a:rPr lang="en-US" sz="2000" dirty="0"/>
              <a:t>Los </a:t>
            </a:r>
            <a:r>
              <a:rPr lang="en-US" sz="2000" b="1" dirty="0" err="1">
                <a:solidFill>
                  <a:schemeClr val="accent6">
                    <a:lumMod val="75000"/>
                  </a:schemeClr>
                </a:solidFill>
              </a:rPr>
              <a:t>operadores</a:t>
            </a:r>
            <a:r>
              <a:rPr lang="en-US" sz="2000" b="1" dirty="0">
                <a:solidFill>
                  <a:schemeClr val="accent6">
                    <a:lumMod val="75000"/>
                  </a:schemeClr>
                </a:solidFill>
              </a:rPr>
              <a:t> de </a:t>
            </a:r>
            <a:r>
              <a:rPr lang="en-US" sz="2000" b="1" dirty="0" err="1">
                <a:solidFill>
                  <a:schemeClr val="accent6">
                    <a:lumMod val="75000"/>
                  </a:schemeClr>
                </a:solidFill>
              </a:rPr>
              <a:t>comparación</a:t>
            </a:r>
            <a:r>
              <a:rPr lang="en-US" sz="2000" dirty="0"/>
              <a:t> </a:t>
            </a:r>
            <a:r>
              <a:rPr lang="en-US" sz="2000" dirty="0" err="1"/>
              <a:t>comparan</a:t>
            </a:r>
            <a:r>
              <a:rPr lang="en-US" sz="2000" dirty="0"/>
              <a:t> dos </a:t>
            </a:r>
            <a:r>
              <a:rPr lang="en-US" sz="2000" dirty="0" err="1"/>
              <a:t>valores</a:t>
            </a:r>
            <a:r>
              <a:rPr lang="en-US" sz="2000" dirty="0"/>
              <a:t> y </a:t>
            </a:r>
            <a:r>
              <a:rPr lang="en-US" sz="2000" dirty="0" err="1"/>
              <a:t>devuelven</a:t>
            </a:r>
            <a:r>
              <a:rPr lang="en-US" sz="2000" dirty="0"/>
              <a:t> </a:t>
            </a:r>
            <a:r>
              <a:rPr lang="en-US" sz="2000" dirty="0" err="1"/>
              <a:t>verdadero (</a:t>
            </a:r>
            <a:r>
              <a:rPr lang="en-US" sz="2000" b="1" dirty="0" err="1">
                <a:solidFill>
                  <a:schemeClr val="accent6">
                    <a:lumMod val="75000"/>
                  </a:schemeClr>
                </a:solidFill>
              </a:rPr>
              <a:t>true</a:t>
            </a:r>
            <a:r>
              <a:rPr lang="en-US" sz="2000" dirty="0" err="1"/>
              <a:t>)</a:t>
            </a:r>
            <a:r>
              <a:rPr lang="en-US" sz="2000" dirty="0"/>
              <a:t> o </a:t>
            </a:r>
            <a:r>
              <a:rPr lang="en-US" sz="2000" dirty="0" err="1"/>
              <a:t>falso (</a:t>
            </a:r>
            <a:r>
              <a:rPr lang="en-US" sz="2000" b="1" dirty="0" err="1">
                <a:solidFill>
                  <a:schemeClr val="accent6">
                    <a:lumMod val="75000"/>
                  </a:schemeClr>
                </a:solidFill>
              </a:rPr>
              <a:t>false</a:t>
            </a:r>
            <a:r>
              <a:rPr lang="en-US" sz="2000" dirty="0" err="1"/>
              <a:t>)</a:t>
            </a:r>
            <a:r>
              <a:rPr lang="en-US" sz="2000" dirty="0"/>
              <a:t>, de </a:t>
            </a:r>
            <a:r>
              <a:rPr lang="en-US" sz="2000" dirty="0" err="1"/>
              <a:t>acuerdo</a:t>
            </a:r>
            <a:r>
              <a:rPr lang="en-US" sz="2000" dirty="0"/>
              <a:t> a si la </a:t>
            </a:r>
            <a:r>
              <a:rPr lang="en-US" sz="2000" dirty="0" err="1"/>
              <a:t>expresión de comparación es </a:t>
            </a:r>
            <a:r>
              <a:rPr lang="en-US" sz="2000" b="1" dirty="0" err="1">
                <a:solidFill>
                  <a:schemeClr val="accent6">
                    <a:lumMod val="75000"/>
                  </a:schemeClr>
                </a:solidFill>
              </a:rPr>
              <a:t>cierta o falsa</a:t>
            </a:r>
            <a:r>
              <a:rPr lang="en-US" sz="2000" dirty="0"/>
              <a:t>.</a:t>
            </a:r>
          </a:p>
          <a:p>
            <a:pPr marL="0" indent="0">
              <a:buNone/>
            </a:pPr>
            <a:r>
              <a:rPr lang="en-US" sz="2000" dirty="0"/>
              <a:t>Las variables que almacenan estos resultados de comparaciones y expresiones lógicas son de </a:t>
            </a:r>
            <a:r>
              <a:rPr lang="en-US" sz="2000" b="1" dirty="0">
                <a:solidFill>
                  <a:schemeClr val="accent6">
                    <a:lumMod val="75000"/>
                  </a:schemeClr>
                </a:solidFill>
              </a:rPr>
              <a:t>tipo bool (Boolean)</a:t>
            </a:r>
            <a:r>
              <a:rPr lang="en-US" sz="2000" dirty="0"/>
              <a:t> y solo pueden tener los valores </a:t>
            </a:r>
            <a:r>
              <a:rPr lang="en-US" sz="2000" b="1" dirty="0">
                <a:solidFill>
                  <a:schemeClr val="accent6">
                    <a:lumMod val="75000"/>
                  </a:schemeClr>
                </a:solidFill>
              </a:rPr>
              <a:t>true ó false</a:t>
            </a:r>
            <a:r>
              <a:rPr lang="en-US" sz="2000" dirty="0"/>
              <a:t>.  </a:t>
            </a:r>
          </a:p>
          <a:p>
            <a:pPr marL="0" indent="0">
              <a:buNone/>
            </a:pPr>
            <a:endParaRPr lang="en-US" sz="2000" dirty="0"/>
          </a:p>
          <a:p>
            <a:pPr marL="0" indent="0">
              <a:buNone/>
            </a:pPr>
            <a:r>
              <a:rPr lang="en-US" sz="2000" dirty="0"/>
              <a:t>Se </a:t>
            </a:r>
            <a:r>
              <a:rPr lang="en-US" sz="2000" dirty="0" err="1"/>
              <a:t>utilizan</a:t>
            </a:r>
            <a:r>
              <a:rPr lang="en-US" sz="2000" dirty="0"/>
              <a:t> </a:t>
            </a:r>
            <a:r>
              <a:rPr lang="en-US" sz="2000" dirty="0" err="1"/>
              <a:t>principalmente</a:t>
            </a:r>
            <a:r>
              <a:rPr lang="en-US" sz="2000" dirty="0"/>
              <a:t> para </a:t>
            </a:r>
            <a:r>
              <a:rPr lang="en-US" sz="2000" dirty="0" err="1"/>
              <a:t>especificar</a:t>
            </a:r>
            <a:r>
              <a:rPr lang="en-US" sz="2000" dirty="0"/>
              <a:t> </a:t>
            </a:r>
            <a:r>
              <a:rPr lang="en-US" sz="2000" b="1" dirty="0">
                <a:solidFill>
                  <a:schemeClr val="accent6">
                    <a:lumMod val="75000"/>
                  </a:schemeClr>
                </a:solidFill>
              </a:rPr>
              <a:t>expresiones </a:t>
            </a:r>
            <a:r>
              <a:rPr lang="en-US" sz="2000" b="1" dirty="0" err="1">
                <a:solidFill>
                  <a:schemeClr val="accent6">
                    <a:lumMod val="75000"/>
                  </a:schemeClr>
                </a:solidFill>
              </a:rPr>
              <a:t>condicionales</a:t>
            </a:r>
            <a:r>
              <a:rPr lang="en-US" sz="2000" dirty="0"/>
              <a:t> (</a:t>
            </a:r>
            <a:r>
              <a:rPr lang="en-US" sz="2000" dirty="0" err="1"/>
              <a:t>expresiones</a:t>
            </a:r>
            <a:r>
              <a:rPr lang="en-US" sz="2000" dirty="0"/>
              <a:t> que se </a:t>
            </a:r>
            <a:r>
              <a:rPr lang="en-US" sz="2000" dirty="0" err="1"/>
              <a:t>evalúan</a:t>
            </a:r>
            <a:r>
              <a:rPr lang="en-US" sz="2000" dirty="0"/>
              <a:t> </a:t>
            </a:r>
            <a:r>
              <a:rPr lang="en-US" sz="2000" dirty="0" err="1"/>
              <a:t>como</a:t>
            </a:r>
            <a:r>
              <a:rPr lang="en-US" sz="2000" dirty="0"/>
              <a:t> </a:t>
            </a:r>
            <a:r>
              <a:rPr lang="en-US" sz="2000" dirty="0" err="1"/>
              <a:t>falso</a:t>
            </a:r>
            <a:r>
              <a:rPr lang="en-US" sz="2000" dirty="0"/>
              <a:t> o </a:t>
            </a:r>
            <a:r>
              <a:rPr lang="en-US" sz="2000" dirty="0" err="1"/>
              <a:t>verdadero</a:t>
            </a:r>
            <a:r>
              <a:rPr lang="en-US" sz="2000" dirty="0"/>
              <a:t>) y pueden hacer que el código se bifurque, continúe o abandone un loop.</a:t>
            </a:r>
          </a:p>
          <a:p>
            <a:pPr marL="0" indent="0">
              <a:buNone/>
            </a:pPr>
            <a:endParaRPr lang="en-US" sz="2000" dirty="0"/>
          </a:p>
          <a:p>
            <a:pPr marL="0" indent="0">
              <a:buNone/>
            </a:pPr>
            <a:endParaRPr lang="en-BO" sz="2000"/>
          </a:p>
        </p:txBody>
      </p:sp>
      <p:sp>
        <p:nvSpPr>
          <p:cNvPr id="4" name="TextBox 3">
            <a:extLst>
              <a:ext uri="{FF2B5EF4-FFF2-40B4-BE49-F238E27FC236}">
                <a16:creationId xmlns:a16="http://schemas.microsoft.com/office/drawing/2014/main" id="{58E2425A-3B44-6F4C-8778-66B2DC31D27D}"/>
              </a:ext>
            </a:extLst>
          </p:cNvPr>
          <p:cNvSpPr txBox="1"/>
          <p:nvPr/>
        </p:nvSpPr>
        <p:spPr>
          <a:xfrm>
            <a:off x="6165669" y="2492946"/>
            <a:ext cx="518813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solidFill>
                  <a:schemeClr val="bg1"/>
                </a:solidFill>
              </a:rPr>
              <a:t>      bool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igual a 3 (false)</a:t>
            </a:r>
          </a:p>
          <a:p>
            <a:r>
              <a:rPr lang="en-US" sz="1200" b="1">
                <a:solidFill>
                  <a:schemeClr val="bg1"/>
                </a:solidFill>
              </a:rPr>
              <a:t>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no igual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a 3 (false) </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o igual a 3 (false)</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o igual a 3 (true</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5934762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B63A-0F37-B148-A843-BE4F755E9011}"/>
              </a:ext>
            </a:extLst>
          </p:cNvPr>
          <p:cNvSpPr>
            <a:spLocks noGrp="1"/>
          </p:cNvSpPr>
          <p:nvPr>
            <p:ph type="title"/>
          </p:nvPr>
        </p:nvSpPr>
        <p:spPr/>
        <p:txBody>
          <a:bodyPr/>
          <a:lstStyle/>
          <a:p>
            <a:r>
              <a:rPr lang="en-BO" dirty="0"/>
              <a:t>Operadores lógicos</a:t>
            </a:r>
            <a:endParaRPr lang="en-BO"/>
          </a:p>
        </p:txBody>
      </p:sp>
      <p:sp>
        <p:nvSpPr>
          <p:cNvPr id="3" name="Content Placeholder 2">
            <a:extLst>
              <a:ext uri="{FF2B5EF4-FFF2-40B4-BE49-F238E27FC236}">
                <a16:creationId xmlns:a16="http://schemas.microsoft.com/office/drawing/2014/main" id="{943289F7-6E54-3B4B-9313-BB19D1438770}"/>
              </a:ext>
            </a:extLst>
          </p:cNvPr>
          <p:cNvSpPr>
            <a:spLocks noGrp="1"/>
          </p:cNvSpPr>
          <p:nvPr>
            <p:ph idx="1"/>
          </p:nvPr>
        </p:nvSpPr>
        <p:spPr>
          <a:xfrm>
            <a:off x="838200" y="1825625"/>
            <a:ext cx="4310198" cy="4351338"/>
          </a:xfrm>
        </p:spPr>
        <p:txBody>
          <a:bodyPr>
            <a:normAutofit fontScale="55000" lnSpcReduction="20000"/>
          </a:bodyPr>
          <a:lstStyle/>
          <a:p>
            <a:pPr marL="0" indent="0">
              <a:buNone/>
            </a:pPr>
            <a:r>
              <a:rPr lang="en-US" dirty="0"/>
              <a:t>Los </a:t>
            </a:r>
            <a:r>
              <a:rPr lang="en-US" b="1" dirty="0" err="1">
                <a:solidFill>
                  <a:schemeClr val="accent6">
                    <a:lumMod val="75000"/>
                  </a:schemeClr>
                </a:solidFill>
              </a:rPr>
              <a:t>operadores</a:t>
            </a:r>
            <a:r>
              <a:rPr lang="en-US" b="1" dirty="0">
                <a:solidFill>
                  <a:schemeClr val="accent6">
                    <a:lumMod val="75000"/>
                  </a:schemeClr>
                </a:solidFill>
              </a:rPr>
              <a:t> </a:t>
            </a:r>
            <a:r>
              <a:rPr lang="en-US" b="1" dirty="0" err="1">
                <a:solidFill>
                  <a:schemeClr val="accent6">
                    <a:lumMod val="75000"/>
                  </a:schemeClr>
                </a:solidFill>
              </a:rPr>
              <a:t>lógicos</a:t>
            </a:r>
            <a:r>
              <a:rPr lang="en-US" b="1" dirty="0">
                <a:solidFill>
                  <a:schemeClr val="accent6">
                    <a:lumMod val="75000"/>
                  </a:schemeClr>
                </a:solidFill>
              </a:rPr>
              <a:t> </a:t>
            </a:r>
            <a:r>
              <a:rPr lang="en-US" dirty="0" err="1"/>
              <a:t>generalmente</a:t>
            </a:r>
            <a:r>
              <a:rPr lang="en-US" dirty="0"/>
              <a:t> se </a:t>
            </a:r>
            <a:r>
              <a:rPr lang="en-US" dirty="0" err="1"/>
              <a:t>usan</a:t>
            </a:r>
            <a:r>
              <a:rPr lang="en-US" dirty="0"/>
              <a:t> junto con los de </a:t>
            </a:r>
            <a:r>
              <a:rPr lang="en-US" dirty="0" err="1"/>
              <a:t>comparación</a:t>
            </a:r>
            <a:r>
              <a:rPr lang="en-US" dirty="0"/>
              <a:t>. Los </a:t>
            </a:r>
            <a:r>
              <a:rPr lang="en-US" dirty="0" err="1"/>
              <a:t>operadores</a:t>
            </a:r>
            <a:r>
              <a:rPr lang="en-US" dirty="0"/>
              <a:t> </a:t>
            </a:r>
            <a:r>
              <a:rPr lang="en-US" dirty="0" err="1"/>
              <a:t>lógicos</a:t>
            </a:r>
            <a:r>
              <a:rPr lang="en-US" dirty="0"/>
              <a:t> </a:t>
            </a:r>
            <a:r>
              <a:rPr lang="en-US" dirty="0" err="1"/>
              <a:t>más</a:t>
            </a:r>
            <a:r>
              <a:rPr lang="en-US" dirty="0"/>
              <a:t> </a:t>
            </a:r>
            <a:r>
              <a:rPr lang="en-US" dirty="0" err="1"/>
              <a:t>usados</a:t>
            </a:r>
            <a:r>
              <a:rPr lang="en-US" dirty="0"/>
              <a:t> son </a:t>
            </a:r>
            <a:r>
              <a:rPr lang="en-US" b="1" dirty="0">
                <a:solidFill>
                  <a:schemeClr val="accent6">
                    <a:lumMod val="75000"/>
                  </a:schemeClr>
                </a:solidFill>
              </a:rPr>
              <a:t>“y” (and)</a:t>
            </a:r>
            <a:r>
              <a:rPr lang="en-US" dirty="0"/>
              <a:t>, </a:t>
            </a:r>
            <a:r>
              <a:rPr lang="en-US" b="1" dirty="0">
                <a:solidFill>
                  <a:schemeClr val="accent6">
                    <a:lumMod val="75000"/>
                  </a:schemeClr>
                </a:solidFill>
              </a:rPr>
              <a:t>“ó” (or)</a:t>
            </a:r>
            <a:r>
              <a:rPr lang="en-US" dirty="0"/>
              <a:t> y </a:t>
            </a:r>
            <a:r>
              <a:rPr lang="en-US" b="1" dirty="0">
                <a:solidFill>
                  <a:schemeClr val="accent6">
                    <a:lumMod val="75000"/>
                  </a:schemeClr>
                </a:solidFill>
              </a:rPr>
              <a:t>“no” (not)</a:t>
            </a:r>
            <a:r>
              <a:rPr lang="en-US" dirty="0"/>
              <a:t>. </a:t>
            </a:r>
            <a:r>
              <a:rPr lang="en-US" dirty="0" err="1"/>
              <a:t>Otro</a:t>
            </a:r>
            <a:r>
              <a:rPr lang="en-US" dirty="0"/>
              <a:t> de </a:t>
            </a:r>
            <a:r>
              <a:rPr lang="en-US" dirty="0" err="1"/>
              <a:t>poco</a:t>
            </a:r>
            <a:r>
              <a:rPr lang="en-US" dirty="0"/>
              <a:t> </a:t>
            </a:r>
            <a:r>
              <a:rPr lang="en-US" dirty="0" err="1"/>
              <a:t>uso</a:t>
            </a:r>
            <a:r>
              <a:rPr lang="en-US" dirty="0"/>
              <a:t> es el “ó </a:t>
            </a:r>
            <a:r>
              <a:rPr lang="en-US" dirty="0" err="1"/>
              <a:t>excluyente</a:t>
            </a:r>
            <a:r>
              <a:rPr lang="en-US" dirty="0"/>
              <a:t>” (xor).</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a:t>
            </a:r>
            <a:r>
              <a:rPr lang="en-US" b="1" dirty="0" err="1">
                <a:solidFill>
                  <a:schemeClr val="accent6">
                    <a:lumMod val="75000"/>
                  </a:schemeClr>
                </a:solidFill>
              </a:rPr>
              <a:t>lógico</a:t>
            </a:r>
            <a:r>
              <a:rPr lang="en-US" b="1" dirty="0">
                <a:solidFill>
                  <a:schemeClr val="accent6">
                    <a:lumMod val="75000"/>
                  </a:schemeClr>
                </a:solidFill>
              </a:rPr>
              <a:t> “y”</a:t>
            </a:r>
            <a:r>
              <a:rPr lang="en-US" dirty="0"/>
              <a:t>, </a:t>
            </a:r>
            <a:r>
              <a:rPr lang="en-US" dirty="0" err="1"/>
              <a:t>en</a:t>
            </a:r>
            <a:r>
              <a:rPr lang="en-US" dirty="0"/>
              <a:t> </a:t>
            </a:r>
            <a:r>
              <a:rPr lang="en-US" dirty="0" err="1"/>
              <a:t>inglés</a:t>
            </a:r>
            <a:r>
              <a:rPr lang="en-US" dirty="0"/>
              <a:t> “and”, </a:t>
            </a:r>
            <a:r>
              <a:rPr lang="en-US" dirty="0" err="1"/>
              <a:t>en</a:t>
            </a:r>
            <a:r>
              <a:rPr lang="en-US" dirty="0"/>
              <a:t> </a:t>
            </a:r>
            <a:r>
              <a:rPr lang="en-US" b="1" dirty="0">
                <a:solidFill>
                  <a:schemeClr val="accent6">
                    <a:lumMod val="75000"/>
                  </a:schemeClr>
                </a:solidFill>
              </a:rPr>
              <a:t>C# &amp;&amp;</a:t>
            </a:r>
            <a:r>
              <a:rPr lang="en-US" dirty="0"/>
              <a:t>, se </a:t>
            </a:r>
            <a:r>
              <a:rPr lang="en-US" dirty="0" err="1"/>
              <a:t>evalúa</a:t>
            </a:r>
            <a:r>
              <a:rPr lang="en-US" dirty="0"/>
              <a:t> </a:t>
            </a:r>
            <a:r>
              <a:rPr lang="en-US" dirty="0" err="1"/>
              <a:t>como</a:t>
            </a:r>
            <a:r>
              <a:rPr lang="en-US" dirty="0"/>
              <a:t> </a:t>
            </a:r>
            <a:r>
              <a:rPr lang="en-US" dirty="0" err="1"/>
              <a:t>verdadero (</a:t>
            </a:r>
            <a:r>
              <a:rPr lang="en-US" b="1" dirty="0" err="1">
                <a:solidFill>
                  <a:schemeClr val="accent6">
                    <a:lumMod val="75000"/>
                  </a:schemeClr>
                </a:solidFill>
              </a:rPr>
              <a:t>true</a:t>
            </a:r>
            <a:r>
              <a:rPr lang="en-US" dirty="0" err="1"/>
              <a:t>) solo</a:t>
            </a:r>
            <a:r>
              <a:rPr lang="en-US" dirty="0"/>
              <a:t> </a:t>
            </a:r>
            <a:r>
              <a:rPr lang="en-US" dirty="0" err="1"/>
              <a:t>si</a:t>
            </a:r>
            <a:r>
              <a:rPr lang="en-US" dirty="0"/>
              <a:t> tanto el valor </a:t>
            </a:r>
            <a:r>
              <a:rPr lang="en-US" dirty="0" err="1"/>
              <a:t>izquierdo</a:t>
            </a:r>
            <a:r>
              <a:rPr lang="en-US" dirty="0"/>
              <a:t> </a:t>
            </a:r>
            <a:r>
              <a:rPr lang="en-US" dirty="0" err="1"/>
              <a:t>como</a:t>
            </a:r>
            <a:r>
              <a:rPr lang="en-US" dirty="0"/>
              <a:t> el valor derecho son </a:t>
            </a:r>
            <a:r>
              <a:rPr lang="en-US" dirty="0" err="1"/>
              <a:t>verdaderos (</a:t>
            </a:r>
            <a:r>
              <a:rPr lang="en-US" b="1" dirty="0" err="1">
                <a:solidFill>
                  <a:schemeClr val="accent6">
                    <a:lumMod val="75000"/>
                  </a:schemeClr>
                </a:solidFill>
              </a:rPr>
              <a:t>true</a:t>
            </a:r>
            <a:r>
              <a:rPr lang="en-US" dirty="0" err="1"/>
              <a:t>)</a:t>
            </a:r>
            <a:r>
              <a:rPr lang="en-US" dirty="0"/>
              <a:t>.</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a:t>
            </a:r>
            <a:r>
              <a:rPr lang="en-US" b="1" dirty="0" err="1">
                <a:solidFill>
                  <a:schemeClr val="accent6">
                    <a:lumMod val="75000"/>
                  </a:schemeClr>
                </a:solidFill>
              </a:rPr>
              <a:t>lógico</a:t>
            </a:r>
            <a:r>
              <a:rPr lang="en-US" b="1" dirty="0">
                <a:solidFill>
                  <a:schemeClr val="accent6">
                    <a:lumMod val="75000"/>
                  </a:schemeClr>
                </a:solidFill>
              </a:rPr>
              <a:t> “ó”</a:t>
            </a:r>
            <a:r>
              <a:rPr lang="en-US" dirty="0"/>
              <a:t>, </a:t>
            </a:r>
            <a:r>
              <a:rPr lang="en-US" dirty="0" err="1"/>
              <a:t>en</a:t>
            </a:r>
            <a:r>
              <a:rPr lang="en-US" dirty="0"/>
              <a:t> </a:t>
            </a:r>
            <a:r>
              <a:rPr lang="en-US" dirty="0" err="1"/>
              <a:t>inglés</a:t>
            </a:r>
            <a:r>
              <a:rPr lang="en-US" dirty="0"/>
              <a:t> “or”, </a:t>
            </a:r>
            <a:r>
              <a:rPr lang="en-US" dirty="0" err="1"/>
              <a:t>en</a:t>
            </a:r>
            <a:r>
              <a:rPr lang="en-US" dirty="0"/>
              <a:t> </a:t>
            </a:r>
            <a:r>
              <a:rPr lang="en-US" b="1" dirty="0">
                <a:solidFill>
                  <a:schemeClr val="accent6">
                    <a:lumMod val="75000"/>
                  </a:schemeClr>
                </a:solidFill>
              </a:rPr>
              <a:t>C# ||</a:t>
            </a:r>
            <a:r>
              <a:rPr lang="en-US" dirty="0"/>
              <a:t>, se </a:t>
            </a:r>
            <a:r>
              <a:rPr lang="en-US" dirty="0" err="1"/>
              <a:t>evalúa</a:t>
            </a:r>
            <a:r>
              <a:rPr lang="en-US" dirty="0"/>
              <a:t> </a:t>
            </a:r>
            <a:r>
              <a:rPr lang="en-US" dirty="0" err="1"/>
              <a:t>como</a:t>
            </a:r>
            <a:r>
              <a:rPr lang="en-US" dirty="0"/>
              <a:t> </a:t>
            </a:r>
            <a:r>
              <a:rPr lang="en-US" dirty="0" err="1"/>
              <a:t>falso</a:t>
            </a:r>
            <a:r>
              <a:rPr lang="en-US" dirty="0"/>
              <a:t> (</a:t>
            </a:r>
            <a:r>
              <a:rPr lang="en-US" b="1" dirty="0">
                <a:solidFill>
                  <a:schemeClr val="accent6">
                    <a:lumMod val="75000"/>
                  </a:schemeClr>
                </a:solidFill>
              </a:rPr>
              <a:t>false</a:t>
            </a:r>
            <a:r>
              <a:rPr lang="en-US" dirty="0"/>
              <a:t>) solo </a:t>
            </a:r>
            <a:r>
              <a:rPr lang="en-US" dirty="0" err="1"/>
              <a:t>si</a:t>
            </a:r>
            <a:r>
              <a:rPr lang="en-US" dirty="0"/>
              <a:t> tanto el valor </a:t>
            </a:r>
            <a:r>
              <a:rPr lang="en-US" dirty="0" err="1"/>
              <a:t>izquierdo</a:t>
            </a:r>
            <a:r>
              <a:rPr lang="en-US" dirty="0"/>
              <a:t> como el valor derecho es </a:t>
            </a:r>
            <a:r>
              <a:rPr lang="en-US" dirty="0" err="1"/>
              <a:t>falso (</a:t>
            </a:r>
            <a:r>
              <a:rPr lang="en-US" b="1" dirty="0" err="1">
                <a:solidFill>
                  <a:schemeClr val="accent6">
                    <a:lumMod val="75000"/>
                  </a:schemeClr>
                </a:solidFill>
              </a:rPr>
              <a:t>false</a:t>
            </a:r>
            <a:r>
              <a:rPr lang="en-US" dirty="0" err="1"/>
              <a:t>)</a:t>
            </a:r>
            <a:r>
              <a:rPr lang="en-US" dirty="0"/>
              <a:t>. </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lógico “ó excluyente”</a:t>
            </a:r>
            <a:r>
              <a:rPr lang="en-US" dirty="0"/>
              <a:t>, </a:t>
            </a:r>
            <a:r>
              <a:rPr lang="en-US" dirty="0" err="1"/>
              <a:t>en</a:t>
            </a:r>
            <a:r>
              <a:rPr lang="en-US" dirty="0"/>
              <a:t> </a:t>
            </a:r>
            <a:r>
              <a:rPr lang="en-US" dirty="0" err="1"/>
              <a:t>inglés</a:t>
            </a:r>
            <a:r>
              <a:rPr lang="en-US" dirty="0"/>
              <a:t> “xor”, </a:t>
            </a:r>
            <a:r>
              <a:rPr lang="en-US" dirty="0" err="1"/>
              <a:t>en</a:t>
            </a:r>
            <a:r>
              <a:rPr lang="en-US" dirty="0"/>
              <a:t> </a:t>
            </a:r>
            <a:r>
              <a:rPr lang="en-US" b="1" dirty="0">
                <a:solidFill>
                  <a:schemeClr val="accent6">
                    <a:lumMod val="75000"/>
                  </a:schemeClr>
                </a:solidFill>
              </a:rPr>
              <a:t>C# ^</a:t>
            </a:r>
            <a:r>
              <a:rPr lang="en-US" dirty="0"/>
              <a:t>, se </a:t>
            </a:r>
            <a:r>
              <a:rPr lang="en-US" dirty="0" err="1"/>
              <a:t>evalua</a:t>
            </a:r>
            <a:r>
              <a:rPr lang="en-US" dirty="0"/>
              <a:t> </a:t>
            </a:r>
            <a:r>
              <a:rPr lang="en-US" dirty="0" err="1"/>
              <a:t>como</a:t>
            </a:r>
            <a:r>
              <a:rPr lang="en-US" dirty="0"/>
              <a:t> </a:t>
            </a:r>
            <a:r>
              <a:rPr lang="en-US" dirty="0" err="1"/>
              <a:t>verdadero (</a:t>
            </a:r>
            <a:r>
              <a:rPr lang="en-US" b="1" dirty="0" err="1">
                <a:solidFill>
                  <a:schemeClr val="accent6">
                    <a:lumMod val="75000"/>
                  </a:schemeClr>
                </a:solidFill>
              </a:rPr>
              <a:t>true</a:t>
            </a:r>
            <a:r>
              <a:rPr lang="en-US" dirty="0" err="1"/>
              <a:t>)</a:t>
            </a:r>
            <a:r>
              <a:rPr lang="en-US" dirty="0"/>
              <a:t> solo </a:t>
            </a:r>
            <a:r>
              <a:rPr lang="en-US" dirty="0" err="1"/>
              <a:t>si</a:t>
            </a:r>
            <a:r>
              <a:rPr lang="en-US" dirty="0"/>
              <a:t> </a:t>
            </a:r>
            <a:r>
              <a:rPr lang="en-US" dirty="0" err="1"/>
              <a:t>únicamente</a:t>
            </a:r>
            <a:r>
              <a:rPr lang="en-US" dirty="0"/>
              <a:t> </a:t>
            </a:r>
            <a:r>
              <a:rPr lang="en-US" dirty="0" err="1"/>
              <a:t>uno</a:t>
            </a:r>
            <a:r>
              <a:rPr lang="en-US" dirty="0"/>
              <a:t> de los dos </a:t>
            </a:r>
            <a:r>
              <a:rPr lang="en-US" dirty="0" err="1"/>
              <a:t>valores</a:t>
            </a:r>
            <a:r>
              <a:rPr lang="en-US" dirty="0"/>
              <a:t> es </a:t>
            </a:r>
            <a:r>
              <a:rPr lang="en-US" dirty="0" err="1"/>
              <a:t>verdadero (</a:t>
            </a:r>
            <a:r>
              <a:rPr lang="en-US" b="1" dirty="0" err="1">
                <a:solidFill>
                  <a:schemeClr val="accent6">
                    <a:lumMod val="75000"/>
                  </a:schemeClr>
                </a:solidFill>
              </a:rPr>
              <a:t>true</a:t>
            </a:r>
            <a:r>
              <a:rPr lang="en-US" dirty="0" err="1"/>
              <a:t>)</a:t>
            </a:r>
            <a:r>
              <a:rPr lang="en-US" dirty="0"/>
              <a:t>.</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a:t>
            </a:r>
            <a:r>
              <a:rPr lang="en-US" b="1" dirty="0" err="1">
                <a:solidFill>
                  <a:schemeClr val="accent6">
                    <a:lumMod val="75000"/>
                  </a:schemeClr>
                </a:solidFill>
              </a:rPr>
              <a:t>lógico</a:t>
            </a:r>
            <a:r>
              <a:rPr lang="en-US" b="1" dirty="0">
                <a:solidFill>
                  <a:schemeClr val="accent6">
                    <a:lumMod val="75000"/>
                  </a:schemeClr>
                </a:solidFill>
              </a:rPr>
              <a:t> de </a:t>
            </a:r>
            <a:r>
              <a:rPr lang="en-US" b="1" dirty="0" err="1">
                <a:solidFill>
                  <a:schemeClr val="accent6">
                    <a:lumMod val="75000"/>
                  </a:schemeClr>
                </a:solidFill>
              </a:rPr>
              <a:t>negación</a:t>
            </a:r>
            <a:r>
              <a:rPr lang="en-US" b="1" dirty="0">
                <a:solidFill>
                  <a:schemeClr val="accent6">
                    <a:lumMod val="75000"/>
                  </a:schemeClr>
                </a:solidFill>
              </a:rPr>
              <a:t> “no”</a:t>
            </a:r>
            <a:r>
              <a:rPr lang="en-US" dirty="0"/>
              <a:t>, </a:t>
            </a:r>
            <a:r>
              <a:rPr lang="en-US" dirty="0" err="1"/>
              <a:t>en</a:t>
            </a:r>
            <a:r>
              <a:rPr lang="en-US" dirty="0"/>
              <a:t> </a:t>
            </a:r>
            <a:r>
              <a:rPr lang="en-US" dirty="0" err="1"/>
              <a:t>inglés</a:t>
            </a:r>
            <a:r>
              <a:rPr lang="en-US" dirty="0"/>
              <a:t> “not”,  </a:t>
            </a:r>
            <a:r>
              <a:rPr lang="en-US" dirty="0" err="1"/>
              <a:t>en</a:t>
            </a:r>
            <a:r>
              <a:rPr lang="en-US" dirty="0"/>
              <a:t> </a:t>
            </a:r>
            <a:r>
              <a:rPr lang="en-US" b="1" dirty="0">
                <a:solidFill>
                  <a:schemeClr val="accent6">
                    <a:lumMod val="75000"/>
                  </a:schemeClr>
                </a:solidFill>
              </a:rPr>
              <a:t>C# ! (signo de admiración)</a:t>
            </a:r>
            <a:r>
              <a:rPr lang="en-US" dirty="0"/>
              <a:t>, se </a:t>
            </a:r>
            <a:r>
              <a:rPr lang="en-US" dirty="0" err="1"/>
              <a:t>utiliza</a:t>
            </a:r>
            <a:r>
              <a:rPr lang="en-US" dirty="0"/>
              <a:t> para </a:t>
            </a:r>
            <a:r>
              <a:rPr lang="en-US" dirty="0" err="1"/>
              <a:t>invertir</a:t>
            </a:r>
            <a:r>
              <a:rPr lang="en-US" dirty="0"/>
              <a:t> el </a:t>
            </a:r>
            <a:r>
              <a:rPr lang="en-US" dirty="0" err="1"/>
              <a:t>resultado</a:t>
            </a:r>
            <a:r>
              <a:rPr lang="en-US" dirty="0"/>
              <a:t> de una expresión o valor </a:t>
            </a:r>
            <a:r>
              <a:rPr lang="en-US" dirty="0" err="1"/>
              <a:t>booleano</a:t>
            </a:r>
            <a:r>
              <a:rPr lang="en-US" dirty="0"/>
              <a:t>. </a:t>
            </a:r>
          </a:p>
          <a:p>
            <a:pPr marL="0" indent="0">
              <a:buNone/>
            </a:pPr>
            <a:r>
              <a:rPr lang="en-US" b="1" dirty="0" err="1">
                <a:solidFill>
                  <a:schemeClr val="accent2">
                    <a:lumMod val="75000"/>
                  </a:schemeClr>
                </a:solidFill>
              </a:rPr>
              <a:t>Tip</a:t>
            </a:r>
            <a:r>
              <a:rPr lang="en-US" dirty="0" err="1"/>
              <a:t>.</a:t>
            </a:r>
            <a:r>
              <a:rPr lang="en-US" dirty="0"/>
              <a:t> Para </a:t>
            </a:r>
            <a:r>
              <a:rPr lang="en-US" b="1" dirty="0">
                <a:solidFill>
                  <a:schemeClr val="accent6">
                    <a:lumMod val="75000"/>
                  </a:schemeClr>
                </a:solidFill>
              </a:rPr>
              <a:t>“y” (&amp;&amp;)</a:t>
            </a:r>
            <a:r>
              <a:rPr lang="en-US" dirty="0"/>
              <a:t>, el valor derecho no se </a:t>
            </a:r>
            <a:r>
              <a:rPr lang="en-US" dirty="0" err="1"/>
              <a:t>evalúa</a:t>
            </a:r>
            <a:r>
              <a:rPr lang="en-US" dirty="0"/>
              <a:t> </a:t>
            </a:r>
            <a:r>
              <a:rPr lang="en-US" dirty="0" err="1"/>
              <a:t>si</a:t>
            </a:r>
            <a:r>
              <a:rPr lang="en-US" dirty="0"/>
              <a:t> el valor </a:t>
            </a:r>
            <a:r>
              <a:rPr lang="en-US" dirty="0" err="1"/>
              <a:t>izquierdo</a:t>
            </a:r>
            <a:r>
              <a:rPr lang="en-US" dirty="0"/>
              <a:t> es </a:t>
            </a:r>
            <a:r>
              <a:rPr lang="en-US" dirty="0" err="1"/>
              <a:t>falso (</a:t>
            </a:r>
            <a:r>
              <a:rPr lang="en-US" b="1" dirty="0" err="1">
                <a:solidFill>
                  <a:schemeClr val="accent6">
                    <a:lumMod val="75000"/>
                  </a:schemeClr>
                </a:solidFill>
              </a:rPr>
              <a:t>false</a:t>
            </a:r>
            <a:r>
              <a:rPr lang="en-US" dirty="0" err="1"/>
              <a:t>). </a:t>
            </a:r>
            <a:r>
              <a:rPr lang="en-US" dirty="0"/>
              <a:t>Para </a:t>
            </a:r>
            <a:r>
              <a:rPr lang="en-US" b="1" dirty="0">
                <a:solidFill>
                  <a:schemeClr val="accent6">
                    <a:lumMod val="75000"/>
                  </a:schemeClr>
                </a:solidFill>
              </a:rPr>
              <a:t>“ó” (||)</a:t>
            </a:r>
            <a:r>
              <a:rPr lang="en-US" dirty="0"/>
              <a:t>, el valor derecho no se </a:t>
            </a:r>
            <a:r>
              <a:rPr lang="en-US" dirty="0" err="1"/>
              <a:t>evalúa</a:t>
            </a:r>
            <a:r>
              <a:rPr lang="en-US" dirty="0"/>
              <a:t> </a:t>
            </a:r>
            <a:r>
              <a:rPr lang="en-US" dirty="0" err="1"/>
              <a:t>si</a:t>
            </a:r>
            <a:r>
              <a:rPr lang="en-US" dirty="0"/>
              <a:t> el valor </a:t>
            </a:r>
            <a:r>
              <a:rPr lang="en-US" dirty="0" err="1"/>
              <a:t>izquierdo</a:t>
            </a:r>
            <a:r>
              <a:rPr lang="en-US" dirty="0"/>
              <a:t> es </a:t>
            </a:r>
            <a:r>
              <a:rPr lang="en-US" dirty="0" err="1"/>
              <a:t>verdadero (</a:t>
            </a:r>
            <a:r>
              <a:rPr lang="en-US" b="1" dirty="0" err="1">
                <a:solidFill>
                  <a:schemeClr val="accent6">
                    <a:lumMod val="75000"/>
                  </a:schemeClr>
                </a:solidFill>
              </a:rPr>
              <a:t>true</a:t>
            </a:r>
            <a:r>
              <a:rPr lang="en-US" dirty="0" err="1"/>
              <a:t>)</a:t>
            </a:r>
            <a:r>
              <a:rPr lang="en-US" dirty="0"/>
              <a:t>.</a:t>
            </a:r>
            <a:endParaRPr lang="en-BO" dirty="0"/>
          </a:p>
          <a:p>
            <a:endParaRPr lang="en-BO"/>
          </a:p>
        </p:txBody>
      </p:sp>
      <p:sp>
        <p:nvSpPr>
          <p:cNvPr id="4" name="TextBox 3">
            <a:extLst>
              <a:ext uri="{FF2B5EF4-FFF2-40B4-BE49-F238E27FC236}">
                <a16:creationId xmlns:a16="http://schemas.microsoft.com/office/drawing/2014/main" id="{55BC0A17-E5AE-7549-9764-E160B559D8E6}"/>
              </a:ext>
            </a:extLst>
          </p:cNvPr>
          <p:cNvSpPr txBox="1"/>
          <p:nvPr/>
        </p:nvSpPr>
        <p:spPr>
          <a:xfrm>
            <a:off x="6052457" y="3509431"/>
            <a:ext cx="518813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solidFill>
                  <a:schemeClr val="bg1"/>
                </a:solidFill>
              </a:rPr>
              <a:t>      bool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igual a 3 (false)</a:t>
            </a:r>
          </a:p>
          <a:p>
            <a:r>
              <a:rPr lang="en-US" sz="1200" b="1">
                <a:solidFill>
                  <a:schemeClr val="bg1"/>
                </a:solidFill>
              </a:rPr>
              <a:t>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no igual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a 3 (false) </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o igual a 3 (false)</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o igual a 3 (true</a:t>
            </a:r>
          </a:p>
          <a:p>
            <a:r>
              <a:rPr lang="en-US" sz="1200" b="1"/>
              <a:t>}</a:t>
            </a:r>
          </a:p>
          <a:p>
            <a:endParaRPr lang="en-US" sz="1200" b="1"/>
          </a:p>
          <a:p>
            <a:r>
              <a:rPr lang="en-US" sz="1000" b="1" dirty="0">
                <a:solidFill>
                  <a:schemeClr val="accent4">
                    <a:lumMod val="40000"/>
                    <a:lumOff val="60000"/>
                  </a:schemeClr>
                </a:solidFill>
              </a:rPr>
              <a:t>}}</a:t>
            </a:r>
          </a:p>
        </p:txBody>
      </p:sp>
      <p:grpSp>
        <p:nvGrpSpPr>
          <p:cNvPr id="19" name="Group 18">
            <a:extLst>
              <a:ext uri="{FF2B5EF4-FFF2-40B4-BE49-F238E27FC236}">
                <a16:creationId xmlns:a16="http://schemas.microsoft.com/office/drawing/2014/main" id="{7D3ABCB6-44E3-4F47-903C-E4338ADBFF97}"/>
              </a:ext>
            </a:extLst>
          </p:cNvPr>
          <p:cNvGrpSpPr/>
          <p:nvPr/>
        </p:nvGrpSpPr>
        <p:grpSpPr>
          <a:xfrm>
            <a:off x="6096000" y="1472768"/>
            <a:ext cx="5144588" cy="1764205"/>
            <a:chOff x="6096000" y="1281180"/>
            <a:chExt cx="5144588" cy="1764205"/>
          </a:xfrm>
        </p:grpSpPr>
        <p:pic>
          <p:nvPicPr>
            <p:cNvPr id="6" name="Picture 5" descr="A picture containing clock, hanging, room, white&#10;&#10;Description automatically generated">
              <a:extLst>
                <a:ext uri="{FF2B5EF4-FFF2-40B4-BE49-F238E27FC236}">
                  <a16:creationId xmlns:a16="http://schemas.microsoft.com/office/drawing/2014/main" id="{BDD55461-0877-A04E-9BD8-AE9EA118DACE}"/>
                </a:ext>
              </a:extLst>
            </p:cNvPr>
            <p:cNvPicPr>
              <a:picLocks noChangeAspect="1"/>
            </p:cNvPicPr>
            <p:nvPr/>
          </p:nvPicPr>
          <p:blipFill>
            <a:blip r:embed="rId2"/>
            <a:stretch>
              <a:fillRect/>
            </a:stretch>
          </p:blipFill>
          <p:spPr>
            <a:xfrm>
              <a:off x="6096000" y="1289562"/>
              <a:ext cx="965384" cy="1212918"/>
            </a:xfrm>
            <a:prstGeom prst="rect">
              <a:avLst/>
            </a:prstGeom>
          </p:spPr>
        </p:pic>
        <p:pic>
          <p:nvPicPr>
            <p:cNvPr id="8" name="Picture 7" descr="A picture containing clock, room, white, hanging&#10;&#10;Description automatically generated">
              <a:extLst>
                <a:ext uri="{FF2B5EF4-FFF2-40B4-BE49-F238E27FC236}">
                  <a16:creationId xmlns:a16="http://schemas.microsoft.com/office/drawing/2014/main" id="{EEF6F6DF-277A-0F4B-BAC1-F90DB2788E3E}"/>
                </a:ext>
              </a:extLst>
            </p:cNvPr>
            <p:cNvPicPr>
              <a:picLocks noChangeAspect="1"/>
            </p:cNvPicPr>
            <p:nvPr/>
          </p:nvPicPr>
          <p:blipFill>
            <a:blip r:embed="rId3"/>
            <a:stretch>
              <a:fillRect/>
            </a:stretch>
          </p:blipFill>
          <p:spPr>
            <a:xfrm>
              <a:off x="7491272" y="1291670"/>
              <a:ext cx="973557" cy="1210810"/>
            </a:xfrm>
            <a:prstGeom prst="rect">
              <a:avLst/>
            </a:prstGeom>
          </p:spPr>
        </p:pic>
        <p:pic>
          <p:nvPicPr>
            <p:cNvPr id="10" name="Picture 9" descr="A close up of a clock&#10;&#10;Description automatically generated">
              <a:extLst>
                <a:ext uri="{FF2B5EF4-FFF2-40B4-BE49-F238E27FC236}">
                  <a16:creationId xmlns:a16="http://schemas.microsoft.com/office/drawing/2014/main" id="{47B37E52-2064-E34D-92F7-C06B15C976BB}"/>
                </a:ext>
              </a:extLst>
            </p:cNvPr>
            <p:cNvPicPr>
              <a:picLocks noChangeAspect="1"/>
            </p:cNvPicPr>
            <p:nvPr/>
          </p:nvPicPr>
          <p:blipFill>
            <a:blip r:embed="rId4"/>
            <a:stretch>
              <a:fillRect/>
            </a:stretch>
          </p:blipFill>
          <p:spPr>
            <a:xfrm>
              <a:off x="8848936" y="1281180"/>
              <a:ext cx="1046651" cy="905046"/>
            </a:xfrm>
            <a:prstGeom prst="rect">
              <a:avLst/>
            </a:prstGeom>
          </p:spPr>
        </p:pic>
        <p:sp>
          <p:nvSpPr>
            <p:cNvPr id="11" name="TextBox 10">
              <a:extLst>
                <a:ext uri="{FF2B5EF4-FFF2-40B4-BE49-F238E27FC236}">
                  <a16:creationId xmlns:a16="http://schemas.microsoft.com/office/drawing/2014/main" id="{2FD76FF9-E5E5-3740-83C7-FB167652D284}"/>
                </a:ext>
              </a:extLst>
            </p:cNvPr>
            <p:cNvSpPr txBox="1"/>
            <p:nvPr/>
          </p:nvSpPr>
          <p:spPr>
            <a:xfrm>
              <a:off x="9707624" y="2706831"/>
              <a:ext cx="1532964"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BO" sz="1600"/>
                <a:t>0: False   1:True</a:t>
              </a:r>
            </a:p>
          </p:txBody>
        </p:sp>
        <p:sp>
          <p:nvSpPr>
            <p:cNvPr id="12" name="TextBox 11">
              <a:extLst>
                <a:ext uri="{FF2B5EF4-FFF2-40B4-BE49-F238E27FC236}">
                  <a16:creationId xmlns:a16="http://schemas.microsoft.com/office/drawing/2014/main" id="{DC148E57-51ED-8F4E-9F7B-9713AFB45EE0}"/>
                </a:ext>
              </a:extLst>
            </p:cNvPr>
            <p:cNvSpPr txBox="1"/>
            <p:nvPr/>
          </p:nvSpPr>
          <p:spPr>
            <a:xfrm>
              <a:off x="6096000"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&amp;&amp; B</a:t>
              </a:r>
            </a:p>
          </p:txBody>
        </p:sp>
        <p:sp>
          <p:nvSpPr>
            <p:cNvPr id="13" name="TextBox 12">
              <a:extLst>
                <a:ext uri="{FF2B5EF4-FFF2-40B4-BE49-F238E27FC236}">
                  <a16:creationId xmlns:a16="http://schemas.microsoft.com/office/drawing/2014/main" id="{DAB26483-297D-5848-9805-996F5102627C}"/>
                </a:ext>
              </a:extLst>
            </p:cNvPr>
            <p:cNvSpPr txBox="1"/>
            <p:nvPr/>
          </p:nvSpPr>
          <p:spPr>
            <a:xfrm>
              <a:off x="7499445"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sp>
          <p:nvSpPr>
            <p:cNvPr id="14" name="TextBox 13">
              <a:extLst>
                <a:ext uri="{FF2B5EF4-FFF2-40B4-BE49-F238E27FC236}">
                  <a16:creationId xmlns:a16="http://schemas.microsoft.com/office/drawing/2014/main" id="{6688269F-B7AE-7944-A2C0-4A66413802FB}"/>
                </a:ext>
              </a:extLst>
            </p:cNvPr>
            <p:cNvSpPr txBox="1"/>
            <p:nvPr/>
          </p:nvSpPr>
          <p:spPr>
            <a:xfrm>
              <a:off x="8848936" y="2237411"/>
              <a:ext cx="81290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a:t>
              </a:r>
            </a:p>
          </p:txBody>
        </p:sp>
        <p:pic>
          <p:nvPicPr>
            <p:cNvPr id="17" name="Picture 16" descr="A close up of a clock&#10;&#10;Description automatically generated">
              <a:extLst>
                <a:ext uri="{FF2B5EF4-FFF2-40B4-BE49-F238E27FC236}">
                  <a16:creationId xmlns:a16="http://schemas.microsoft.com/office/drawing/2014/main" id="{0DA23252-BDD4-0641-BBB0-56CDF8AE226C}"/>
                </a:ext>
              </a:extLst>
            </p:cNvPr>
            <p:cNvPicPr>
              <a:picLocks noChangeAspect="1"/>
            </p:cNvPicPr>
            <p:nvPr/>
          </p:nvPicPr>
          <p:blipFill>
            <a:blip r:embed="rId5"/>
            <a:stretch>
              <a:fillRect/>
            </a:stretch>
          </p:blipFill>
          <p:spPr>
            <a:xfrm>
              <a:off x="10279694" y="1281180"/>
              <a:ext cx="960894" cy="894625"/>
            </a:xfrm>
            <a:prstGeom prst="rect">
              <a:avLst/>
            </a:prstGeom>
          </p:spPr>
        </p:pic>
        <p:sp>
          <p:nvSpPr>
            <p:cNvPr id="18" name="TextBox 17">
              <a:extLst>
                <a:ext uri="{FF2B5EF4-FFF2-40B4-BE49-F238E27FC236}">
                  <a16:creationId xmlns:a16="http://schemas.microsoft.com/office/drawing/2014/main" id="{3E895F2D-95E1-DC4D-ABAB-B87045213943}"/>
                </a:ext>
              </a:extLst>
            </p:cNvPr>
            <p:cNvSpPr txBox="1"/>
            <p:nvPr/>
          </p:nvSpPr>
          <p:spPr>
            <a:xfrm>
              <a:off x="10275204" y="2226297"/>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grpSp>
    </p:spTree>
    <p:extLst>
      <p:ext uri="{BB962C8B-B14F-4D97-AF65-F5344CB8AC3E}">
        <p14:creationId xmlns:p14="http://schemas.microsoft.com/office/powerpoint/2010/main" val="3104086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71FA-D069-1E40-87E1-81B2C30AD88F}"/>
              </a:ext>
            </a:extLst>
          </p:cNvPr>
          <p:cNvSpPr>
            <a:spLocks noGrp="1"/>
          </p:cNvSpPr>
          <p:nvPr>
            <p:ph type="title"/>
          </p:nvPr>
        </p:nvSpPr>
        <p:spPr/>
        <p:txBody>
          <a:bodyPr/>
          <a:lstStyle/>
          <a:p>
            <a:r>
              <a:rPr lang="en-BO" dirty="0"/>
              <a:t>Operadores de manipulación de bits</a:t>
            </a:r>
            <a:endParaRPr lang="en-BO"/>
          </a:p>
        </p:txBody>
      </p:sp>
      <p:sp>
        <p:nvSpPr>
          <p:cNvPr id="3" name="Content Placeholder 2">
            <a:extLst>
              <a:ext uri="{FF2B5EF4-FFF2-40B4-BE49-F238E27FC236}">
                <a16:creationId xmlns:a16="http://schemas.microsoft.com/office/drawing/2014/main" id="{9A0983A5-6394-C344-B69A-E0DBEDEFE3D0}"/>
              </a:ext>
            </a:extLst>
          </p:cNvPr>
          <p:cNvSpPr>
            <a:spLocks noGrp="1"/>
          </p:cNvSpPr>
          <p:nvPr>
            <p:ph idx="1"/>
          </p:nvPr>
        </p:nvSpPr>
        <p:spPr>
          <a:xfrm>
            <a:off x="838199" y="1825625"/>
            <a:ext cx="4452514" cy="4351338"/>
          </a:xfrm>
        </p:spPr>
        <p:txBody>
          <a:bodyPr>
            <a:normAutofit fontScale="62500" lnSpcReduction="20000"/>
          </a:bodyPr>
          <a:lstStyle/>
          <a:p>
            <a:pPr marL="0" indent="0" algn="just">
              <a:buNone/>
            </a:pPr>
            <a:r>
              <a:rPr lang="en-US" dirty="0"/>
              <a:t>Los </a:t>
            </a:r>
            <a:r>
              <a:rPr lang="en-US" dirty="0" err="1"/>
              <a:t>operadores</a:t>
            </a:r>
            <a:r>
              <a:rPr lang="en-US" dirty="0"/>
              <a:t> de </a:t>
            </a:r>
            <a:r>
              <a:rPr lang="en-US" b="1" dirty="0" err="1">
                <a:solidFill>
                  <a:schemeClr val="accent6">
                    <a:lumMod val="75000"/>
                  </a:schemeClr>
                </a:solidFill>
              </a:rPr>
              <a:t>manipulación</a:t>
            </a:r>
            <a:r>
              <a:rPr lang="en-US" b="1" dirty="0">
                <a:solidFill>
                  <a:schemeClr val="accent6">
                    <a:lumMod val="75000"/>
                  </a:schemeClr>
                </a:solidFill>
              </a:rPr>
              <a:t> de bits </a:t>
            </a:r>
            <a:r>
              <a:rPr lang="en-US" dirty="0" err="1"/>
              <a:t>pueden</a:t>
            </a:r>
            <a:r>
              <a:rPr lang="en-US" dirty="0"/>
              <a:t> </a:t>
            </a:r>
            <a:r>
              <a:rPr lang="en-US" b="1" dirty="0">
                <a:solidFill>
                  <a:schemeClr val="accent6">
                    <a:lumMod val="75000"/>
                  </a:schemeClr>
                </a:solidFill>
              </a:rPr>
              <a:t>cambiar los bits </a:t>
            </a:r>
            <a:r>
              <a:rPr lang="en-US" b="1" dirty="0" err="1">
                <a:solidFill>
                  <a:schemeClr val="accent6">
                    <a:lumMod val="75000"/>
                  </a:schemeClr>
                </a:solidFill>
              </a:rPr>
              <a:t>individuales</a:t>
            </a:r>
            <a:r>
              <a:rPr lang="en-US" b="1" dirty="0">
                <a:solidFill>
                  <a:schemeClr val="accent6">
                    <a:lumMod val="75000"/>
                  </a:schemeClr>
                </a:solidFill>
              </a:rPr>
              <a:t> </a:t>
            </a:r>
            <a:r>
              <a:rPr lang="en-US" dirty="0"/>
              <a:t>dentro de un </a:t>
            </a:r>
            <a:r>
              <a:rPr lang="en-US" dirty="0" err="1"/>
              <a:t>número</a:t>
            </a:r>
            <a:r>
              <a:rPr lang="en-US" dirty="0"/>
              <a:t> </a:t>
            </a:r>
            <a:r>
              <a:rPr lang="en-US" dirty="0" err="1"/>
              <a:t>entero (cualquiera de los 8 posibles), según las operaciones lógicas de las tablas</a:t>
            </a:r>
            <a:r>
              <a:rPr lang="en-US" dirty="0"/>
              <a:t>.</a:t>
            </a:r>
          </a:p>
          <a:p>
            <a:pPr marL="0" indent="0">
              <a:buNone/>
            </a:pPr>
            <a:endParaRPr lang="en-US" dirty="0"/>
          </a:p>
          <a:p>
            <a:pPr marL="0" indent="0">
              <a:buNone/>
            </a:pPr>
            <a:r>
              <a:rPr lang="en-US" dirty="0"/>
              <a:t>Los </a:t>
            </a:r>
            <a:r>
              <a:rPr lang="en-US" b="1" dirty="0">
                <a:solidFill>
                  <a:schemeClr val="accent6">
                    <a:lumMod val="75000"/>
                  </a:schemeClr>
                </a:solidFill>
              </a:rPr>
              <a:t>operadores de manipulación de bits</a:t>
            </a:r>
            <a:r>
              <a:rPr lang="en-US" dirty="0"/>
              <a:t> son:</a:t>
            </a:r>
          </a:p>
          <a:p>
            <a:pPr marL="0" indent="0">
              <a:buNone/>
            </a:pPr>
            <a:endParaRPr lang="en-US" dirty="0"/>
          </a:p>
          <a:p>
            <a:pPr marL="0" indent="0">
              <a:buNone/>
            </a:pPr>
            <a:r>
              <a:rPr lang="en-US" b="1" dirty="0">
                <a:solidFill>
                  <a:schemeClr val="accent6">
                    <a:lumMod val="75000"/>
                  </a:schemeClr>
                </a:solidFill>
              </a:rPr>
              <a:t>&amp; 	and	  (y)</a:t>
            </a:r>
          </a:p>
          <a:p>
            <a:pPr marL="0" indent="0">
              <a:buNone/>
            </a:pPr>
            <a:r>
              <a:rPr lang="en-US" b="1" dirty="0">
                <a:solidFill>
                  <a:schemeClr val="accent6">
                    <a:lumMod val="75000"/>
                  </a:schemeClr>
                </a:solidFill>
              </a:rPr>
              <a:t>|	or	  (ó)</a:t>
            </a:r>
          </a:p>
          <a:p>
            <a:pPr marL="0" indent="0">
              <a:buNone/>
            </a:pPr>
            <a:r>
              <a:rPr lang="en-US" b="1" dirty="0">
                <a:solidFill>
                  <a:schemeClr val="accent6">
                    <a:lumMod val="75000"/>
                  </a:schemeClr>
                </a:solidFill>
              </a:rPr>
              <a:t>^	xor 	  (ó exclusivo)</a:t>
            </a:r>
          </a:p>
          <a:p>
            <a:pPr marL="0" indent="0">
              <a:buNone/>
            </a:pPr>
            <a:r>
              <a:rPr lang="en-US" b="1" dirty="0">
                <a:solidFill>
                  <a:schemeClr val="accent6">
                    <a:lumMod val="75000"/>
                  </a:schemeClr>
                </a:solidFill>
              </a:rPr>
              <a:t>~	not	  (no: invertir bits)</a:t>
            </a:r>
          </a:p>
          <a:p>
            <a:pPr marL="0" indent="0">
              <a:buNone/>
            </a:pPr>
            <a:r>
              <a:rPr lang="en-US" b="1" dirty="0">
                <a:solidFill>
                  <a:schemeClr val="accent6">
                    <a:lumMod val="75000"/>
                  </a:schemeClr>
                </a:solidFill>
              </a:rPr>
              <a:t>&lt;&lt;	left shift	  (desplazamiento izq)  </a:t>
            </a:r>
          </a:p>
          <a:p>
            <a:pPr marL="0" indent="0">
              <a:buNone/>
            </a:pPr>
            <a:r>
              <a:rPr lang="en-US" b="1" dirty="0">
                <a:solidFill>
                  <a:schemeClr val="accent6">
                    <a:lumMod val="75000"/>
                  </a:schemeClr>
                </a:solidFill>
              </a:rPr>
              <a:t> &lt;&lt;	right shift  (desplazamiento der)</a:t>
            </a:r>
          </a:p>
          <a:p>
            <a:endParaRPr lang="en-BO"/>
          </a:p>
        </p:txBody>
      </p:sp>
      <p:sp>
        <p:nvSpPr>
          <p:cNvPr id="4" name="TextBox 3">
            <a:extLst>
              <a:ext uri="{FF2B5EF4-FFF2-40B4-BE49-F238E27FC236}">
                <a16:creationId xmlns:a16="http://schemas.microsoft.com/office/drawing/2014/main" id="{25E65D46-4E72-A34A-A51F-193218817A8C}"/>
              </a:ext>
            </a:extLst>
          </p:cNvPr>
          <p:cNvSpPr txBox="1"/>
          <p:nvPr/>
        </p:nvSpPr>
        <p:spPr>
          <a:xfrm>
            <a:off x="5674820" y="3609724"/>
            <a:ext cx="580644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int x = 5 </a:t>
            </a:r>
            <a:r>
              <a:rPr lang="en-US" sz="1200" b="1">
                <a:solidFill>
                  <a:schemeClr val="accent2">
                    <a:lumMod val="40000"/>
                    <a:lumOff val="60000"/>
                  </a:schemeClr>
                </a:solidFill>
              </a:rPr>
              <a:t>&amp;</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and (0b101 &amp; 0b100 = 0b100 = 4)</a:t>
            </a:r>
            <a:r>
              <a:rPr lang="en-US" sz="1200" b="1"/>
              <a:t> </a:t>
            </a:r>
          </a:p>
          <a:p>
            <a:r>
              <a:rPr lang="en-US" sz="1200" b="1"/>
              <a:t>      x = 5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or (0b101 | 0b100 = 0b101 = 5)</a:t>
            </a:r>
          </a:p>
          <a:p>
            <a:r>
              <a:rPr lang="en-US" sz="1200" b="1"/>
              <a:t>      x = 5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xor (0b101 ^ 0b100 = 0b001 = 1)</a:t>
            </a:r>
          </a:p>
          <a:p>
            <a:r>
              <a:rPr lang="en-US" sz="1200" b="1"/>
              <a:t>      x = </a:t>
            </a:r>
            <a:r>
              <a:rPr lang="en-US" sz="1200" b="1">
                <a:solidFill>
                  <a:schemeClr val="accent2">
                    <a:lumMod val="40000"/>
                    <a:lumOff val="60000"/>
                  </a:schemeClr>
                </a:solidFill>
              </a:rPr>
              <a:t>~</a:t>
            </a:r>
            <a:r>
              <a:rPr lang="en-US" sz="1200" b="1"/>
              <a:t>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invert (~0b00000100 = 0b11111011 = - 5)</a:t>
            </a:r>
          </a:p>
          <a:p>
            <a:r>
              <a:rPr lang="en-US" sz="1200" b="1"/>
              <a:t>      x = 4 </a:t>
            </a:r>
            <a:r>
              <a:rPr lang="en-US" sz="1200" b="1">
                <a:solidFill>
                  <a:schemeClr val="accent2">
                    <a:lumMod val="40000"/>
                    <a:lumOff val="60000"/>
                  </a:schemeClr>
                </a:solidFill>
              </a:rPr>
              <a:t>&lt;&lt;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left shift (0b100 &lt;&lt; 1 = 0b1000 = 8)</a:t>
            </a:r>
          </a:p>
          <a:p>
            <a:r>
              <a:rPr lang="en-US" sz="1200" b="1"/>
              <a:t>      x = 4 </a:t>
            </a:r>
            <a:r>
              <a:rPr lang="en-US" sz="1200" b="1">
                <a:solidFill>
                  <a:schemeClr val="accent2">
                    <a:lumMod val="40000"/>
                    <a:lumOff val="60000"/>
                  </a:schemeClr>
                </a:solidFill>
              </a:rPr>
              <a:t>&gt;&gt;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right shift (0b100 &gt;&gt; 1 = 0b0010 = 2)</a:t>
            </a:r>
          </a:p>
          <a:p>
            <a:r>
              <a:rPr lang="en-US" sz="1200" b="1"/>
              <a:t>}</a:t>
            </a:r>
          </a:p>
          <a:p>
            <a:endParaRPr lang="en-US" sz="1200" b="1"/>
          </a:p>
          <a:p>
            <a:r>
              <a:rPr lang="en-US" sz="1000" b="1" dirty="0">
                <a:solidFill>
                  <a:schemeClr val="accent4">
                    <a:lumMod val="40000"/>
                    <a:lumOff val="60000"/>
                  </a:schemeClr>
                </a:solidFill>
              </a:rPr>
              <a:t>}}</a:t>
            </a:r>
          </a:p>
        </p:txBody>
      </p:sp>
      <p:grpSp>
        <p:nvGrpSpPr>
          <p:cNvPr id="13" name="Group 12">
            <a:extLst>
              <a:ext uri="{FF2B5EF4-FFF2-40B4-BE49-F238E27FC236}">
                <a16:creationId xmlns:a16="http://schemas.microsoft.com/office/drawing/2014/main" id="{3537B49A-D383-5C4D-970D-BC8358EA3368}"/>
              </a:ext>
            </a:extLst>
          </p:cNvPr>
          <p:cNvGrpSpPr/>
          <p:nvPr/>
        </p:nvGrpSpPr>
        <p:grpSpPr>
          <a:xfrm>
            <a:off x="6209212" y="1551145"/>
            <a:ext cx="5144588" cy="1623557"/>
            <a:chOff x="6096000" y="1281180"/>
            <a:chExt cx="5144588" cy="1623557"/>
          </a:xfrm>
        </p:grpSpPr>
        <p:pic>
          <p:nvPicPr>
            <p:cNvPr id="14" name="Picture 13" descr="A picture containing clock, hanging, room, white&#10;&#10;Description automatically generated">
              <a:extLst>
                <a:ext uri="{FF2B5EF4-FFF2-40B4-BE49-F238E27FC236}">
                  <a16:creationId xmlns:a16="http://schemas.microsoft.com/office/drawing/2014/main" id="{E6C2D0DD-7883-B444-BD65-80FBB5E104E2}"/>
                </a:ext>
              </a:extLst>
            </p:cNvPr>
            <p:cNvPicPr>
              <a:picLocks noChangeAspect="1"/>
            </p:cNvPicPr>
            <p:nvPr/>
          </p:nvPicPr>
          <p:blipFill>
            <a:blip r:embed="rId2"/>
            <a:stretch>
              <a:fillRect/>
            </a:stretch>
          </p:blipFill>
          <p:spPr>
            <a:xfrm>
              <a:off x="6096000" y="1289562"/>
              <a:ext cx="965384" cy="1212918"/>
            </a:xfrm>
            <a:prstGeom prst="rect">
              <a:avLst/>
            </a:prstGeom>
          </p:spPr>
        </p:pic>
        <p:pic>
          <p:nvPicPr>
            <p:cNvPr id="15" name="Picture 14" descr="A picture containing clock, room, white, hanging&#10;&#10;Description automatically generated">
              <a:extLst>
                <a:ext uri="{FF2B5EF4-FFF2-40B4-BE49-F238E27FC236}">
                  <a16:creationId xmlns:a16="http://schemas.microsoft.com/office/drawing/2014/main" id="{A7908C21-652B-9649-93A0-25D32FE9F1ED}"/>
                </a:ext>
              </a:extLst>
            </p:cNvPr>
            <p:cNvPicPr>
              <a:picLocks noChangeAspect="1"/>
            </p:cNvPicPr>
            <p:nvPr/>
          </p:nvPicPr>
          <p:blipFill>
            <a:blip r:embed="rId3"/>
            <a:stretch>
              <a:fillRect/>
            </a:stretch>
          </p:blipFill>
          <p:spPr>
            <a:xfrm>
              <a:off x="7491272" y="1291670"/>
              <a:ext cx="973557" cy="1210810"/>
            </a:xfrm>
            <a:prstGeom prst="rect">
              <a:avLst/>
            </a:prstGeom>
          </p:spPr>
        </p:pic>
        <p:pic>
          <p:nvPicPr>
            <p:cNvPr id="16" name="Picture 15" descr="A close up of a clock&#10;&#10;Description automatically generated">
              <a:extLst>
                <a:ext uri="{FF2B5EF4-FFF2-40B4-BE49-F238E27FC236}">
                  <a16:creationId xmlns:a16="http://schemas.microsoft.com/office/drawing/2014/main" id="{71E17549-527A-F14E-A255-4E073CC356B6}"/>
                </a:ext>
              </a:extLst>
            </p:cNvPr>
            <p:cNvPicPr>
              <a:picLocks noChangeAspect="1"/>
            </p:cNvPicPr>
            <p:nvPr/>
          </p:nvPicPr>
          <p:blipFill>
            <a:blip r:embed="rId4"/>
            <a:stretch>
              <a:fillRect/>
            </a:stretch>
          </p:blipFill>
          <p:spPr>
            <a:xfrm>
              <a:off x="8848936" y="1281180"/>
              <a:ext cx="1046651" cy="905046"/>
            </a:xfrm>
            <a:prstGeom prst="rect">
              <a:avLst/>
            </a:prstGeom>
          </p:spPr>
        </p:pic>
        <p:sp>
          <p:nvSpPr>
            <p:cNvPr id="18" name="TextBox 17">
              <a:extLst>
                <a:ext uri="{FF2B5EF4-FFF2-40B4-BE49-F238E27FC236}">
                  <a16:creationId xmlns:a16="http://schemas.microsoft.com/office/drawing/2014/main" id="{3D80C27D-AB58-E54E-B823-5B7B64291DB2}"/>
                </a:ext>
              </a:extLst>
            </p:cNvPr>
            <p:cNvSpPr txBox="1"/>
            <p:nvPr/>
          </p:nvSpPr>
          <p:spPr>
            <a:xfrm>
              <a:off x="6096000"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&amp; B</a:t>
              </a:r>
            </a:p>
          </p:txBody>
        </p:sp>
        <p:sp>
          <p:nvSpPr>
            <p:cNvPr id="19" name="TextBox 18">
              <a:extLst>
                <a:ext uri="{FF2B5EF4-FFF2-40B4-BE49-F238E27FC236}">
                  <a16:creationId xmlns:a16="http://schemas.microsoft.com/office/drawing/2014/main" id="{4631BA28-75C6-E341-8CA5-AC9E40D61357}"/>
                </a:ext>
              </a:extLst>
            </p:cNvPr>
            <p:cNvSpPr txBox="1"/>
            <p:nvPr/>
          </p:nvSpPr>
          <p:spPr>
            <a:xfrm>
              <a:off x="7499445"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sp>
          <p:nvSpPr>
            <p:cNvPr id="20" name="TextBox 19">
              <a:extLst>
                <a:ext uri="{FF2B5EF4-FFF2-40B4-BE49-F238E27FC236}">
                  <a16:creationId xmlns:a16="http://schemas.microsoft.com/office/drawing/2014/main" id="{0E0E8846-DD4C-A64D-9F44-A36AEE480224}"/>
                </a:ext>
              </a:extLst>
            </p:cNvPr>
            <p:cNvSpPr txBox="1"/>
            <p:nvPr/>
          </p:nvSpPr>
          <p:spPr>
            <a:xfrm>
              <a:off x="8848936" y="2237411"/>
              <a:ext cx="81290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a:t>
              </a:r>
            </a:p>
          </p:txBody>
        </p:sp>
        <p:pic>
          <p:nvPicPr>
            <p:cNvPr id="21" name="Picture 20" descr="A close up of a clock&#10;&#10;Description automatically generated">
              <a:extLst>
                <a:ext uri="{FF2B5EF4-FFF2-40B4-BE49-F238E27FC236}">
                  <a16:creationId xmlns:a16="http://schemas.microsoft.com/office/drawing/2014/main" id="{F19098E5-5E54-B04D-BD39-5A1EB2A9AB65}"/>
                </a:ext>
              </a:extLst>
            </p:cNvPr>
            <p:cNvPicPr>
              <a:picLocks noChangeAspect="1"/>
            </p:cNvPicPr>
            <p:nvPr/>
          </p:nvPicPr>
          <p:blipFill>
            <a:blip r:embed="rId5"/>
            <a:stretch>
              <a:fillRect/>
            </a:stretch>
          </p:blipFill>
          <p:spPr>
            <a:xfrm>
              <a:off x="10279694" y="1281180"/>
              <a:ext cx="960894" cy="894625"/>
            </a:xfrm>
            <a:prstGeom prst="rect">
              <a:avLst/>
            </a:prstGeom>
          </p:spPr>
        </p:pic>
        <p:sp>
          <p:nvSpPr>
            <p:cNvPr id="22" name="TextBox 21">
              <a:extLst>
                <a:ext uri="{FF2B5EF4-FFF2-40B4-BE49-F238E27FC236}">
                  <a16:creationId xmlns:a16="http://schemas.microsoft.com/office/drawing/2014/main" id="{B3ADAE66-6156-6148-A8B5-273C03A9BEE0}"/>
                </a:ext>
              </a:extLst>
            </p:cNvPr>
            <p:cNvSpPr txBox="1"/>
            <p:nvPr/>
          </p:nvSpPr>
          <p:spPr>
            <a:xfrm>
              <a:off x="10275204" y="2226297"/>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grpSp>
    </p:spTree>
    <p:extLst>
      <p:ext uri="{BB962C8B-B14F-4D97-AF65-F5344CB8AC3E}">
        <p14:creationId xmlns:p14="http://schemas.microsoft.com/office/powerpoint/2010/main" val="4055668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23A4-3095-E64A-887D-4E6AF30C4494}"/>
              </a:ext>
            </a:extLst>
          </p:cNvPr>
          <p:cNvSpPr>
            <a:spLocks noGrp="1"/>
          </p:cNvSpPr>
          <p:nvPr>
            <p:ph type="title"/>
          </p:nvPr>
        </p:nvSpPr>
        <p:spPr/>
        <p:txBody>
          <a:bodyPr/>
          <a:lstStyle/>
          <a:p>
            <a:r>
              <a:rPr lang="en-BO" dirty="0"/>
              <a:t>Operadores manipulación de bits combinados</a:t>
            </a:r>
            <a:endParaRPr lang="en-BO"/>
          </a:p>
        </p:txBody>
      </p:sp>
      <p:sp>
        <p:nvSpPr>
          <p:cNvPr id="3" name="Content Placeholder 2">
            <a:extLst>
              <a:ext uri="{FF2B5EF4-FFF2-40B4-BE49-F238E27FC236}">
                <a16:creationId xmlns:a16="http://schemas.microsoft.com/office/drawing/2014/main" id="{E118C88D-5168-504C-9742-16203D5CF5ED}"/>
              </a:ext>
            </a:extLst>
          </p:cNvPr>
          <p:cNvSpPr>
            <a:spLocks noGrp="1"/>
          </p:cNvSpPr>
          <p:nvPr>
            <p:ph idx="1"/>
          </p:nvPr>
        </p:nvSpPr>
        <p:spPr>
          <a:xfrm>
            <a:off x="838200" y="1811383"/>
            <a:ext cx="4508863" cy="4101738"/>
          </a:xfrm>
        </p:spPr>
        <p:txBody>
          <a:bodyPr>
            <a:noAutofit/>
          </a:bodyPr>
          <a:lstStyle/>
          <a:p>
            <a:pPr marL="0" indent="0" algn="just">
              <a:buNone/>
            </a:pPr>
            <a:r>
              <a:rPr lang="en-US" sz="1800" dirty="0"/>
              <a:t>Los </a:t>
            </a:r>
            <a:r>
              <a:rPr lang="en-US" sz="1800" b="1" dirty="0" err="1">
                <a:solidFill>
                  <a:schemeClr val="accent6">
                    <a:lumMod val="75000"/>
                  </a:schemeClr>
                </a:solidFill>
              </a:rPr>
              <a:t>operadores</a:t>
            </a:r>
            <a:r>
              <a:rPr lang="en-US" sz="1800" b="1" dirty="0">
                <a:solidFill>
                  <a:schemeClr val="accent6">
                    <a:lumMod val="75000"/>
                  </a:schemeClr>
                </a:solidFill>
              </a:rPr>
              <a:t> de </a:t>
            </a:r>
            <a:r>
              <a:rPr lang="en-US" sz="1800" b="1" dirty="0" err="1">
                <a:solidFill>
                  <a:schemeClr val="accent6">
                    <a:lumMod val="75000"/>
                  </a:schemeClr>
                </a:solidFill>
              </a:rPr>
              <a:t>manipulación</a:t>
            </a:r>
            <a:r>
              <a:rPr lang="en-US" sz="1800" b="1" dirty="0">
                <a:solidFill>
                  <a:schemeClr val="accent6">
                    <a:lumMod val="75000"/>
                  </a:schemeClr>
                </a:solidFill>
              </a:rPr>
              <a:t> de bits</a:t>
            </a:r>
            <a:r>
              <a:rPr lang="en-US" sz="1800" dirty="0"/>
              <a:t> </a:t>
            </a:r>
            <a:r>
              <a:rPr lang="en-US" sz="1800" dirty="0" err="1"/>
              <a:t>tienen</a:t>
            </a:r>
            <a:r>
              <a:rPr lang="en-US" sz="1800" dirty="0"/>
              <a:t>, </a:t>
            </a:r>
            <a:r>
              <a:rPr lang="en-US" sz="1800" dirty="0" err="1"/>
              <a:t>como</a:t>
            </a:r>
            <a:r>
              <a:rPr lang="en-US" sz="1800" dirty="0"/>
              <a:t> los </a:t>
            </a:r>
            <a:r>
              <a:rPr lang="en-US" sz="1800" dirty="0" err="1"/>
              <a:t>arítméticos</a:t>
            </a:r>
            <a:r>
              <a:rPr lang="en-US" sz="1800" dirty="0"/>
              <a:t>, una versión </a:t>
            </a:r>
            <a:r>
              <a:rPr lang="en-US" sz="1800" b="1" dirty="0" err="1">
                <a:solidFill>
                  <a:schemeClr val="accent6">
                    <a:lumMod val="75000"/>
                  </a:schemeClr>
                </a:solidFill>
              </a:rPr>
              <a:t>combinada con asignación</a:t>
            </a:r>
            <a:r>
              <a:rPr lang="en-US" sz="1800" dirty="0"/>
              <a:t>, </a:t>
            </a:r>
            <a:r>
              <a:rPr lang="en-US" sz="1800" dirty="0" err="1"/>
              <a:t>cuando</a:t>
            </a:r>
            <a:r>
              <a:rPr lang="en-US" sz="1800" dirty="0"/>
              <a:t> el </a:t>
            </a:r>
            <a:r>
              <a:rPr lang="en-US" sz="1800" dirty="0" err="1"/>
              <a:t>resultado</a:t>
            </a:r>
            <a:r>
              <a:rPr lang="en-US" sz="1800" dirty="0"/>
              <a:t> se </a:t>
            </a:r>
            <a:r>
              <a:rPr lang="en-US" sz="1800" dirty="0" err="1"/>
              <a:t>almacena</a:t>
            </a:r>
            <a:r>
              <a:rPr lang="en-US" sz="1800" dirty="0"/>
              <a:t> </a:t>
            </a:r>
            <a:r>
              <a:rPr lang="en-US" sz="1800" dirty="0" err="1"/>
              <a:t>en</a:t>
            </a:r>
            <a:r>
              <a:rPr lang="en-US" sz="1800" dirty="0"/>
              <a:t> la </a:t>
            </a:r>
            <a:r>
              <a:rPr lang="en-US" sz="1800" dirty="0" err="1"/>
              <a:t>misma</a:t>
            </a:r>
            <a:r>
              <a:rPr lang="en-US" sz="1800" dirty="0"/>
              <a:t> variable.</a:t>
            </a:r>
          </a:p>
          <a:p>
            <a:pPr marL="0" indent="0" algn="just">
              <a:buNone/>
            </a:pPr>
            <a:endParaRPr lang="en-US" sz="1800" dirty="0"/>
          </a:p>
          <a:p>
            <a:pPr marL="0" indent="0" algn="just">
              <a:buNone/>
            </a:pPr>
            <a:r>
              <a:rPr lang="en-US" sz="1800" dirty="0"/>
              <a:t>Estos operadores son:</a:t>
            </a:r>
          </a:p>
          <a:p>
            <a:pPr marL="0" indent="0" algn="just">
              <a:buNone/>
            </a:pPr>
            <a:endParaRPr lang="en-US" sz="1800" dirty="0"/>
          </a:p>
          <a:p>
            <a:pPr marL="0" indent="0" algn="just">
              <a:buNone/>
            </a:pPr>
            <a:r>
              <a:rPr lang="en-US" sz="1800" b="1" dirty="0">
                <a:solidFill>
                  <a:schemeClr val="accent6">
                    <a:lumMod val="75000"/>
                  </a:schemeClr>
                </a:solidFill>
              </a:rPr>
              <a:t>&amp;=	(and equal)</a:t>
            </a:r>
          </a:p>
          <a:p>
            <a:pPr marL="0" indent="0" algn="just">
              <a:buNone/>
            </a:pPr>
            <a:r>
              <a:rPr lang="en-US" sz="1800" b="1" dirty="0">
                <a:solidFill>
                  <a:schemeClr val="accent6">
                    <a:lumMod val="75000"/>
                  </a:schemeClr>
                </a:solidFill>
              </a:rPr>
              <a:t>|=	(or equal)</a:t>
            </a:r>
          </a:p>
          <a:p>
            <a:pPr marL="0" indent="0" algn="just">
              <a:buNone/>
            </a:pPr>
            <a:r>
              <a:rPr lang="en-US" sz="1800" b="1" dirty="0">
                <a:solidFill>
                  <a:schemeClr val="accent6">
                    <a:lumMod val="75000"/>
                  </a:schemeClr>
                </a:solidFill>
              </a:rPr>
              <a:t>^=	(exclusive or equal) </a:t>
            </a:r>
          </a:p>
          <a:p>
            <a:pPr marL="0" indent="0" algn="just">
              <a:buNone/>
            </a:pPr>
            <a:r>
              <a:rPr lang="en-US" sz="1800" b="1" dirty="0">
                <a:solidFill>
                  <a:schemeClr val="accent6">
                    <a:lumMod val="75000"/>
                  </a:schemeClr>
                </a:solidFill>
              </a:rPr>
              <a:t>&lt;&lt;=	(left shift equal)</a:t>
            </a:r>
          </a:p>
          <a:p>
            <a:pPr marL="0" indent="0" algn="just">
              <a:buNone/>
            </a:pPr>
            <a:r>
              <a:rPr lang="en-US" sz="1800" b="1" dirty="0">
                <a:solidFill>
                  <a:schemeClr val="accent6">
                    <a:lumMod val="75000"/>
                  </a:schemeClr>
                </a:solidFill>
              </a:rPr>
              <a:t>&gt;&gt;=	(right shift equal)</a:t>
            </a:r>
          </a:p>
          <a:p>
            <a:pPr marL="0" indent="0" algn="just">
              <a:buNone/>
            </a:pPr>
            <a:r>
              <a:rPr lang="en-US" sz="1800" dirty="0"/>
              <a:t> </a:t>
            </a:r>
            <a:endParaRPr lang="en-BO" sz="1800" dirty="0"/>
          </a:p>
          <a:p>
            <a:endParaRPr lang="en-BO" sz="1800"/>
          </a:p>
        </p:txBody>
      </p:sp>
      <p:sp>
        <p:nvSpPr>
          <p:cNvPr id="4" name="TextBox 3">
            <a:extLst>
              <a:ext uri="{FF2B5EF4-FFF2-40B4-BE49-F238E27FC236}">
                <a16:creationId xmlns:a16="http://schemas.microsoft.com/office/drawing/2014/main" id="{6921AD06-A24D-0A47-AD84-571FA5BC67BA}"/>
              </a:ext>
            </a:extLst>
          </p:cNvPr>
          <p:cNvSpPr txBox="1"/>
          <p:nvPr/>
        </p:nvSpPr>
        <p:spPr>
          <a:xfrm>
            <a:off x="5547359" y="2625656"/>
            <a:ext cx="580644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int x = 5;</a:t>
            </a:r>
          </a:p>
          <a:p>
            <a:r>
              <a:rPr lang="en-US" sz="1200" b="1"/>
              <a:t>      x </a:t>
            </a:r>
            <a:r>
              <a:rPr lang="en-US" sz="1200" b="1">
                <a:solidFill>
                  <a:schemeClr val="accent2">
                    <a:lumMod val="40000"/>
                    <a:lumOff val="60000"/>
                  </a:schemeClr>
                </a:solidFill>
              </a:rPr>
              <a:t>&amp;=</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and (0b101 &amp; 0b100 = 0b100 = 4) </a:t>
            </a:r>
          </a:p>
          <a:p>
            <a:r>
              <a:rPr lang="en-US" sz="1200" b="1"/>
              <a:t>      x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or (0b100 | 0b101 = 0b101 = 5)</a:t>
            </a:r>
          </a:p>
          <a:p>
            <a:r>
              <a:rPr lang="en-US" sz="1200" b="1"/>
              <a:t>      x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xor (0b101 ^ 0b100 = 0b001 = 1)</a:t>
            </a:r>
          </a:p>
          <a:p>
            <a:r>
              <a:rPr lang="en-US" sz="1200" b="1"/>
              <a:t>      x </a:t>
            </a:r>
            <a:r>
              <a:rPr lang="en-US" sz="1200" b="1">
                <a:solidFill>
                  <a:schemeClr val="accent2">
                    <a:lumMod val="40000"/>
                    <a:lumOff val="60000"/>
                  </a:schemeClr>
                </a:solidFill>
              </a:rPr>
              <a:t>&lt;&lt;=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left shift (0b001 &lt;&lt; 1 = 0b0010 = 2)</a:t>
            </a:r>
          </a:p>
          <a:p>
            <a:r>
              <a:rPr lang="en-US" sz="1200" b="1"/>
              <a:t>      x </a:t>
            </a:r>
            <a:r>
              <a:rPr lang="en-US" sz="1200" b="1">
                <a:solidFill>
                  <a:schemeClr val="accent2">
                    <a:lumMod val="40000"/>
                    <a:lumOff val="60000"/>
                  </a:schemeClr>
                </a:solidFill>
              </a:rPr>
              <a:t>&gt;&gt;=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right shift (0b0010 &gt;&gt; 1 = 0b0001 = 1)</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633040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B629-36C1-D844-805E-29544C984A24}"/>
              </a:ext>
            </a:extLst>
          </p:cNvPr>
          <p:cNvSpPr>
            <a:spLocks noGrp="1"/>
          </p:cNvSpPr>
          <p:nvPr>
            <p:ph type="title"/>
          </p:nvPr>
        </p:nvSpPr>
        <p:spPr/>
        <p:txBody>
          <a:bodyPr/>
          <a:lstStyle/>
          <a:p>
            <a:r>
              <a:rPr lang="en-BO" dirty="0"/>
              <a:t>Orden de precedencia de operadores</a:t>
            </a:r>
            <a:endParaRPr lang="en-BO"/>
          </a:p>
        </p:txBody>
      </p:sp>
      <p:sp>
        <p:nvSpPr>
          <p:cNvPr id="3" name="Content Placeholder 2">
            <a:extLst>
              <a:ext uri="{FF2B5EF4-FFF2-40B4-BE49-F238E27FC236}">
                <a16:creationId xmlns:a16="http://schemas.microsoft.com/office/drawing/2014/main" id="{74A52E80-50D3-D343-8284-B0987B29D129}"/>
              </a:ext>
            </a:extLst>
          </p:cNvPr>
          <p:cNvSpPr>
            <a:spLocks noGrp="1"/>
          </p:cNvSpPr>
          <p:nvPr>
            <p:ph idx="1"/>
          </p:nvPr>
        </p:nvSpPr>
        <p:spPr>
          <a:xfrm>
            <a:off x="838200" y="1825625"/>
            <a:ext cx="4517571" cy="4351338"/>
          </a:xfrm>
        </p:spPr>
        <p:txBody>
          <a:bodyPr>
            <a:normAutofit fontScale="77500" lnSpcReduction="20000"/>
          </a:bodyPr>
          <a:lstStyle/>
          <a:p>
            <a:pPr marL="0" indent="0" algn="just">
              <a:buNone/>
            </a:pPr>
            <a:r>
              <a:rPr lang="en-US" sz="2400" dirty="0" err="1"/>
              <a:t>En</a:t>
            </a:r>
            <a:r>
              <a:rPr lang="en-US" sz="2400" dirty="0"/>
              <a:t> </a:t>
            </a:r>
            <a:r>
              <a:rPr lang="en-US" sz="2400" b="1" dirty="0">
                <a:solidFill>
                  <a:schemeClr val="accent6">
                    <a:lumMod val="75000"/>
                  </a:schemeClr>
                </a:solidFill>
              </a:rPr>
              <a:t>C#</a:t>
            </a:r>
            <a:r>
              <a:rPr lang="en-US" sz="2400" dirty="0"/>
              <a:t>, las </a:t>
            </a:r>
            <a:r>
              <a:rPr lang="en-US" sz="2400" dirty="0" err="1"/>
              <a:t>expresiones</a:t>
            </a:r>
            <a:r>
              <a:rPr lang="en-US" sz="2400" dirty="0"/>
              <a:t> </a:t>
            </a:r>
            <a:r>
              <a:rPr lang="en-US" sz="2400" dirty="0" err="1"/>
              <a:t>normalmente</a:t>
            </a:r>
            <a:r>
              <a:rPr lang="en-US" sz="2400" dirty="0"/>
              <a:t> se </a:t>
            </a:r>
            <a:r>
              <a:rPr lang="en-US" sz="2400" dirty="0" err="1"/>
              <a:t>evalúan</a:t>
            </a:r>
            <a:r>
              <a:rPr lang="en-US" sz="2400" dirty="0"/>
              <a:t> </a:t>
            </a:r>
            <a:r>
              <a:rPr lang="en-US" sz="2400" b="1" dirty="0">
                <a:solidFill>
                  <a:schemeClr val="accent6">
                    <a:lumMod val="75000"/>
                  </a:schemeClr>
                </a:solidFill>
              </a:rPr>
              <a:t>de </a:t>
            </a:r>
            <a:r>
              <a:rPr lang="en-US" sz="2400" b="1" dirty="0" err="1">
                <a:solidFill>
                  <a:schemeClr val="accent6">
                    <a:lumMod val="75000"/>
                  </a:schemeClr>
                </a:solidFill>
              </a:rPr>
              <a:t>izquierda</a:t>
            </a:r>
            <a:r>
              <a:rPr lang="en-US" sz="2400" b="1" dirty="0">
                <a:solidFill>
                  <a:schemeClr val="accent6">
                    <a:lumMod val="75000"/>
                  </a:schemeClr>
                </a:solidFill>
              </a:rPr>
              <a:t> a </a:t>
            </a:r>
            <a:r>
              <a:rPr lang="en-US" sz="2400" b="1" dirty="0" err="1">
                <a:solidFill>
                  <a:schemeClr val="accent6">
                    <a:lumMod val="75000"/>
                  </a:schemeClr>
                </a:solidFill>
              </a:rPr>
              <a:t>derecha</a:t>
            </a:r>
            <a:r>
              <a:rPr lang="en-US" sz="2400" dirty="0"/>
              <a:t>. </a:t>
            </a:r>
          </a:p>
          <a:p>
            <a:pPr marL="0" indent="0" algn="just">
              <a:buNone/>
            </a:pPr>
            <a:endParaRPr lang="en-US" sz="2400" dirty="0"/>
          </a:p>
          <a:p>
            <a:pPr marL="0" indent="0" algn="just">
              <a:buNone/>
            </a:pPr>
            <a:r>
              <a:rPr lang="en-US" sz="2400" dirty="0"/>
              <a:t>Sin embargo, </a:t>
            </a:r>
            <a:r>
              <a:rPr lang="en-US" sz="2400" dirty="0" err="1"/>
              <a:t>cuando</a:t>
            </a:r>
            <a:r>
              <a:rPr lang="en-US" sz="2400" dirty="0"/>
              <a:t> una </a:t>
            </a:r>
            <a:r>
              <a:rPr lang="en-US" sz="2400" dirty="0" err="1"/>
              <a:t>expresión</a:t>
            </a:r>
            <a:r>
              <a:rPr lang="en-US" sz="2400" dirty="0"/>
              <a:t> </a:t>
            </a:r>
            <a:r>
              <a:rPr lang="en-US" sz="2400" dirty="0" err="1"/>
              <a:t>contiene</a:t>
            </a:r>
            <a:r>
              <a:rPr lang="en-US" sz="2400" dirty="0"/>
              <a:t> </a:t>
            </a:r>
            <a:r>
              <a:rPr lang="en-US" sz="2400" dirty="0" err="1"/>
              <a:t>múltiples</a:t>
            </a:r>
            <a:r>
              <a:rPr lang="en-US" sz="2400" dirty="0"/>
              <a:t> </a:t>
            </a:r>
            <a:r>
              <a:rPr lang="en-US" sz="2400" dirty="0" err="1"/>
              <a:t>operadores</a:t>
            </a:r>
            <a:r>
              <a:rPr lang="en-US" sz="2400" dirty="0"/>
              <a:t>, la </a:t>
            </a:r>
            <a:r>
              <a:rPr lang="en-US" sz="2400" dirty="0" err="1"/>
              <a:t>precedencia</a:t>
            </a:r>
            <a:r>
              <a:rPr lang="en-US" sz="2400" dirty="0"/>
              <a:t> de </a:t>
            </a:r>
            <a:r>
              <a:rPr lang="en-US" sz="2400" dirty="0" err="1"/>
              <a:t>esos</a:t>
            </a:r>
            <a:r>
              <a:rPr lang="en-US" sz="2400" dirty="0"/>
              <a:t> </a:t>
            </a:r>
            <a:r>
              <a:rPr lang="en-US" sz="2400" dirty="0" err="1"/>
              <a:t>operadores</a:t>
            </a:r>
            <a:r>
              <a:rPr lang="en-US" sz="2400" dirty="0"/>
              <a:t> decide el </a:t>
            </a:r>
            <a:r>
              <a:rPr lang="en-US" sz="2400" dirty="0" err="1"/>
              <a:t>orden</a:t>
            </a:r>
            <a:r>
              <a:rPr lang="en-US" sz="2400" dirty="0"/>
              <a:t> </a:t>
            </a:r>
            <a:r>
              <a:rPr lang="en-US" sz="2400" dirty="0" err="1"/>
              <a:t>en</a:t>
            </a:r>
            <a:r>
              <a:rPr lang="en-US" sz="2400" dirty="0"/>
              <a:t> que se </a:t>
            </a:r>
            <a:r>
              <a:rPr lang="en-US" sz="2400" dirty="0" err="1"/>
              <a:t>evalúan</a:t>
            </a:r>
            <a:r>
              <a:rPr lang="en-US" sz="2400" dirty="0"/>
              <a:t>. El </a:t>
            </a:r>
            <a:r>
              <a:rPr lang="en-US" sz="2400" b="1" dirty="0" err="1">
                <a:solidFill>
                  <a:schemeClr val="accent6">
                    <a:lumMod val="75000"/>
                  </a:schemeClr>
                </a:solidFill>
              </a:rPr>
              <a:t>orden</a:t>
            </a:r>
            <a:r>
              <a:rPr lang="en-US" sz="2400" b="1" dirty="0">
                <a:solidFill>
                  <a:schemeClr val="accent6">
                    <a:lumMod val="75000"/>
                  </a:schemeClr>
                </a:solidFill>
              </a:rPr>
              <a:t> de </a:t>
            </a:r>
            <a:r>
              <a:rPr lang="en-US" sz="2400" b="1" dirty="0" err="1">
                <a:solidFill>
                  <a:schemeClr val="accent6">
                    <a:lumMod val="75000"/>
                  </a:schemeClr>
                </a:solidFill>
              </a:rPr>
              <a:t>precedencia</a:t>
            </a:r>
            <a:r>
              <a:rPr lang="en-US" sz="2400" dirty="0"/>
              <a:t> se </a:t>
            </a:r>
            <a:r>
              <a:rPr lang="en-US" sz="2400" dirty="0" err="1"/>
              <a:t>puede</a:t>
            </a:r>
            <a:r>
              <a:rPr lang="en-US" sz="2400" dirty="0"/>
              <a:t> </a:t>
            </a:r>
            <a:r>
              <a:rPr lang="en-US" sz="2400" dirty="0" err="1"/>
              <a:t>ver</a:t>
            </a:r>
            <a:r>
              <a:rPr lang="en-US" sz="2400" dirty="0"/>
              <a:t> </a:t>
            </a:r>
            <a:r>
              <a:rPr lang="en-US" sz="2400" dirty="0" err="1"/>
              <a:t>en</a:t>
            </a:r>
            <a:r>
              <a:rPr lang="en-US" sz="2400" dirty="0"/>
              <a:t> la tabla. </a:t>
            </a:r>
            <a:r>
              <a:rPr lang="en-US" sz="2400" dirty="0" err="1"/>
              <a:t>En</a:t>
            </a:r>
            <a:r>
              <a:rPr lang="en-US" sz="2400" dirty="0"/>
              <a:t> una expresión se </a:t>
            </a:r>
            <a:r>
              <a:rPr lang="en-US" sz="2400" dirty="0" err="1"/>
              <a:t>evalúa</a:t>
            </a:r>
            <a:r>
              <a:rPr lang="en-US" sz="2400" dirty="0"/>
              <a:t> primero los paréntesis, luego el </a:t>
            </a:r>
            <a:r>
              <a:rPr lang="en-US" sz="2400" dirty="0" err="1"/>
              <a:t>operador</a:t>
            </a:r>
            <a:r>
              <a:rPr lang="en-US" sz="2400" dirty="0"/>
              <a:t> con mayor </a:t>
            </a:r>
            <a:r>
              <a:rPr lang="en-US" sz="2400" dirty="0" err="1"/>
              <a:t>precedencia</a:t>
            </a:r>
            <a:r>
              <a:rPr lang="en-US" sz="2400" dirty="0"/>
              <a:t> (menor índice o </a:t>
            </a:r>
            <a:r>
              <a:rPr lang="en-US" sz="2400" dirty="0" err="1"/>
              <a:t>más</a:t>
            </a:r>
            <a:r>
              <a:rPr lang="en-US" sz="2400" dirty="0"/>
              <a:t> </a:t>
            </a:r>
            <a:r>
              <a:rPr lang="en-US" sz="2400" dirty="0" err="1"/>
              <a:t>arriba</a:t>
            </a:r>
            <a:r>
              <a:rPr lang="en-US" sz="2400" dirty="0"/>
              <a:t> </a:t>
            </a:r>
            <a:r>
              <a:rPr lang="en-US" sz="2400" dirty="0" err="1"/>
              <a:t>en</a:t>
            </a:r>
            <a:r>
              <a:rPr lang="en-US" sz="2400" dirty="0"/>
              <a:t> la </a:t>
            </a:r>
            <a:r>
              <a:rPr lang="en-US" sz="2400" dirty="0" err="1"/>
              <a:t>tabla</a:t>
            </a:r>
            <a:r>
              <a:rPr lang="en-US" sz="2400" dirty="0"/>
              <a:t>) y luego de izquierda a derecha con operadores que tienen la misma precedencia.</a:t>
            </a:r>
          </a:p>
          <a:p>
            <a:pPr marL="0" indent="0" algn="just">
              <a:buNone/>
            </a:pPr>
            <a:endParaRPr lang="en-US" sz="2400" dirty="0"/>
          </a:p>
          <a:p>
            <a:pPr marL="0" indent="0" algn="just">
              <a:buNone/>
            </a:pPr>
            <a:r>
              <a:rPr lang="en-BO" sz="2400" b="1" dirty="0">
                <a:solidFill>
                  <a:schemeClr val="accent2">
                    <a:lumMod val="75000"/>
                  </a:schemeClr>
                </a:solidFill>
              </a:rPr>
              <a:t>Tip</a:t>
            </a:r>
            <a:r>
              <a:rPr lang="en-BO" sz="2400" dirty="0"/>
              <a:t>. Es buena práctica </a:t>
            </a:r>
            <a:r>
              <a:rPr lang="en-BO" sz="2400" b="1" dirty="0">
                <a:solidFill>
                  <a:schemeClr val="accent6">
                    <a:lumMod val="75000"/>
                  </a:schemeClr>
                </a:solidFill>
              </a:rPr>
              <a:t>hacer uso de paréntesis</a:t>
            </a:r>
            <a:r>
              <a:rPr lang="en-BO" sz="2400" dirty="0"/>
              <a:t> para dejar claro el orden en que se desea se evalúe una expresión.</a:t>
            </a:r>
          </a:p>
          <a:p>
            <a:endParaRPr lang="en-BO"/>
          </a:p>
        </p:txBody>
      </p:sp>
      <p:pic>
        <p:nvPicPr>
          <p:cNvPr id="4" name="Picture 3" descr="A screenshot of a cell phone&#10;&#10;Description automatically generated">
            <a:extLst>
              <a:ext uri="{FF2B5EF4-FFF2-40B4-BE49-F238E27FC236}">
                <a16:creationId xmlns:a16="http://schemas.microsoft.com/office/drawing/2014/main" id="{A468D31E-5294-9748-A8D5-110BE3874565}"/>
              </a:ext>
            </a:extLst>
          </p:cNvPr>
          <p:cNvPicPr>
            <a:picLocks noChangeAspect="1"/>
          </p:cNvPicPr>
          <p:nvPr/>
        </p:nvPicPr>
        <p:blipFill>
          <a:blip r:embed="rId3"/>
          <a:stretch>
            <a:fillRect/>
          </a:stretch>
        </p:blipFill>
        <p:spPr>
          <a:xfrm>
            <a:off x="7137218" y="1564367"/>
            <a:ext cx="3196045" cy="2364951"/>
          </a:xfrm>
          <a:prstGeom prst="rect">
            <a:avLst/>
          </a:prstGeom>
        </p:spPr>
      </p:pic>
      <p:sp>
        <p:nvSpPr>
          <p:cNvPr id="5" name="TextBox 4">
            <a:extLst>
              <a:ext uri="{FF2B5EF4-FFF2-40B4-BE49-F238E27FC236}">
                <a16:creationId xmlns:a16="http://schemas.microsoft.com/office/drawing/2014/main" id="{54AD9BE4-7FA4-064D-988D-A7C25B8A168A}"/>
              </a:ext>
            </a:extLst>
          </p:cNvPr>
          <p:cNvSpPr txBox="1"/>
          <p:nvPr/>
        </p:nvSpPr>
        <p:spPr>
          <a:xfrm>
            <a:off x="6116682" y="4001294"/>
            <a:ext cx="5237118" cy="243143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a:t>
            </a:r>
            <a:r>
              <a:rPr lang="en-US" sz="1200" b="1" dirty="0">
                <a:solidFill>
                  <a:schemeClr val="accent2">
                    <a:lumMod val="40000"/>
                    <a:lumOff val="60000"/>
                  </a:schemeClr>
                </a:solidFill>
              </a:rPr>
              <a:t>bool x = 2+3 &gt; 1*4 &amp;&amp; 5/5 == 1;</a:t>
            </a:r>
          </a:p>
          <a:p>
            <a:r>
              <a:rPr lang="en-US" sz="1200" b="1" dirty="0"/>
              <a:t>      </a:t>
            </a:r>
            <a:r>
              <a:rPr lang="en-US" sz="1200" b="1" dirty="0">
                <a:solidFill>
                  <a:schemeClr val="accent2">
                    <a:lumMod val="40000"/>
                    <a:lumOff val="60000"/>
                  </a:schemeClr>
                </a:solidFill>
              </a:rPr>
              <a:t>var y = ((2+3) &gt; (1*4)) &amp;&amp; ((5/5) == 1)</a:t>
            </a:r>
            <a:r>
              <a:rPr lang="en-US" sz="1200" b="1" dirty="0"/>
              <a:t>;      </a:t>
            </a:r>
            <a:r>
              <a:rPr lang="en-US" sz="1200" b="1" dirty="0">
                <a:solidFill>
                  <a:schemeClr val="accent6">
                    <a:lumMod val="60000"/>
                    <a:lumOff val="40000"/>
                  </a:schemeClr>
                </a:solidFill>
              </a:rPr>
              <a:t>// Mejor que la anterior expresión</a:t>
            </a:r>
          </a:p>
          <a:p>
            <a:endParaRPr lang="en-US" sz="1200" b="1" dirty="0"/>
          </a:p>
          <a:p>
            <a:r>
              <a:rPr lang="en-US" sz="1200" b="1" dirty="0"/>
              <a:t>      WriteLine</a:t>
            </a:r>
            <a:r>
              <a:rPr lang="en-US" sz="1200" b="1"/>
              <a:t>(" </a:t>
            </a:r>
            <a:r>
              <a:rPr lang="en-BO" sz="1200" b="1" dirty="0"/>
              <a:t>x</a:t>
            </a:r>
            <a:r>
              <a:rPr lang="en-US" sz="1200" b="1" dirty="0"/>
              <a:t> = </a:t>
            </a:r>
            <a:r>
              <a:rPr lang="en-US" sz="1200" b="1"/>
              <a:t>"</a:t>
            </a:r>
            <a:r>
              <a:rPr lang="en-US" sz="1200" b="1" dirty="0"/>
              <a:t> + x);	</a:t>
            </a:r>
            <a:r>
              <a:rPr lang="en-US" sz="1200" b="1" dirty="0">
                <a:solidFill>
                  <a:schemeClr val="accent6">
                    <a:lumMod val="60000"/>
                    <a:lumOff val="40000"/>
                  </a:schemeClr>
                </a:solidFill>
              </a:rPr>
              <a:t>// True</a:t>
            </a:r>
          </a:p>
          <a:p>
            <a:r>
              <a:rPr lang="en-US" sz="1200" b="1" dirty="0"/>
              <a:t>      WriteLine</a:t>
            </a:r>
            <a:r>
              <a:rPr lang="en-US" sz="1200" b="1"/>
              <a:t>(" y</a:t>
            </a:r>
            <a:r>
              <a:rPr lang="en-US" sz="1200" b="1" dirty="0"/>
              <a:t> = </a:t>
            </a:r>
            <a:r>
              <a:rPr lang="en-US" sz="1200" b="1"/>
              <a:t>"</a:t>
            </a:r>
            <a:r>
              <a:rPr lang="en-US" sz="1200" b="1" dirty="0"/>
              <a:t> + y);	</a:t>
            </a:r>
            <a:r>
              <a:rPr lang="en-US" sz="1200" b="1" dirty="0">
                <a:solidFill>
                  <a:schemeClr val="accent6">
                    <a:lumMod val="60000"/>
                    <a:lumOff val="40000"/>
                  </a:schemeClr>
                </a:solidFill>
              </a:rPr>
              <a:t>// True</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4266732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DEA-0DFE-C44C-847F-A4D957F95B45}"/>
              </a:ext>
            </a:extLst>
          </p:cNvPr>
          <p:cNvSpPr>
            <a:spLocks noGrp="1"/>
          </p:cNvSpPr>
          <p:nvPr>
            <p:ph type="title"/>
          </p:nvPr>
        </p:nvSpPr>
        <p:spPr/>
        <p:txBody>
          <a:bodyPr/>
          <a:lstStyle/>
          <a:p>
            <a:r>
              <a:rPr lang="en-BO"/>
              <a:t>El tipo char</a:t>
            </a:r>
          </a:p>
        </p:txBody>
      </p:sp>
      <p:sp>
        <p:nvSpPr>
          <p:cNvPr id="3" name="Content Placeholder 2">
            <a:extLst>
              <a:ext uri="{FF2B5EF4-FFF2-40B4-BE49-F238E27FC236}">
                <a16:creationId xmlns:a16="http://schemas.microsoft.com/office/drawing/2014/main" id="{E50D3179-D641-1E41-8A59-C7749C8DBD7E}"/>
              </a:ext>
            </a:extLst>
          </p:cNvPr>
          <p:cNvSpPr>
            <a:spLocks noGrp="1"/>
          </p:cNvSpPr>
          <p:nvPr>
            <p:ph idx="1"/>
          </p:nvPr>
        </p:nvSpPr>
        <p:spPr>
          <a:xfrm>
            <a:off x="838200" y="1808207"/>
            <a:ext cx="4900749" cy="4351338"/>
          </a:xfrm>
        </p:spPr>
        <p:txBody>
          <a:bodyPr>
            <a:normAutofit fontScale="62500" lnSpcReduction="20000"/>
          </a:bodyPr>
          <a:lstStyle/>
          <a:p>
            <a:pPr marL="0" indent="0" algn="just">
              <a:buNone/>
            </a:pPr>
            <a:r>
              <a:rPr lang="en-US" dirty="0"/>
              <a:t>El </a:t>
            </a:r>
            <a:r>
              <a:rPr lang="en-US" dirty="0" err="1"/>
              <a:t>tipo</a:t>
            </a:r>
            <a:r>
              <a:rPr lang="en-US" dirty="0"/>
              <a:t> </a:t>
            </a:r>
            <a:r>
              <a:rPr lang="en-US" b="1" dirty="0">
                <a:solidFill>
                  <a:schemeClr val="accent6">
                    <a:lumMod val="75000"/>
                  </a:schemeClr>
                </a:solidFill>
              </a:rPr>
              <a:t>char</a:t>
            </a:r>
            <a:r>
              <a:rPr lang="en-US" dirty="0"/>
              <a:t> </a:t>
            </a:r>
            <a:r>
              <a:rPr lang="en-US" dirty="0" err="1"/>
              <a:t>puede</a:t>
            </a:r>
            <a:r>
              <a:rPr lang="en-US" dirty="0"/>
              <a:t> </a:t>
            </a:r>
            <a:r>
              <a:rPr lang="en-US" dirty="0" err="1"/>
              <a:t>contener</a:t>
            </a:r>
            <a:r>
              <a:rPr lang="en-US" dirty="0"/>
              <a:t> </a:t>
            </a:r>
            <a:r>
              <a:rPr lang="en-US" b="1" dirty="0">
                <a:solidFill>
                  <a:schemeClr val="accent6">
                    <a:lumMod val="75000"/>
                  </a:schemeClr>
                </a:solidFill>
              </a:rPr>
              <a:t>un </a:t>
            </a:r>
            <a:r>
              <a:rPr lang="en-US" b="1" dirty="0" err="1">
                <a:solidFill>
                  <a:schemeClr val="accent6">
                    <a:lumMod val="75000"/>
                  </a:schemeClr>
                </a:solidFill>
              </a:rPr>
              <a:t>único</a:t>
            </a:r>
            <a:r>
              <a:rPr lang="en-US" b="1" dirty="0">
                <a:solidFill>
                  <a:schemeClr val="accent6">
                    <a:lumMod val="75000"/>
                  </a:schemeClr>
                </a:solidFill>
              </a:rPr>
              <a:t> </a:t>
            </a:r>
            <a:r>
              <a:rPr lang="en-US" b="1" dirty="0" err="1">
                <a:solidFill>
                  <a:schemeClr val="accent6">
                    <a:lumMod val="75000"/>
                  </a:schemeClr>
                </a:solidFill>
              </a:rPr>
              <a:t>carácter</a:t>
            </a:r>
            <a:r>
              <a:rPr lang="en-US" b="1" dirty="0">
                <a:solidFill>
                  <a:schemeClr val="accent6">
                    <a:lumMod val="75000"/>
                  </a:schemeClr>
                </a:solidFill>
              </a:rPr>
              <a:t> Unicode, </a:t>
            </a:r>
            <a:r>
              <a:rPr lang="en-US" b="1" dirty="0" err="1">
                <a:solidFill>
                  <a:schemeClr val="accent6">
                    <a:lumMod val="75000"/>
                  </a:schemeClr>
                </a:solidFill>
              </a:rPr>
              <a:t>delimitado</a:t>
            </a:r>
            <a:r>
              <a:rPr lang="en-US" b="1" dirty="0">
                <a:solidFill>
                  <a:schemeClr val="accent6">
                    <a:lumMod val="75000"/>
                  </a:schemeClr>
                </a:solidFill>
              </a:rPr>
              <a:t> por </a:t>
            </a:r>
            <a:r>
              <a:rPr lang="en-US" b="1" dirty="0" err="1">
                <a:solidFill>
                  <a:schemeClr val="accent6">
                    <a:lumMod val="75000"/>
                  </a:schemeClr>
                </a:solidFill>
              </a:rPr>
              <a:t>comillas</a:t>
            </a:r>
            <a:r>
              <a:rPr lang="en-US" b="1" dirty="0">
                <a:solidFill>
                  <a:schemeClr val="accent6">
                    <a:lumMod val="75000"/>
                  </a:schemeClr>
                </a:solidFill>
              </a:rPr>
              <a:t> simples</a:t>
            </a:r>
            <a:r>
              <a:rPr lang="en-US" dirty="0"/>
              <a:t>. En contextos de texto sería similar usar ‘A’ (char) y “A” (string), pero son dos cosas totalmente diferentes en </a:t>
            </a:r>
            <a:r>
              <a:rPr lang="en-US" b="1" dirty="0">
                <a:solidFill>
                  <a:schemeClr val="accent6">
                    <a:lumMod val="75000"/>
                  </a:schemeClr>
                </a:solidFill>
              </a:rPr>
              <a:t>C#</a:t>
            </a:r>
            <a:r>
              <a:rPr lang="en-US" dirty="0"/>
              <a:t>. </a:t>
            </a:r>
            <a:r>
              <a:rPr lang="en-US" b="1" dirty="0">
                <a:solidFill>
                  <a:schemeClr val="accent6">
                    <a:lumMod val="75000"/>
                  </a:schemeClr>
                </a:solidFill>
              </a:rPr>
              <a:t>char</a:t>
            </a:r>
            <a:r>
              <a:rPr lang="en-US" dirty="0"/>
              <a:t> es un </a:t>
            </a:r>
            <a:r>
              <a:rPr lang="en-US" b="1" dirty="0">
                <a:solidFill>
                  <a:schemeClr val="accent6">
                    <a:lumMod val="75000"/>
                  </a:schemeClr>
                </a:solidFill>
              </a:rPr>
              <a:t>tipo valor </a:t>
            </a:r>
            <a:r>
              <a:rPr lang="en-US" dirty="0"/>
              <a:t>y </a:t>
            </a:r>
            <a:r>
              <a:rPr lang="en-US" b="1" dirty="0">
                <a:solidFill>
                  <a:schemeClr val="accent6">
                    <a:lumMod val="75000"/>
                  </a:schemeClr>
                </a:solidFill>
              </a:rPr>
              <a:t>string</a:t>
            </a:r>
            <a:r>
              <a:rPr lang="en-US" dirty="0"/>
              <a:t> es un </a:t>
            </a:r>
            <a:r>
              <a:rPr lang="en-US" b="1" dirty="0">
                <a:solidFill>
                  <a:schemeClr val="accent6">
                    <a:lumMod val="75000"/>
                  </a:schemeClr>
                </a:solidFill>
              </a:rPr>
              <a:t>tipo referencia (class)</a:t>
            </a:r>
            <a:r>
              <a:rPr lang="en-US" dirty="0"/>
              <a:t> preparado para manejar una cadena ilímitada de carácteres, y con mucha más funcionalidad asociada.</a:t>
            </a:r>
          </a:p>
          <a:p>
            <a:pPr marL="0" indent="0" algn="just">
              <a:buNone/>
            </a:pPr>
            <a:endParaRPr lang="en-US" dirty="0"/>
          </a:p>
          <a:p>
            <a:pPr marL="0" indent="0" algn="just">
              <a:buNone/>
            </a:pPr>
            <a:r>
              <a:rPr lang="en-US" dirty="0"/>
              <a:t>El tipo </a:t>
            </a:r>
            <a:r>
              <a:rPr lang="en-US" b="1" dirty="0">
                <a:solidFill>
                  <a:schemeClr val="accent6">
                    <a:lumMod val="75000"/>
                  </a:schemeClr>
                </a:solidFill>
              </a:rPr>
              <a:t>char </a:t>
            </a:r>
            <a:r>
              <a:rPr lang="en-US" dirty="0"/>
              <a:t>es más semejante a los </a:t>
            </a:r>
            <a:r>
              <a:rPr lang="en-US" b="1" dirty="0" err="1">
                <a:solidFill>
                  <a:schemeClr val="accent6">
                    <a:lumMod val="75000"/>
                  </a:schemeClr>
                </a:solidFill>
              </a:rPr>
              <a:t>tipos valor numéricos</a:t>
            </a:r>
            <a:r>
              <a:rPr lang="en-US" dirty="0" err="1"/>
              <a:t> ya que solo almacena en el stack el valor Unicode del carácter representado en el programa o en la pantalla. Tiene el mismo tamaño(16 bits) que el tipo</a:t>
            </a:r>
            <a:r>
              <a:rPr lang="en-US" dirty="0"/>
              <a:t> “unsigned short”, </a:t>
            </a:r>
            <a:r>
              <a:rPr lang="en-US" dirty="0" err="1"/>
              <a:t>por lo que se puede usar este tipo (</a:t>
            </a:r>
            <a:r>
              <a:rPr lang="en-US" b="1" dirty="0" err="1">
                <a:solidFill>
                  <a:schemeClr val="accent6">
                    <a:lumMod val="75000"/>
                  </a:schemeClr>
                </a:solidFill>
              </a:rPr>
              <a:t>ushort</a:t>
            </a:r>
            <a:r>
              <a:rPr lang="en-US" dirty="0" err="1"/>
              <a:t>) para almacenar o convertir al valor unicode y operar sobre él</a:t>
            </a:r>
            <a:r>
              <a:rPr lang="en-US" dirty="0"/>
              <a:t>.</a:t>
            </a:r>
          </a:p>
          <a:p>
            <a:pPr marL="0" indent="0" algn="just">
              <a:buNone/>
            </a:pPr>
            <a:r>
              <a:rPr lang="en-US" dirty="0"/>
              <a:t>Este </a:t>
            </a:r>
            <a:r>
              <a:rPr lang="en-US" dirty="0" err="1"/>
              <a:t>tipo</a:t>
            </a:r>
            <a:r>
              <a:rPr lang="en-US" dirty="0"/>
              <a:t> se </a:t>
            </a:r>
            <a:r>
              <a:rPr lang="en-US" dirty="0" err="1"/>
              <a:t>puede</a:t>
            </a:r>
            <a:r>
              <a:rPr lang="en-US" dirty="0"/>
              <a:t> </a:t>
            </a:r>
            <a:r>
              <a:rPr lang="en-US" dirty="0" err="1"/>
              <a:t>asignar</a:t>
            </a:r>
            <a:r>
              <a:rPr lang="en-US" dirty="0"/>
              <a:t> </a:t>
            </a:r>
            <a:r>
              <a:rPr lang="en-US" dirty="0" err="1"/>
              <a:t>como</a:t>
            </a:r>
            <a:r>
              <a:rPr lang="en-US" dirty="0"/>
              <a:t> un valor </a:t>
            </a:r>
            <a:r>
              <a:rPr lang="en-US" dirty="0" err="1"/>
              <a:t>numérico</a:t>
            </a:r>
            <a:r>
              <a:rPr lang="en-US" dirty="0"/>
              <a:t> </a:t>
            </a:r>
            <a:r>
              <a:rPr lang="en-US" dirty="0" err="1"/>
              <a:t>en</a:t>
            </a:r>
            <a:r>
              <a:rPr lang="en-US" dirty="0"/>
              <a:t> el </a:t>
            </a:r>
            <a:r>
              <a:rPr lang="en-US" dirty="0" err="1"/>
              <a:t>contexto</a:t>
            </a:r>
            <a:r>
              <a:rPr lang="en-US" dirty="0"/>
              <a:t> de las conversiones de </a:t>
            </a:r>
            <a:r>
              <a:rPr lang="en-US" dirty="0" err="1"/>
              <a:t>tipos</a:t>
            </a:r>
            <a:r>
              <a:rPr lang="en-US" dirty="0"/>
              <a:t>.</a:t>
            </a:r>
            <a:endParaRPr lang="en-BO" dirty="0"/>
          </a:p>
          <a:p>
            <a:endParaRPr lang="en-BO"/>
          </a:p>
        </p:txBody>
      </p:sp>
      <p:sp>
        <p:nvSpPr>
          <p:cNvPr id="4" name="TextBox 3">
            <a:extLst>
              <a:ext uri="{FF2B5EF4-FFF2-40B4-BE49-F238E27FC236}">
                <a16:creationId xmlns:a16="http://schemas.microsoft.com/office/drawing/2014/main" id="{18142148-9DF1-4C4F-9C90-003A498C4903}"/>
              </a:ext>
            </a:extLst>
          </p:cNvPr>
          <p:cNvSpPr txBox="1"/>
          <p:nvPr/>
        </p:nvSpPr>
        <p:spPr>
          <a:xfrm>
            <a:off x="6026331" y="2398826"/>
            <a:ext cx="5327469"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t>     </a:t>
            </a:r>
            <a:r>
              <a:rPr lang="en-US" sz="1200" b="1" dirty="0">
                <a:solidFill>
                  <a:schemeClr val="accent2">
                    <a:lumMod val="40000"/>
                    <a:lumOff val="60000"/>
                  </a:schemeClr>
                </a:solidFill>
              </a:rPr>
              <a:t>char caracter = '3</a:t>
            </a:r>
            <a:r>
              <a:rPr lang="en-US" sz="1200" b="1" dirty="0"/>
              <a:t>';	</a:t>
            </a:r>
            <a:r>
              <a:rPr lang="en-US" sz="1200" b="1" dirty="0">
                <a:solidFill>
                  <a:schemeClr val="accent6">
                    <a:lumMod val="60000"/>
                    <a:lumOff val="40000"/>
                  </a:schemeClr>
                </a:solidFill>
              </a:rPr>
              <a:t>// Unicode char ‘3’ (16 bits)</a:t>
            </a:r>
          </a:p>
          <a:p>
            <a:r>
              <a:rPr lang="en-US" sz="1200" b="1" dirty="0"/>
              <a:t>     </a:t>
            </a:r>
            <a:r>
              <a:rPr lang="en-US" sz="1200" b="1" dirty="0">
                <a:solidFill>
                  <a:schemeClr val="accent2">
                    <a:lumMod val="40000"/>
                    <a:lumOff val="60000"/>
                  </a:schemeClr>
                </a:solidFill>
              </a:rPr>
              <a:t>ushort num =  caracter</a:t>
            </a:r>
            <a:r>
              <a:rPr lang="en-US" sz="1200" b="1" dirty="0"/>
              <a:t>;	</a:t>
            </a:r>
            <a:r>
              <a:rPr lang="en-US" sz="1200" b="1" dirty="0">
                <a:solidFill>
                  <a:schemeClr val="accent6">
                    <a:lumMod val="60000"/>
                    <a:lumOff val="40000"/>
                  </a:schemeClr>
                </a:solidFill>
              </a:rPr>
              <a:t>// Unicode value por asignación directa de tipo char</a:t>
            </a:r>
          </a:p>
          <a:p>
            <a:r>
              <a:rPr lang="en-US" sz="1200" b="1" dirty="0"/>
              <a:t>     </a:t>
            </a:r>
            <a:r>
              <a:rPr lang="en-US" sz="1200" b="1" dirty="0">
                <a:solidFill>
                  <a:schemeClr val="accent2">
                    <a:lumMod val="40000"/>
                    <a:lumOff val="60000"/>
                  </a:schemeClr>
                </a:solidFill>
              </a:rPr>
              <a:t>char</a:t>
            </a:r>
            <a:r>
              <a:rPr lang="en-US" sz="1200" b="1" dirty="0"/>
              <a:t> c65 = </a:t>
            </a:r>
            <a:r>
              <a:rPr lang="en-US" sz="1200" b="1" dirty="0">
                <a:solidFill>
                  <a:schemeClr val="accent2">
                    <a:lumMod val="40000"/>
                    <a:lumOff val="60000"/>
                  </a:schemeClr>
                </a:solidFill>
              </a:rPr>
              <a:t>(char) </a:t>
            </a:r>
            <a:r>
              <a:rPr lang="en-US" sz="1200" b="1" dirty="0"/>
              <a:t>65; 	</a:t>
            </a:r>
            <a:r>
              <a:rPr lang="en-US" sz="1200" b="1" dirty="0">
                <a:solidFill>
                  <a:schemeClr val="accent6">
                    <a:lumMod val="60000"/>
                    <a:lumOff val="40000"/>
                  </a:schemeClr>
                </a:solidFill>
              </a:rPr>
              <a:t>// Explicit conversion: int (Unicode char 65) a char</a:t>
            </a:r>
          </a:p>
          <a:p>
            <a:r>
              <a:rPr lang="en-US" sz="1200" b="1" dirty="0">
                <a:solidFill>
                  <a:schemeClr val="accent2">
                    <a:lumMod val="40000"/>
                    <a:lumOff val="60000"/>
                  </a:schemeClr>
                </a:solidFill>
              </a:rPr>
              <a:t>     char c70 = (char) ((ushort) c65 + (ushort) 5)</a:t>
            </a:r>
            <a:r>
              <a:rPr lang="en-US" sz="1200" b="1" dirty="0">
                <a:solidFill>
                  <a:schemeClr val="bg1"/>
                </a:solidFill>
              </a:rPr>
              <a:t>;</a:t>
            </a:r>
          </a:p>
          <a:p>
            <a:endParaRPr lang="en-US" sz="1200" b="1" dirty="0"/>
          </a:p>
          <a:p>
            <a:r>
              <a:rPr lang="en-US" sz="1200" b="1" dirty="0"/>
              <a:t>     WriteLine(</a:t>
            </a:r>
            <a:r>
              <a:rPr lang="en-US" sz="1200" b="1"/>
              <a:t>" </a:t>
            </a:r>
            <a:r>
              <a:rPr lang="en-BO" sz="1200" b="1" dirty="0"/>
              <a:t>caracter</a:t>
            </a:r>
            <a:r>
              <a:rPr lang="en-US" sz="1200" b="1" dirty="0"/>
              <a:t> = </a:t>
            </a:r>
            <a:r>
              <a:rPr lang="en-US" sz="1200" b="1"/>
              <a:t>"</a:t>
            </a:r>
            <a:r>
              <a:rPr lang="en-US" sz="1200" b="1" dirty="0"/>
              <a:t> + caracter); 	</a:t>
            </a:r>
            <a:r>
              <a:rPr lang="en-US" sz="1200" b="1" dirty="0">
                <a:solidFill>
                  <a:schemeClr val="accent6">
                    <a:lumMod val="60000"/>
                    <a:lumOff val="40000"/>
                  </a:schemeClr>
                </a:solidFill>
              </a:rPr>
              <a:t>// 3</a:t>
            </a:r>
          </a:p>
          <a:p>
            <a:r>
              <a:rPr lang="en-US" sz="1200" b="1" dirty="0"/>
              <a:t>     WriteLine(</a:t>
            </a:r>
            <a:r>
              <a:rPr lang="en-US" sz="1200" b="1"/>
              <a:t>" </a:t>
            </a:r>
            <a:r>
              <a:rPr lang="en-BO" sz="1200" b="1" dirty="0"/>
              <a:t>num</a:t>
            </a:r>
            <a:r>
              <a:rPr lang="en-US" sz="1200" b="1" dirty="0"/>
              <a:t> = </a:t>
            </a:r>
            <a:r>
              <a:rPr lang="en-US" sz="1200" b="1"/>
              <a:t>"</a:t>
            </a:r>
            <a:r>
              <a:rPr lang="en-US" sz="1200" b="1" dirty="0"/>
              <a:t> + num);    	</a:t>
            </a:r>
            <a:r>
              <a:rPr lang="en-US" sz="1200" b="1" dirty="0">
                <a:solidFill>
                  <a:schemeClr val="accent6">
                    <a:lumMod val="60000"/>
                    <a:lumOff val="40000"/>
                  </a:schemeClr>
                </a:solidFill>
              </a:rPr>
              <a:t>// 51</a:t>
            </a:r>
          </a:p>
          <a:p>
            <a:r>
              <a:rPr lang="en-US" sz="1200" b="1" dirty="0"/>
              <a:t>     WriteLine(</a:t>
            </a:r>
            <a:r>
              <a:rPr lang="en-US" sz="1200" b="1"/>
              <a:t>" </a:t>
            </a:r>
            <a:r>
              <a:rPr lang="en-BO" sz="1200" b="1" dirty="0"/>
              <a:t>c65</a:t>
            </a:r>
            <a:r>
              <a:rPr lang="en-US" sz="1200" b="1" dirty="0"/>
              <a:t> = </a:t>
            </a:r>
            <a:r>
              <a:rPr lang="en-US" sz="1200" b="1"/>
              <a:t>"</a:t>
            </a:r>
            <a:r>
              <a:rPr lang="en-US" sz="1200" b="1" dirty="0"/>
              <a:t> + c65);     	</a:t>
            </a:r>
            <a:r>
              <a:rPr lang="en-US" sz="1200" b="1" dirty="0">
                <a:solidFill>
                  <a:schemeClr val="accent6">
                    <a:lumMod val="60000"/>
                    <a:lumOff val="40000"/>
                  </a:schemeClr>
                </a:solidFill>
              </a:rPr>
              <a:t>// A</a:t>
            </a:r>
          </a:p>
          <a:p>
            <a:r>
              <a:rPr lang="en-US" sz="1200" b="1" dirty="0"/>
              <a:t>     WriteLine(</a:t>
            </a:r>
            <a:r>
              <a:rPr lang="en-US" sz="1200" b="1"/>
              <a:t>" </a:t>
            </a:r>
            <a:r>
              <a:rPr lang="en-BO" sz="1200" b="1" dirty="0"/>
              <a:t>c70</a:t>
            </a:r>
            <a:r>
              <a:rPr lang="en-US" sz="1200" b="1" dirty="0"/>
              <a:t> = </a:t>
            </a:r>
            <a:r>
              <a:rPr lang="en-US" sz="1200" b="1"/>
              <a:t>"</a:t>
            </a:r>
            <a:r>
              <a:rPr lang="en-US" sz="1200" b="1" dirty="0"/>
              <a:t> + c70);     	</a:t>
            </a:r>
            <a:r>
              <a:rPr lang="en-US" sz="1200" b="1" dirty="0">
                <a:solidFill>
                  <a:schemeClr val="accent6">
                    <a:lumMod val="60000"/>
                    <a:lumOff val="40000"/>
                  </a:schemeClr>
                </a:solidFill>
              </a:rPr>
              <a:t>// F</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701543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1122-9A46-A942-9DFC-F3143B00417F}"/>
              </a:ext>
            </a:extLst>
          </p:cNvPr>
          <p:cNvSpPr>
            <a:spLocks noGrp="1"/>
          </p:cNvSpPr>
          <p:nvPr>
            <p:ph type="title"/>
          </p:nvPr>
        </p:nvSpPr>
        <p:spPr/>
        <p:txBody>
          <a:bodyPr/>
          <a:lstStyle/>
          <a:p>
            <a:r>
              <a:rPr lang="en-BO"/>
              <a:t>El tipo bool</a:t>
            </a:r>
          </a:p>
        </p:txBody>
      </p:sp>
      <p:sp>
        <p:nvSpPr>
          <p:cNvPr id="3" name="Content Placeholder 2">
            <a:extLst>
              <a:ext uri="{FF2B5EF4-FFF2-40B4-BE49-F238E27FC236}">
                <a16:creationId xmlns:a16="http://schemas.microsoft.com/office/drawing/2014/main" id="{3028E0BC-BDDD-5D4F-86DE-8CF12FFFA083}"/>
              </a:ext>
            </a:extLst>
          </p:cNvPr>
          <p:cNvSpPr>
            <a:spLocks noGrp="1"/>
          </p:cNvSpPr>
          <p:nvPr>
            <p:ph idx="1"/>
          </p:nvPr>
        </p:nvSpPr>
        <p:spPr>
          <a:xfrm>
            <a:off x="838200" y="2407734"/>
            <a:ext cx="4813663" cy="2786743"/>
          </a:xfrm>
        </p:spPr>
        <p:txBody>
          <a:bodyPr>
            <a:normAutofit lnSpcReduction="10000"/>
          </a:bodyPr>
          <a:lstStyle/>
          <a:p>
            <a:pPr marL="0" indent="0" algn="just">
              <a:buNone/>
            </a:pPr>
            <a:r>
              <a:rPr lang="en-US" sz="2000" dirty="0"/>
              <a:t>El </a:t>
            </a:r>
            <a:r>
              <a:rPr lang="en-US" sz="2000" dirty="0" err="1"/>
              <a:t>tipo</a:t>
            </a:r>
            <a:r>
              <a:rPr lang="en-US" sz="2000" dirty="0"/>
              <a:t> </a:t>
            </a:r>
            <a:r>
              <a:rPr lang="en-US" sz="2000" b="1" dirty="0">
                <a:solidFill>
                  <a:schemeClr val="accent6">
                    <a:lumMod val="75000"/>
                  </a:schemeClr>
                </a:solidFill>
              </a:rPr>
              <a:t>bool</a:t>
            </a:r>
            <a:r>
              <a:rPr lang="en-US" sz="2000" dirty="0"/>
              <a:t> </a:t>
            </a:r>
            <a:r>
              <a:rPr lang="en-US" sz="2000" dirty="0" err="1"/>
              <a:t>puede</a:t>
            </a:r>
            <a:r>
              <a:rPr lang="en-US" sz="2000" dirty="0"/>
              <a:t> </a:t>
            </a:r>
            <a:r>
              <a:rPr lang="en-US" sz="2000" dirty="0" err="1"/>
              <a:t>almacenar</a:t>
            </a:r>
            <a:r>
              <a:rPr lang="en-US" sz="2000" dirty="0"/>
              <a:t> un valor </a:t>
            </a:r>
            <a:r>
              <a:rPr lang="en-US" sz="2000" b="1" dirty="0" err="1">
                <a:solidFill>
                  <a:schemeClr val="accent6">
                    <a:lumMod val="75000"/>
                  </a:schemeClr>
                </a:solidFill>
              </a:rPr>
              <a:t>booleano (true ó false)</a:t>
            </a:r>
            <a:r>
              <a:rPr lang="en-US" sz="2000" dirty="0" err="1"/>
              <a:t>, resultado directo de la asignación de estos keywords ó una expresión lógica o de comparación</a:t>
            </a:r>
            <a:r>
              <a:rPr lang="en-US" sz="2000" dirty="0"/>
              <a:t>. </a:t>
            </a:r>
          </a:p>
          <a:p>
            <a:pPr marL="0" indent="0" algn="just">
              <a:buNone/>
            </a:pPr>
            <a:endParaRPr lang="en-US" sz="2000" dirty="0"/>
          </a:p>
          <a:p>
            <a:pPr marL="0" indent="0" algn="just">
              <a:buNone/>
            </a:pPr>
            <a:r>
              <a:rPr lang="en-US" sz="2000" b="1" dirty="0">
                <a:solidFill>
                  <a:schemeClr val="accent2">
                    <a:lumMod val="75000"/>
                  </a:schemeClr>
                </a:solidFill>
              </a:rPr>
              <a:t>Tip</a:t>
            </a:r>
            <a:r>
              <a:rPr lang="en-US" sz="2000" dirty="0"/>
              <a:t>. A diferencia de otros lenguajes, como </a:t>
            </a:r>
            <a:r>
              <a:rPr lang="en-US" sz="2000" b="1" dirty="0">
                <a:solidFill>
                  <a:schemeClr val="accent6">
                    <a:lumMod val="75000"/>
                  </a:schemeClr>
                </a:solidFill>
              </a:rPr>
              <a:t>JavaScript</a:t>
            </a:r>
            <a:r>
              <a:rPr lang="en-US" sz="2000" dirty="0"/>
              <a:t> o </a:t>
            </a:r>
            <a:r>
              <a:rPr lang="en-US" sz="2000" b="1" dirty="0">
                <a:solidFill>
                  <a:schemeClr val="accent6">
                    <a:lumMod val="75000"/>
                  </a:schemeClr>
                </a:solidFill>
              </a:rPr>
              <a:t>Python</a:t>
            </a:r>
            <a:r>
              <a:rPr lang="en-US" sz="2000" dirty="0"/>
              <a:t>, </a:t>
            </a:r>
            <a:r>
              <a:rPr lang="en-US" sz="2000" b="1" dirty="0">
                <a:solidFill>
                  <a:schemeClr val="accent6">
                    <a:lumMod val="75000"/>
                  </a:schemeClr>
                </a:solidFill>
              </a:rPr>
              <a:t>C#</a:t>
            </a:r>
            <a:r>
              <a:rPr lang="en-US" sz="2000" dirty="0"/>
              <a:t> no considera ninguno de estos valores booleanos como numéricos (0 o 1).</a:t>
            </a:r>
          </a:p>
          <a:p>
            <a:pPr marL="0" indent="0" algn="just">
              <a:buNone/>
            </a:pPr>
            <a:endParaRPr lang="en-BO" sz="2000" dirty="0"/>
          </a:p>
          <a:p>
            <a:endParaRPr lang="en-BO"/>
          </a:p>
        </p:txBody>
      </p:sp>
      <p:sp>
        <p:nvSpPr>
          <p:cNvPr id="4" name="TextBox 3">
            <a:extLst>
              <a:ext uri="{FF2B5EF4-FFF2-40B4-BE49-F238E27FC236}">
                <a16:creationId xmlns:a16="http://schemas.microsoft.com/office/drawing/2014/main" id="{7DD677C7-6FC2-F449-A072-75085D06C7B4}"/>
              </a:ext>
            </a:extLst>
          </p:cNvPr>
          <p:cNvSpPr txBox="1"/>
          <p:nvPr/>
        </p:nvSpPr>
        <p:spPr>
          <a:xfrm>
            <a:off x="6026331" y="1754392"/>
            <a:ext cx="5327469"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solidFill>
                  <a:schemeClr val="bg1"/>
                </a:solidFill>
              </a:rPr>
              <a:t>     </a:t>
            </a:r>
            <a:r>
              <a:rPr lang="en-US" sz="1200" b="1" dirty="0">
                <a:solidFill>
                  <a:schemeClr val="accent2">
                    <a:lumMod val="40000"/>
                    <a:lumOff val="60000"/>
                  </a:schemeClr>
                </a:solidFill>
              </a:rPr>
              <a:t>bool f = false</a:t>
            </a:r>
            <a:r>
              <a:rPr lang="en-US" sz="1200" b="1" dirty="0">
                <a:solidFill>
                  <a:schemeClr val="bg1"/>
                </a:solidFill>
              </a:rPr>
              <a:t>;</a:t>
            </a:r>
          </a:p>
          <a:p>
            <a:r>
              <a:rPr lang="en-US" sz="1200" b="1" dirty="0">
                <a:solidFill>
                  <a:schemeClr val="bg1"/>
                </a:solidFill>
              </a:rPr>
              <a:t>     </a:t>
            </a:r>
            <a:r>
              <a:rPr lang="en-US" sz="1200" b="1" dirty="0">
                <a:solidFill>
                  <a:schemeClr val="accent2">
                    <a:lumMod val="40000"/>
                    <a:lumOff val="60000"/>
                  </a:schemeClr>
                </a:solidFill>
              </a:rPr>
              <a:t>var v = true</a:t>
            </a:r>
            <a:r>
              <a:rPr lang="en-US" sz="1200" b="1" dirty="0">
                <a:solidFill>
                  <a:schemeClr val="bg1"/>
                </a:solidFill>
              </a:rPr>
              <a:t>;</a:t>
            </a:r>
          </a:p>
          <a:p>
            <a:r>
              <a:rPr lang="en-US" sz="1200" b="1" dirty="0">
                <a:solidFill>
                  <a:schemeClr val="bg1"/>
                </a:solidFill>
              </a:rPr>
              <a:t>     var and = </a:t>
            </a:r>
            <a:r>
              <a:rPr lang="en-US" sz="1200" b="1" dirty="0">
                <a:solidFill>
                  <a:schemeClr val="accent2">
                    <a:lumMod val="40000"/>
                    <a:lumOff val="60000"/>
                  </a:schemeClr>
                </a:solidFill>
              </a:rPr>
              <a:t>v &amp;&amp; f</a:t>
            </a:r>
            <a:r>
              <a:rPr lang="en-US" sz="1200" b="1" dirty="0">
                <a:solidFill>
                  <a:schemeClr val="bg1"/>
                </a:solidFill>
              </a:rPr>
              <a:t>;</a:t>
            </a:r>
          </a:p>
          <a:p>
            <a:r>
              <a:rPr lang="en-US" sz="1200" b="1" dirty="0">
                <a:solidFill>
                  <a:schemeClr val="bg1"/>
                </a:solidFill>
              </a:rPr>
              <a:t>     var x = 50; var y = 70; </a:t>
            </a:r>
          </a:p>
          <a:p>
            <a:r>
              <a:rPr lang="en-US" sz="1200" b="1" dirty="0">
                <a:solidFill>
                  <a:schemeClr val="bg1"/>
                </a:solidFill>
              </a:rPr>
              <a:t>     </a:t>
            </a:r>
            <a:r>
              <a:rPr lang="en-US" sz="1200" b="1" dirty="0">
                <a:solidFill>
                  <a:schemeClr val="accent2">
                    <a:lumMod val="40000"/>
                    <a:lumOff val="60000"/>
                  </a:schemeClr>
                </a:solidFill>
              </a:rPr>
              <a:t>var or = (x &gt; 10 || ++y == 71)</a:t>
            </a:r>
            <a:r>
              <a:rPr lang="en-US" sz="1200" b="1" dirty="0">
                <a:solidFill>
                  <a:schemeClr val="bg1"/>
                </a:solidFill>
              </a:rPr>
              <a:t>;	</a:t>
            </a:r>
          </a:p>
          <a:p>
            <a:r>
              <a:rPr lang="en-US" sz="1200" b="1" dirty="0">
                <a:solidFill>
                  <a:schemeClr val="bg1"/>
                </a:solidFill>
              </a:rPr>
              <a:t>     WriteLine</a:t>
            </a:r>
            <a:r>
              <a:rPr lang="en-US" sz="1200" b="1" dirty="0"/>
              <a:t>(</a:t>
            </a:r>
            <a:r>
              <a:rPr lang="en-US" sz="1200" b="1"/>
              <a:t>" </a:t>
            </a:r>
            <a:r>
              <a:rPr lang="en-BO" sz="1200" b="1" dirty="0"/>
              <a:t>y</a:t>
            </a:r>
            <a:r>
              <a:rPr lang="en-US" sz="1200" b="1" dirty="0"/>
              <a:t> = </a:t>
            </a:r>
            <a:r>
              <a:rPr lang="en-US" sz="1200" b="1"/>
              <a:t>"</a:t>
            </a:r>
            <a:r>
              <a:rPr lang="en-US" sz="1200" b="1" dirty="0"/>
              <a:t> + </a:t>
            </a:r>
            <a:r>
              <a:rPr lang="en-US" sz="1200" b="1" dirty="0">
                <a:solidFill>
                  <a:schemeClr val="bg1"/>
                </a:solidFill>
              </a:rPr>
              <a:t>y);  		</a:t>
            </a:r>
            <a:r>
              <a:rPr lang="en-US" sz="1200" b="1" dirty="0">
                <a:solidFill>
                  <a:schemeClr val="accent6">
                    <a:lumMod val="60000"/>
                    <a:lumOff val="40000"/>
                  </a:schemeClr>
                </a:solidFill>
              </a:rPr>
              <a:t>// 70    (++y no se evaluó)</a:t>
            </a:r>
          </a:p>
          <a:p>
            <a:r>
              <a:rPr lang="en-US" sz="1200" b="1" dirty="0">
                <a:solidFill>
                  <a:schemeClr val="bg1"/>
                </a:solidFill>
              </a:rPr>
              <a:t>     </a:t>
            </a:r>
            <a:r>
              <a:rPr lang="en-US" sz="1200" b="1" dirty="0">
                <a:solidFill>
                  <a:schemeClr val="accent2">
                    <a:lumMod val="40000"/>
                    <a:lumOff val="60000"/>
                  </a:schemeClr>
                </a:solidFill>
              </a:rPr>
              <a:t>var ortrue = (x &lt; 10 || ++y == 71)</a:t>
            </a:r>
            <a:r>
              <a:rPr lang="en-US" sz="1200" b="1" dirty="0">
                <a:solidFill>
                  <a:schemeClr val="bg1"/>
                </a:solidFill>
              </a:rPr>
              <a:t>;	</a:t>
            </a:r>
            <a:r>
              <a:rPr lang="en-US" sz="1200" b="1" dirty="0">
                <a:solidFill>
                  <a:schemeClr val="accent6">
                    <a:lumMod val="60000"/>
                    <a:lumOff val="40000"/>
                  </a:schemeClr>
                </a:solidFill>
              </a:rPr>
              <a:t>// (++y se evaluó) y = 71</a:t>
            </a:r>
            <a:br>
              <a:rPr lang="en-US" sz="1200" b="1" dirty="0">
                <a:solidFill>
                  <a:schemeClr val="bg1"/>
                </a:solidFill>
              </a:rPr>
            </a:br>
            <a:r>
              <a:rPr lang="en-US" sz="1200" b="1" dirty="0">
                <a:solidFill>
                  <a:schemeClr val="bg1"/>
                </a:solidFill>
              </a:rPr>
              <a:t>     </a:t>
            </a:r>
          </a:p>
          <a:p>
            <a:r>
              <a:rPr lang="en-US" sz="1200" b="1" dirty="0">
                <a:solidFill>
                  <a:schemeClr val="bg1"/>
                </a:solidFill>
              </a:rPr>
              <a:t>     WriteLine</a:t>
            </a:r>
            <a:r>
              <a:rPr lang="en-US" sz="1200" b="1" dirty="0"/>
              <a:t>(</a:t>
            </a:r>
            <a:r>
              <a:rPr lang="en-US" sz="1200" b="1"/>
              <a:t>" </a:t>
            </a:r>
            <a:r>
              <a:rPr lang="en-US" sz="1200" b="1" dirty="0"/>
              <a:t>f  = </a:t>
            </a:r>
            <a:r>
              <a:rPr lang="en-US" sz="1200" b="1"/>
              <a:t>"</a:t>
            </a:r>
            <a:r>
              <a:rPr lang="en-US" sz="1200" b="1" dirty="0"/>
              <a:t> + </a:t>
            </a:r>
            <a:r>
              <a:rPr lang="en-US" sz="1200" b="1" dirty="0">
                <a:solidFill>
                  <a:schemeClr val="bg1"/>
                </a:solidFill>
              </a:rPr>
              <a:t>f);    		</a:t>
            </a:r>
            <a:r>
              <a:rPr lang="en-US" sz="1200" b="1" dirty="0">
                <a:solidFill>
                  <a:schemeClr val="accent6">
                    <a:lumMod val="60000"/>
                    <a:lumOff val="40000"/>
                  </a:schemeClr>
                </a:solidFill>
              </a:rPr>
              <a:t>// false</a:t>
            </a:r>
          </a:p>
          <a:p>
            <a:r>
              <a:rPr lang="en-US" sz="1200" b="1" dirty="0">
                <a:solidFill>
                  <a:schemeClr val="bg1"/>
                </a:solidFill>
              </a:rPr>
              <a:t>     WriteLine</a:t>
            </a:r>
            <a:r>
              <a:rPr lang="en-US" sz="1200" b="1" dirty="0"/>
              <a:t>(</a:t>
            </a:r>
            <a:r>
              <a:rPr lang="en-US" sz="1200" b="1"/>
              <a:t>" </a:t>
            </a:r>
            <a:r>
              <a:rPr lang="en-BO" sz="1200" b="1" dirty="0"/>
              <a:t>v</a:t>
            </a:r>
            <a:r>
              <a:rPr lang="en-US" sz="1200" b="1" dirty="0"/>
              <a:t> = </a:t>
            </a:r>
            <a:r>
              <a:rPr lang="en-US" sz="1200" b="1"/>
              <a:t>"</a:t>
            </a:r>
            <a:r>
              <a:rPr lang="en-US" sz="1200" b="1" dirty="0"/>
              <a:t> + </a:t>
            </a:r>
            <a:r>
              <a:rPr lang="en-US" sz="1200" b="1" dirty="0">
                <a:solidFill>
                  <a:schemeClr val="bg1"/>
                </a:solidFill>
              </a:rPr>
              <a:t>v);    		</a:t>
            </a:r>
            <a:r>
              <a:rPr lang="en-US" sz="1200" b="1" dirty="0">
                <a:solidFill>
                  <a:schemeClr val="accent6">
                    <a:lumMod val="60000"/>
                    <a:lumOff val="40000"/>
                  </a:schemeClr>
                </a:solidFill>
              </a:rPr>
              <a:t>// true</a:t>
            </a:r>
          </a:p>
          <a:p>
            <a:r>
              <a:rPr lang="en-US" sz="1200" b="1" dirty="0">
                <a:solidFill>
                  <a:schemeClr val="bg1"/>
                </a:solidFill>
              </a:rPr>
              <a:t>     WriteLine</a:t>
            </a:r>
            <a:r>
              <a:rPr lang="en-US" sz="1200" b="1" dirty="0"/>
              <a:t>(</a:t>
            </a:r>
            <a:r>
              <a:rPr lang="en-US" sz="1200" b="1"/>
              <a:t>" </a:t>
            </a:r>
            <a:r>
              <a:rPr lang="en-BO" sz="1200" b="1" dirty="0"/>
              <a:t>and</a:t>
            </a:r>
            <a:r>
              <a:rPr lang="en-US" sz="1200" b="1" dirty="0"/>
              <a:t> = </a:t>
            </a:r>
            <a:r>
              <a:rPr lang="en-US" sz="1200" b="1"/>
              <a:t>"</a:t>
            </a:r>
            <a:r>
              <a:rPr lang="en-US" sz="1200" b="1" dirty="0"/>
              <a:t> + </a:t>
            </a:r>
            <a:r>
              <a:rPr lang="en-US" sz="1200" b="1" dirty="0">
                <a:solidFill>
                  <a:schemeClr val="bg1"/>
                </a:solidFill>
              </a:rPr>
              <a:t>and);  	</a:t>
            </a:r>
            <a:r>
              <a:rPr lang="en-US" sz="1200" b="1" dirty="0">
                <a:solidFill>
                  <a:schemeClr val="accent6">
                    <a:lumMod val="60000"/>
                    <a:lumOff val="40000"/>
                  </a:schemeClr>
                </a:solidFill>
              </a:rPr>
              <a:t>// false</a:t>
            </a:r>
          </a:p>
          <a:p>
            <a:r>
              <a:rPr lang="en-US" sz="1200" b="1" dirty="0">
                <a:solidFill>
                  <a:schemeClr val="bg1"/>
                </a:solidFill>
              </a:rPr>
              <a:t>     WriteLine</a:t>
            </a:r>
            <a:r>
              <a:rPr lang="en-US" sz="1200" b="1" dirty="0"/>
              <a:t>(</a:t>
            </a:r>
            <a:r>
              <a:rPr lang="en-US" sz="1200" b="1"/>
              <a:t>" </a:t>
            </a:r>
            <a:r>
              <a:rPr lang="en-BO" sz="1200" b="1" dirty="0"/>
              <a:t>or</a:t>
            </a:r>
            <a:r>
              <a:rPr lang="en-US" sz="1200" b="1" dirty="0"/>
              <a:t> = </a:t>
            </a:r>
            <a:r>
              <a:rPr lang="en-US" sz="1200" b="1"/>
              <a:t>"</a:t>
            </a:r>
            <a:r>
              <a:rPr lang="en-US" sz="1200" b="1" dirty="0"/>
              <a:t> + </a:t>
            </a:r>
            <a:r>
              <a:rPr lang="en-US" sz="1200" b="1" dirty="0">
                <a:solidFill>
                  <a:schemeClr val="bg1"/>
                </a:solidFill>
              </a:rPr>
              <a:t>or);  		</a:t>
            </a:r>
            <a:r>
              <a:rPr lang="en-US" sz="1200" b="1" dirty="0">
                <a:solidFill>
                  <a:schemeClr val="accent6">
                    <a:lumMod val="60000"/>
                    <a:lumOff val="40000"/>
                  </a:schemeClr>
                </a:solidFill>
              </a:rPr>
              <a:t>// false </a:t>
            </a:r>
          </a:p>
          <a:p>
            <a:r>
              <a:rPr lang="en-US" sz="1200" b="1" dirty="0">
                <a:solidFill>
                  <a:schemeClr val="bg1"/>
                </a:solidFill>
              </a:rPr>
              <a:t>     WriteLine</a:t>
            </a:r>
            <a:r>
              <a:rPr lang="en-US" sz="1200" b="1" dirty="0"/>
              <a:t>(</a:t>
            </a:r>
            <a:r>
              <a:rPr lang="en-US" sz="1200" b="1"/>
              <a:t>" </a:t>
            </a:r>
            <a:r>
              <a:rPr lang="en-BO" sz="1200" b="1" dirty="0"/>
              <a:t>ortrue</a:t>
            </a:r>
            <a:r>
              <a:rPr lang="en-US" sz="1200" b="1" dirty="0"/>
              <a:t> = </a:t>
            </a:r>
            <a:r>
              <a:rPr lang="en-US" sz="1200" b="1"/>
              <a:t>"</a:t>
            </a:r>
            <a:r>
              <a:rPr lang="en-US" sz="1200" b="1" dirty="0"/>
              <a:t> + </a:t>
            </a:r>
            <a:r>
              <a:rPr lang="en-US" sz="1200" b="1" dirty="0">
                <a:solidFill>
                  <a:schemeClr val="bg1"/>
                </a:solidFill>
              </a:rPr>
              <a:t>ortrue);  	</a:t>
            </a:r>
            <a:r>
              <a:rPr lang="en-US" sz="1200" b="1" dirty="0">
                <a:solidFill>
                  <a:schemeClr val="accent6">
                    <a:lumMod val="60000"/>
                    <a:lumOff val="40000"/>
                  </a:schemeClr>
                </a:solidFill>
              </a:rPr>
              <a:t>// true </a:t>
            </a:r>
          </a:p>
          <a:p>
            <a:r>
              <a:rPr lang="en-US" sz="1200" b="1" dirty="0">
                <a:solidFill>
                  <a:schemeClr val="bg1"/>
                </a:solidFill>
              </a:rPr>
              <a:t>     WriteLine</a:t>
            </a:r>
            <a:r>
              <a:rPr lang="en-US" sz="1200" b="1" dirty="0"/>
              <a:t>(</a:t>
            </a:r>
            <a:r>
              <a:rPr lang="en-US" sz="1200" b="1"/>
              <a:t>" </a:t>
            </a:r>
            <a:r>
              <a:rPr lang="en-BO" sz="1200" b="1" dirty="0"/>
              <a:t>y</a:t>
            </a:r>
            <a:r>
              <a:rPr lang="en-US" sz="1200" b="1" dirty="0"/>
              <a:t> = </a:t>
            </a:r>
            <a:r>
              <a:rPr lang="en-US" sz="1200" b="1"/>
              <a:t>"</a:t>
            </a:r>
            <a:r>
              <a:rPr lang="en-US" sz="1200" b="1" dirty="0"/>
              <a:t> + </a:t>
            </a:r>
            <a:r>
              <a:rPr lang="en-US" sz="1200" b="1" dirty="0">
                <a:solidFill>
                  <a:schemeClr val="bg1"/>
                </a:solidFill>
              </a:rPr>
              <a:t>y);  		</a:t>
            </a:r>
            <a:r>
              <a:rPr lang="en-US" sz="1200" b="1" dirty="0">
                <a:solidFill>
                  <a:schemeClr val="accent6">
                    <a:lumMod val="60000"/>
                    <a:lumOff val="40000"/>
                  </a:schemeClr>
                </a:solidFill>
              </a:rPr>
              <a:t>// 71</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14968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8808-5869-2742-BB8D-36E52B8E54F6}"/>
              </a:ext>
            </a:extLst>
          </p:cNvPr>
          <p:cNvSpPr>
            <a:spLocks noGrp="1"/>
          </p:cNvSpPr>
          <p:nvPr>
            <p:ph type="title"/>
          </p:nvPr>
        </p:nvSpPr>
        <p:spPr/>
        <p:txBody>
          <a:bodyPr/>
          <a:lstStyle/>
          <a:p>
            <a:r>
              <a:rPr lang="en-BO"/>
              <a:t>Software</a:t>
            </a:r>
          </a:p>
        </p:txBody>
      </p:sp>
      <p:pic>
        <p:nvPicPr>
          <p:cNvPr id="6" name="Content Placeholder 5" descr="A screenshot of a cell phone&#10;&#10;Description automatically generated">
            <a:extLst>
              <a:ext uri="{FF2B5EF4-FFF2-40B4-BE49-F238E27FC236}">
                <a16:creationId xmlns:a16="http://schemas.microsoft.com/office/drawing/2014/main" id="{D5E9C255-E6FB-2644-973C-F00C7D50CE26}"/>
              </a:ext>
            </a:extLst>
          </p:cNvPr>
          <p:cNvPicPr>
            <a:picLocks noGrp="1" noChangeAspect="1"/>
          </p:cNvPicPr>
          <p:nvPr>
            <p:ph idx="1"/>
          </p:nvPr>
        </p:nvPicPr>
        <p:blipFill>
          <a:blip r:embed="rId2"/>
          <a:stretch>
            <a:fillRect/>
          </a:stretch>
        </p:blipFill>
        <p:spPr>
          <a:xfrm>
            <a:off x="6592658" y="2102948"/>
            <a:ext cx="1727200" cy="1511300"/>
          </a:xfrm>
        </p:spPr>
      </p:pic>
      <p:pic>
        <p:nvPicPr>
          <p:cNvPr id="8" name="Picture 7" descr="A screenshot of a cell phone&#10;&#10;Description automatically generated">
            <a:extLst>
              <a:ext uri="{FF2B5EF4-FFF2-40B4-BE49-F238E27FC236}">
                <a16:creationId xmlns:a16="http://schemas.microsoft.com/office/drawing/2014/main" id="{FF82A0D4-E894-2948-8EBB-E6CD2B91A658}"/>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4" name="TextBox 3">
            <a:extLst>
              <a:ext uri="{FF2B5EF4-FFF2-40B4-BE49-F238E27FC236}">
                <a16:creationId xmlns:a16="http://schemas.microsoft.com/office/drawing/2014/main" id="{88B82200-1B31-5B4D-844B-99585797A24A}"/>
              </a:ext>
            </a:extLst>
          </p:cNvPr>
          <p:cNvSpPr txBox="1"/>
          <p:nvPr/>
        </p:nvSpPr>
        <p:spPr>
          <a:xfrm>
            <a:off x="9626600" y="2178113"/>
            <a:ext cx="1727200"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t>
            </a:r>
          </a:p>
          <a:p>
            <a:r>
              <a:rPr lang="en-BO"/>
              <a:t>Print</a:t>
            </a:r>
          </a:p>
          <a:p>
            <a:r>
              <a:rPr lang="en-BO"/>
              <a:t>Erase</a:t>
            </a:r>
          </a:p>
          <a:p>
            <a:endParaRPr lang="en-BO"/>
          </a:p>
          <a:p>
            <a:endParaRPr lang="en-BO"/>
          </a:p>
          <a:p>
            <a:endParaRPr lang="en-BO"/>
          </a:p>
        </p:txBody>
      </p:sp>
      <p:sp>
        <p:nvSpPr>
          <p:cNvPr id="10" name="Left Arrow 9">
            <a:extLst>
              <a:ext uri="{FF2B5EF4-FFF2-40B4-BE49-F238E27FC236}">
                <a16:creationId xmlns:a16="http://schemas.microsoft.com/office/drawing/2014/main" id="{394A0189-128F-C14A-993F-D84D7AFACD4C}"/>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TextBox 11">
            <a:extLst>
              <a:ext uri="{FF2B5EF4-FFF2-40B4-BE49-F238E27FC236}">
                <a16:creationId xmlns:a16="http://schemas.microsoft.com/office/drawing/2014/main" id="{D52BC052-9D86-C040-B924-296B518C2267}"/>
              </a:ext>
            </a:extLst>
          </p:cNvPr>
          <p:cNvSpPr txBox="1"/>
          <p:nvPr/>
        </p:nvSpPr>
        <p:spPr>
          <a:xfrm>
            <a:off x="838200" y="1549286"/>
            <a:ext cx="5383491" cy="5078313"/>
          </a:xfrm>
          <a:prstGeom prst="rect">
            <a:avLst/>
          </a:prstGeom>
          <a:noFill/>
        </p:spPr>
        <p:txBody>
          <a:bodyPr wrap="square" rtlCol="0">
            <a:spAutoFit/>
          </a:bodyPr>
          <a:lstStyle/>
          <a:p>
            <a:pPr algn="just"/>
            <a:r>
              <a:rPr lang="en-BO"/>
              <a:t>En la </a:t>
            </a:r>
            <a:r>
              <a:rPr lang="en-BO" b="1">
                <a:solidFill>
                  <a:schemeClr val="accent6">
                    <a:lumMod val="75000"/>
                  </a:schemeClr>
                </a:solidFill>
              </a:rPr>
              <a:t>memoria de la CPU </a:t>
            </a:r>
            <a:r>
              <a:rPr lang="en-BO"/>
              <a:t>se almacenan las </a:t>
            </a:r>
            <a:r>
              <a:rPr lang="en-BO" b="1">
                <a:solidFill>
                  <a:schemeClr val="accent6">
                    <a:lumMod val="75000"/>
                  </a:schemeClr>
                </a:solidFill>
              </a:rPr>
              <a:t>instrucciones y los datos</a:t>
            </a:r>
            <a:r>
              <a:rPr lang="en-BO"/>
              <a:t> para que el </a:t>
            </a:r>
            <a:r>
              <a:rPr lang="en-BO" b="1">
                <a:solidFill>
                  <a:schemeClr val="accent6">
                    <a:lumMod val="75000"/>
                  </a:schemeClr>
                </a:solidFill>
              </a:rPr>
              <a:t>Procesador</a:t>
            </a:r>
            <a:r>
              <a:rPr lang="en-BO"/>
              <a:t> los procese.</a:t>
            </a:r>
          </a:p>
          <a:p>
            <a:pPr algn="just"/>
            <a:endParaRPr lang="en-BO"/>
          </a:p>
          <a:p>
            <a:pPr algn="just"/>
            <a:r>
              <a:rPr lang="en-BO"/>
              <a:t>Estas </a:t>
            </a:r>
            <a:r>
              <a:rPr lang="en-BO" b="1">
                <a:solidFill>
                  <a:schemeClr val="accent6">
                    <a:lumMod val="75000"/>
                  </a:schemeClr>
                </a:solidFill>
              </a:rPr>
              <a:t>instrucciones</a:t>
            </a:r>
            <a:r>
              <a:rPr lang="en-BO"/>
              <a:t> pueden ser distintas de acuerdo a la funcionalidad que el programador diseñe para el dispositivo. Esto es lo que se conoce como </a:t>
            </a:r>
            <a:r>
              <a:rPr lang="en-BO" b="1">
                <a:solidFill>
                  <a:schemeClr val="accent6">
                    <a:lumMod val="75000"/>
                  </a:schemeClr>
                </a:solidFill>
              </a:rPr>
              <a:t>Software </a:t>
            </a:r>
            <a:r>
              <a:rPr lang="en-BO"/>
              <a:t>(parte blanda, intangible) o Programas que hacen a la </a:t>
            </a:r>
            <a:r>
              <a:rPr lang="en-BO" b="1">
                <a:solidFill>
                  <a:schemeClr val="accent6">
                    <a:lumMod val="75000"/>
                  </a:schemeClr>
                </a:solidFill>
              </a:rPr>
              <a:t>versatilidad de las computadoras</a:t>
            </a:r>
            <a:r>
              <a:rPr lang="en-BO"/>
              <a:t>.</a:t>
            </a:r>
          </a:p>
          <a:p>
            <a:pPr algn="just"/>
            <a:endParaRPr lang="en-BO"/>
          </a:p>
          <a:p>
            <a:pPr algn="just"/>
            <a:r>
              <a:rPr lang="en-BO"/>
              <a:t>Esta instrucciones o </a:t>
            </a:r>
            <a:r>
              <a:rPr lang="en-BO" b="1">
                <a:solidFill>
                  <a:schemeClr val="accent6">
                    <a:lumMod val="75000"/>
                  </a:schemeClr>
                </a:solidFill>
              </a:rPr>
              <a:t>código</a:t>
            </a:r>
            <a:r>
              <a:rPr lang="en-BO"/>
              <a:t> se agrupan en </a:t>
            </a:r>
            <a:r>
              <a:rPr lang="en-BO" b="1">
                <a:solidFill>
                  <a:schemeClr val="accent6">
                    <a:lumMod val="75000"/>
                  </a:schemeClr>
                </a:solidFill>
              </a:rPr>
              <a:t>programas</a:t>
            </a:r>
            <a:r>
              <a:rPr lang="en-BO"/>
              <a:t> y a su vez los programaas se agrupan en </a:t>
            </a:r>
            <a:r>
              <a:rPr lang="en-BO" b="1">
                <a:solidFill>
                  <a:schemeClr val="accent6">
                    <a:lumMod val="75000"/>
                  </a:schemeClr>
                </a:solidFill>
              </a:rPr>
              <a:t>Aplicaciones</a:t>
            </a:r>
            <a:r>
              <a:rPr lang="en-BO"/>
              <a:t>. </a:t>
            </a:r>
          </a:p>
          <a:p>
            <a:pPr algn="just"/>
            <a:endParaRPr lang="en-BO"/>
          </a:p>
          <a:p>
            <a:pPr algn="just"/>
            <a:r>
              <a:rPr lang="en-BO"/>
              <a:t>El </a:t>
            </a:r>
            <a:r>
              <a:rPr lang="en-BO" b="1">
                <a:solidFill>
                  <a:schemeClr val="accent6">
                    <a:lumMod val="75000"/>
                  </a:schemeClr>
                </a:solidFill>
              </a:rPr>
              <a:t>Software</a:t>
            </a:r>
            <a:r>
              <a:rPr lang="en-BO"/>
              <a:t> de una computadora es el </a:t>
            </a:r>
            <a:r>
              <a:rPr lang="en-BO" b="1">
                <a:solidFill>
                  <a:schemeClr val="accent6">
                    <a:lumMod val="75000"/>
                  </a:schemeClr>
                </a:solidFill>
              </a:rPr>
              <a:t>conjunto de Aplicaciones</a:t>
            </a:r>
            <a:r>
              <a:rPr lang="en-BO"/>
              <a:t> listas para ser cargadas a la memoria RAM de esta </a:t>
            </a:r>
            <a:r>
              <a:rPr lang="en-BO" b="1">
                <a:solidFill>
                  <a:schemeClr val="accent6">
                    <a:lumMod val="75000"/>
                  </a:schemeClr>
                </a:solidFill>
              </a:rPr>
              <a:t>“máquina universal” </a:t>
            </a:r>
            <a:r>
              <a:rPr lang="en-BO"/>
              <a:t>y que automatiza diversas tareas para su </a:t>
            </a:r>
            <a:r>
              <a:rPr lang="en-BO" b="1">
                <a:solidFill>
                  <a:schemeClr val="accent6">
                    <a:lumMod val="75000"/>
                  </a:schemeClr>
                </a:solidFill>
              </a:rPr>
              <a:t>usuario</a:t>
            </a:r>
            <a:r>
              <a:rPr lang="en-BO"/>
              <a:t>, como ser calcular, comunicar, jugar, tocar música, mostrar videos, etc... </a:t>
            </a:r>
          </a:p>
        </p:txBody>
      </p:sp>
      <p:sp>
        <p:nvSpPr>
          <p:cNvPr id="13" name="TextBox 12">
            <a:extLst>
              <a:ext uri="{FF2B5EF4-FFF2-40B4-BE49-F238E27FC236}">
                <a16:creationId xmlns:a16="http://schemas.microsoft.com/office/drawing/2014/main" id="{7FAA3F38-EBC9-8A4F-AAFC-F0D8BEF2E012}"/>
              </a:ext>
            </a:extLst>
          </p:cNvPr>
          <p:cNvSpPr txBox="1"/>
          <p:nvPr/>
        </p:nvSpPr>
        <p:spPr>
          <a:xfrm>
            <a:off x="6928771" y="3878198"/>
            <a:ext cx="1727200" cy="2308324"/>
          </a:xfrm>
          <a:prstGeom prst="rect">
            <a:avLst/>
          </a:prstGeom>
          <a:solidFill>
            <a:schemeClr val="accent4">
              <a:lumMod val="60000"/>
              <a:lumOff val="40000"/>
            </a:schemeClr>
          </a:solidFill>
        </p:spPr>
        <p:txBody>
          <a:bodyPr wrap="square" rtlCol="0">
            <a:spAutoFit/>
          </a:bodyPr>
          <a:lstStyle/>
          <a:p>
            <a:r>
              <a:rPr lang="en-BO" u="sng"/>
              <a:t>Instrucciones</a:t>
            </a:r>
          </a:p>
          <a:p>
            <a:r>
              <a:rPr lang="en-BO"/>
              <a:t>Read A</a:t>
            </a:r>
          </a:p>
          <a:p>
            <a:r>
              <a:rPr lang="en-BO"/>
              <a:t>Read B</a:t>
            </a:r>
          </a:p>
          <a:p>
            <a:r>
              <a:rPr lang="en-BO"/>
              <a:t>Summ</a:t>
            </a:r>
          </a:p>
          <a:p>
            <a:r>
              <a:rPr lang="en-BO"/>
              <a:t>Display</a:t>
            </a:r>
          </a:p>
          <a:p>
            <a:r>
              <a:rPr lang="en-BO"/>
              <a:t>Wait</a:t>
            </a:r>
          </a:p>
          <a:p>
            <a:r>
              <a:rPr lang="en-BO"/>
              <a:t>End</a:t>
            </a:r>
          </a:p>
          <a:p>
            <a:endParaRPr lang="en-BO"/>
          </a:p>
        </p:txBody>
      </p:sp>
      <p:cxnSp>
        <p:nvCxnSpPr>
          <p:cNvPr id="16" name="Straight Arrow Connector 15">
            <a:extLst>
              <a:ext uri="{FF2B5EF4-FFF2-40B4-BE49-F238E27FC236}">
                <a16:creationId xmlns:a16="http://schemas.microsoft.com/office/drawing/2014/main" id="{4DCBA471-37DF-D540-85EE-ABA60D845348}"/>
              </a:ext>
            </a:extLst>
          </p:cNvPr>
          <p:cNvCxnSpPr>
            <a:cxnSpLocks/>
            <a:stCxn id="13" idx="3"/>
          </p:cNvCxnSpPr>
          <p:nvPr/>
        </p:nvCxnSpPr>
        <p:spPr>
          <a:xfrm flipV="1">
            <a:off x="8655971" y="3878198"/>
            <a:ext cx="970629" cy="11541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625C37-A303-1146-87C3-433B00C4E512}"/>
              </a:ext>
            </a:extLst>
          </p:cNvPr>
          <p:cNvSpPr txBox="1"/>
          <p:nvPr/>
        </p:nvSpPr>
        <p:spPr>
          <a:xfrm>
            <a:off x="8981265" y="4455279"/>
            <a:ext cx="763571" cy="369332"/>
          </a:xfrm>
          <a:prstGeom prst="rect">
            <a:avLst/>
          </a:prstGeom>
          <a:noFill/>
        </p:spPr>
        <p:txBody>
          <a:bodyPr wrap="square" rtlCol="0">
            <a:spAutoFit/>
          </a:bodyPr>
          <a:lstStyle/>
          <a:p>
            <a:r>
              <a:rPr lang="en-BO"/>
              <a:t>Apps</a:t>
            </a:r>
          </a:p>
        </p:txBody>
      </p:sp>
    </p:spTree>
    <p:extLst>
      <p:ext uri="{BB962C8B-B14F-4D97-AF65-F5344CB8AC3E}">
        <p14:creationId xmlns:p14="http://schemas.microsoft.com/office/powerpoint/2010/main" val="1634316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5107-CF81-CF45-A6D0-34D43B19B034}"/>
              </a:ext>
            </a:extLst>
          </p:cNvPr>
          <p:cNvSpPr>
            <a:spLocks noGrp="1"/>
          </p:cNvSpPr>
          <p:nvPr>
            <p:ph type="title"/>
          </p:nvPr>
        </p:nvSpPr>
        <p:spPr/>
        <p:txBody>
          <a:bodyPr/>
          <a:lstStyle/>
          <a:p>
            <a:r>
              <a:rPr lang="en-BO"/>
              <a:t>Fechas y tiempo: DateTime</a:t>
            </a:r>
          </a:p>
        </p:txBody>
      </p:sp>
      <p:sp>
        <p:nvSpPr>
          <p:cNvPr id="3" name="Content Placeholder 2">
            <a:extLst>
              <a:ext uri="{FF2B5EF4-FFF2-40B4-BE49-F238E27FC236}">
                <a16:creationId xmlns:a16="http://schemas.microsoft.com/office/drawing/2014/main" id="{EDA5824E-33E6-9847-B1E6-59404C88081A}"/>
              </a:ext>
            </a:extLst>
          </p:cNvPr>
          <p:cNvSpPr>
            <a:spLocks noGrp="1"/>
          </p:cNvSpPr>
          <p:nvPr>
            <p:ph idx="1"/>
          </p:nvPr>
        </p:nvSpPr>
        <p:spPr>
          <a:xfrm>
            <a:off x="838200" y="1558834"/>
            <a:ext cx="3655423" cy="4879805"/>
          </a:xfrm>
        </p:spPr>
        <p:txBody>
          <a:bodyPr>
            <a:normAutofit lnSpcReduction="10000"/>
          </a:bodyPr>
          <a:lstStyle/>
          <a:p>
            <a:pPr marL="0" indent="0" algn="just">
              <a:buNone/>
            </a:pPr>
            <a:r>
              <a:rPr lang="en-BO" sz="1400"/>
              <a:t>Para manejar fechas y tiempo se tiene </a:t>
            </a:r>
            <a:r>
              <a:rPr lang="en-BO" sz="1400" b="1">
                <a:solidFill>
                  <a:schemeClr val="accent6">
                    <a:lumMod val="75000"/>
                  </a:schemeClr>
                </a:solidFill>
              </a:rPr>
              <a:t>la struct (estructura) inmutable System.DateTime</a:t>
            </a:r>
            <a:r>
              <a:rPr lang="en-BO" sz="1400"/>
              <a:t>.</a:t>
            </a:r>
          </a:p>
          <a:p>
            <a:pPr marL="0" indent="0" algn="just">
              <a:buNone/>
            </a:pPr>
            <a:r>
              <a:rPr lang="en-BO" sz="1400"/>
              <a:t>Esta estructura posibilita trabajar con este tipo de información a través de varias propiedades y métodos que proporciona esta estructura de la librería de </a:t>
            </a:r>
            <a:r>
              <a:rPr lang="en-BO" sz="1400" b="1">
                <a:solidFill>
                  <a:schemeClr val="accent6">
                    <a:lumMod val="75000"/>
                  </a:schemeClr>
                </a:solidFill>
              </a:rPr>
              <a:t>.Net</a:t>
            </a:r>
            <a:r>
              <a:rPr lang="en-BO" sz="1400"/>
              <a:t>.</a:t>
            </a:r>
          </a:p>
          <a:p>
            <a:pPr marL="0" indent="0" algn="just">
              <a:buNone/>
            </a:pPr>
            <a:r>
              <a:rPr lang="en-BO" sz="1400"/>
              <a:t>Por ejemplo, para obtener la </a:t>
            </a:r>
            <a:r>
              <a:rPr lang="en-BO" sz="1400" b="1">
                <a:solidFill>
                  <a:schemeClr val="accent6">
                    <a:lumMod val="75000"/>
                  </a:schemeClr>
                </a:solidFill>
              </a:rPr>
              <a:t>fecha y hora del sistema</a:t>
            </a:r>
            <a:r>
              <a:rPr lang="en-BO" sz="1400"/>
              <a:t>, se puede emplear la propiedad static </a:t>
            </a:r>
            <a:r>
              <a:rPr lang="en-BO" sz="1400" b="1">
                <a:solidFill>
                  <a:schemeClr val="accent6">
                    <a:lumMod val="75000"/>
                  </a:schemeClr>
                </a:solidFill>
              </a:rPr>
              <a:t>DateTime.Now </a:t>
            </a:r>
            <a:r>
              <a:rPr lang="en-BO" sz="1400"/>
              <a:t>(una propiedad puede pensarse como un método sin paréntesis, a verse más adelante).</a:t>
            </a:r>
          </a:p>
          <a:p>
            <a:pPr marL="0" indent="0" algn="just">
              <a:buNone/>
            </a:pPr>
            <a:r>
              <a:rPr lang="en-BO" sz="1400"/>
              <a:t>Para trabajar con culaguier otra fecha se puede definir la misma, mediante el uso de la creación de un </a:t>
            </a:r>
            <a:r>
              <a:rPr lang="en-BO" sz="1400" b="1">
                <a:solidFill>
                  <a:schemeClr val="accent6">
                    <a:lumMod val="75000"/>
                  </a:schemeClr>
                </a:solidFill>
              </a:rPr>
              <a:t>objeto de tipo DateTime </a:t>
            </a:r>
            <a:r>
              <a:rPr lang="en-BO" sz="1400"/>
              <a:t>(a verse más adelante), usando hasta seis argumentos de tipo </a:t>
            </a:r>
            <a:r>
              <a:rPr lang="en-BO" sz="1400" b="1">
                <a:solidFill>
                  <a:schemeClr val="accent6">
                    <a:lumMod val="75000"/>
                  </a:schemeClr>
                </a:solidFill>
              </a:rPr>
              <a:t>int</a:t>
            </a:r>
            <a:r>
              <a:rPr lang="en-BO" sz="1400"/>
              <a:t>: </a:t>
            </a:r>
            <a:r>
              <a:rPr lang="en-US" sz="1400" b="1">
                <a:solidFill>
                  <a:schemeClr val="accent6">
                    <a:lumMod val="75000"/>
                  </a:schemeClr>
                </a:solidFill>
              </a:rPr>
              <a:t>año, mes, día, hora, min y seg</a:t>
            </a:r>
            <a:r>
              <a:rPr lang="en-US" sz="1400" b="1"/>
              <a:t>.</a:t>
            </a:r>
          </a:p>
          <a:p>
            <a:pPr marL="0" indent="0" algn="just">
              <a:buNone/>
            </a:pPr>
            <a:r>
              <a:rPr lang="en-US" sz="1400" b="1">
                <a:solidFill>
                  <a:schemeClr val="accent6">
                    <a:lumMod val="75000"/>
                  </a:schemeClr>
                </a:solidFill>
              </a:rPr>
              <a:t>new DateTime(año, mes, día, hora, min, seg)</a:t>
            </a:r>
          </a:p>
          <a:p>
            <a:pPr marL="0" indent="0" algn="just">
              <a:buNone/>
            </a:pPr>
            <a:r>
              <a:rPr lang="en-US" sz="1400"/>
              <a:t>Para calcular el </a:t>
            </a:r>
            <a:r>
              <a:rPr lang="en-US" sz="1400" b="1">
                <a:solidFill>
                  <a:schemeClr val="accent6">
                    <a:lumMod val="75000"/>
                  </a:schemeClr>
                </a:solidFill>
              </a:rPr>
              <a:t>tiempo transcurrido entre dos fechas (DateTime) </a:t>
            </a:r>
            <a:r>
              <a:rPr lang="en-US" sz="1400"/>
              <a:t>se puede usar el método </a:t>
            </a:r>
            <a:r>
              <a:rPr lang="en-US" sz="1400" b="1">
                <a:solidFill>
                  <a:schemeClr val="accent6">
                    <a:lumMod val="75000"/>
                  </a:schemeClr>
                </a:solidFill>
              </a:rPr>
              <a:t>Subtract(DateTime) </a:t>
            </a:r>
            <a:r>
              <a:rPr lang="en-US" sz="1400"/>
              <a:t>que devuelve un valor de </a:t>
            </a:r>
            <a:r>
              <a:rPr lang="en-US" sz="1400" b="1">
                <a:solidFill>
                  <a:schemeClr val="accent6">
                    <a:lumMod val="75000"/>
                  </a:schemeClr>
                </a:solidFill>
              </a:rPr>
              <a:t>tipo struct</a:t>
            </a:r>
            <a:r>
              <a:rPr lang="en-US" sz="1400"/>
              <a:t> </a:t>
            </a:r>
            <a:r>
              <a:rPr lang="en-US" sz="1400" b="1">
                <a:solidFill>
                  <a:schemeClr val="accent6">
                    <a:lumMod val="75000"/>
                  </a:schemeClr>
                </a:solidFill>
              </a:rPr>
              <a:t>TimeSpan</a:t>
            </a:r>
            <a:r>
              <a:rPr lang="en-US" sz="1400"/>
              <a:t>, con información exacta del tiempo transcurrido, para ser usado por varios de los métodos y propiedades de esta estructura.</a:t>
            </a:r>
            <a:endParaRPr lang="en-BO" sz="1400"/>
          </a:p>
          <a:p>
            <a:pPr marL="0" indent="0">
              <a:buNone/>
            </a:pPr>
            <a:endParaRPr lang="en-BO" sz="1400"/>
          </a:p>
        </p:txBody>
      </p:sp>
      <p:sp>
        <p:nvSpPr>
          <p:cNvPr id="4" name="TextBox 3">
            <a:extLst>
              <a:ext uri="{FF2B5EF4-FFF2-40B4-BE49-F238E27FC236}">
                <a16:creationId xmlns:a16="http://schemas.microsoft.com/office/drawing/2014/main" id="{5FE11DDE-BE8C-9449-B295-9D890F6F158D}"/>
              </a:ext>
            </a:extLst>
          </p:cNvPr>
          <p:cNvSpPr txBox="1"/>
          <p:nvPr/>
        </p:nvSpPr>
        <p:spPr>
          <a:xfrm>
            <a:off x="4746171" y="1760436"/>
            <a:ext cx="6586947" cy="467820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a:t>
            </a:r>
            <a:r>
              <a:rPr lang="en-US" sz="1200" b="1" dirty="0">
                <a:solidFill>
                  <a:schemeClr val="accent2">
                    <a:lumMod val="40000"/>
                    <a:lumOff val="60000"/>
                  </a:schemeClr>
                </a:solidFill>
              </a:rPr>
              <a:t>using System.Globalization</a:t>
            </a:r>
            <a:r>
              <a:rPr lang="en-US" sz="1200" b="1" dirty="0">
                <a:solidFill>
                  <a:schemeClr val="bg1"/>
                </a:solidFill>
              </a:rPr>
              <a:t>; </a:t>
            </a:r>
            <a:r>
              <a:rPr lang="en-US" sz="1000" b="1" dirty="0">
                <a:solidFill>
                  <a:schemeClr val="accent4">
                    <a:lumMod val="40000"/>
                    <a:lumOff val="60000"/>
                  </a:schemeClr>
                </a:solidFill>
              </a:rPr>
              <a:t>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ahora = </a:t>
            </a:r>
            <a:r>
              <a:rPr lang="en-US" sz="1200" b="1">
                <a:solidFill>
                  <a:schemeClr val="accent2">
                    <a:lumMod val="40000"/>
                    <a:lumOff val="60000"/>
                  </a:schemeClr>
                </a:solidFill>
              </a:rPr>
              <a:t>DateTime.Now</a:t>
            </a:r>
            <a:r>
              <a:rPr lang="en-US" sz="1200" b="1"/>
              <a:t>;	</a:t>
            </a:r>
            <a:r>
              <a:rPr lang="en-US" sz="1200" b="1">
                <a:solidFill>
                  <a:schemeClr val="accent6">
                    <a:lumMod val="60000"/>
                    <a:lumOff val="40000"/>
                  </a:schemeClr>
                </a:solidFill>
              </a:rPr>
              <a:t>// Fecha y hora del computador que ejecuta el programa</a:t>
            </a:r>
          </a:p>
          <a:p>
            <a:r>
              <a:rPr lang="en-US" sz="1200" b="1"/>
              <a:t>       WriteLine("Hoy es: " + ahora);</a:t>
            </a:r>
          </a:p>
          <a:p>
            <a:r>
              <a:rPr lang="en-US" sz="1200" b="1"/>
              <a:t>       WriteLine("Hoy es: " + </a:t>
            </a:r>
            <a:r>
              <a:rPr lang="en-US" sz="1200" b="1">
                <a:solidFill>
                  <a:schemeClr val="accent2">
                    <a:lumMod val="40000"/>
                    <a:lumOff val="60000"/>
                  </a:schemeClr>
                </a:solidFill>
              </a:rPr>
              <a:t>ahora.ToString("dd/MM/yy")</a:t>
            </a:r>
            <a:r>
              <a:rPr lang="en-US" sz="1200" b="1"/>
              <a:t>);       </a:t>
            </a:r>
            <a:r>
              <a:rPr lang="en-US" sz="1200" b="1">
                <a:solidFill>
                  <a:schemeClr val="accent6">
                    <a:lumMod val="60000"/>
                    <a:lumOff val="40000"/>
                  </a:schemeClr>
                </a:solidFill>
              </a:rPr>
              <a:t>// Formato string de 2 digitos d/m/año</a:t>
            </a:r>
          </a:p>
          <a:p>
            <a:r>
              <a:rPr lang="en-US" sz="1200" b="1"/>
              <a:t>       WriteLine("Hoy es: " + </a:t>
            </a:r>
            <a:r>
              <a:rPr lang="en-US" sz="1200" b="1">
                <a:solidFill>
                  <a:schemeClr val="accent2">
                    <a:lumMod val="40000"/>
                    <a:lumOff val="60000"/>
                  </a:schemeClr>
                </a:solidFill>
              </a:rPr>
              <a:t>ahora.ToString("dd MMM yyyy")</a:t>
            </a:r>
            <a:r>
              <a:rPr lang="en-US" sz="1200" b="1"/>
              <a:t>); </a:t>
            </a:r>
            <a:r>
              <a:rPr lang="en-US" sz="1200" b="1">
                <a:solidFill>
                  <a:schemeClr val="accent6">
                    <a:lumMod val="60000"/>
                    <a:lumOff val="40000"/>
                  </a:schemeClr>
                </a:solidFill>
              </a:rPr>
              <a:t>// Formato con mes en palabras</a:t>
            </a:r>
          </a:p>
          <a:p>
            <a:r>
              <a:rPr lang="en-US" sz="1200" b="1"/>
              <a:t>       WriteLine("Hoy día es: " + </a:t>
            </a:r>
            <a:r>
              <a:rPr lang="en-US" sz="1200" b="1">
                <a:solidFill>
                  <a:schemeClr val="accent2">
                    <a:lumMod val="40000"/>
                    <a:lumOff val="60000"/>
                  </a:schemeClr>
                </a:solidFill>
              </a:rPr>
              <a:t>ahora.DayOfWeek</a:t>
            </a:r>
            <a:r>
              <a:rPr lang="en-US" sz="1200" b="1"/>
              <a:t>);	      </a:t>
            </a:r>
            <a:r>
              <a:rPr lang="en-US" sz="1200" b="1">
                <a:solidFill>
                  <a:schemeClr val="accent6">
                    <a:lumMod val="60000"/>
                    <a:lumOff val="40000"/>
                  </a:schemeClr>
                </a:solidFill>
              </a:rPr>
              <a:t>// Nombre del día de la semana</a:t>
            </a:r>
            <a:r>
              <a:rPr lang="en-US" sz="1200" b="1"/>
              <a:t>	</a:t>
            </a:r>
          </a:p>
          <a:p>
            <a:r>
              <a:rPr lang="en-US" sz="1200" b="1"/>
              <a:t>       DateTime proxSemana = </a:t>
            </a:r>
            <a:r>
              <a:rPr lang="en-US" sz="1200" b="1">
                <a:solidFill>
                  <a:schemeClr val="accent2">
                    <a:lumMod val="40000"/>
                    <a:lumOff val="60000"/>
                  </a:schemeClr>
                </a:solidFill>
              </a:rPr>
              <a:t>ahora.AddDays(7)</a:t>
            </a:r>
            <a:r>
              <a:rPr lang="en-US" sz="1200" b="1"/>
              <a:t>;	      </a:t>
            </a:r>
            <a:r>
              <a:rPr lang="en-US" sz="1200" b="1">
                <a:solidFill>
                  <a:schemeClr val="accent6">
                    <a:lumMod val="60000"/>
                    <a:lumOff val="40000"/>
                  </a:schemeClr>
                </a:solidFill>
              </a:rPr>
              <a:t>// Suma 7 días a ”ahora”</a:t>
            </a:r>
          </a:p>
          <a:p>
            <a:r>
              <a:rPr lang="en-US" sz="1200" b="1"/>
              <a:t>       WriteLine("La próxima semana es: " + proxSemana);</a:t>
            </a:r>
          </a:p>
          <a:p>
            <a:r>
              <a:rPr lang="en-US" sz="1200" b="1"/>
              <a:t>       </a:t>
            </a:r>
            <a:r>
              <a:rPr lang="en-US" sz="1200" b="1">
                <a:solidFill>
                  <a:schemeClr val="accent2">
                    <a:lumMod val="40000"/>
                    <a:lumOff val="60000"/>
                  </a:schemeClr>
                </a:solidFill>
              </a:rPr>
              <a:t>SetCulture(</a:t>
            </a:r>
            <a:r>
              <a:rPr lang="en-US" sz="1200" b="1"/>
              <a:t>);        			      </a:t>
            </a:r>
            <a:r>
              <a:rPr lang="en-US" sz="1200" b="1">
                <a:solidFill>
                  <a:schemeClr val="accent6">
                    <a:lumMod val="60000"/>
                    <a:lumOff val="40000"/>
                  </a:schemeClr>
                </a:solidFill>
              </a:rPr>
              <a:t>// Cambia la cultura a español</a:t>
            </a:r>
          </a:p>
          <a:p>
            <a:r>
              <a:rPr lang="en-US" sz="1200" b="1"/>
              <a:t>       var fecha = </a:t>
            </a:r>
            <a:r>
              <a:rPr lang="en-US" sz="1200" b="1">
                <a:solidFill>
                  <a:schemeClr val="accent2">
                    <a:lumMod val="40000"/>
                    <a:lumOff val="60000"/>
                  </a:schemeClr>
                </a:solidFill>
              </a:rPr>
              <a:t>new DateTime(1969, 7, 20, 0, 0, 0)</a:t>
            </a:r>
            <a:r>
              <a:rPr lang="en-US" sz="1200" b="1"/>
              <a:t>;     </a:t>
            </a:r>
            <a:r>
              <a:rPr lang="en-US" sz="1200" b="1">
                <a:solidFill>
                  <a:schemeClr val="accent6">
                    <a:lumMod val="60000"/>
                    <a:lumOff val="40000"/>
                  </a:schemeClr>
                </a:solidFill>
              </a:rPr>
              <a:t>// fecha con año, mes, día, hora, min y seg</a:t>
            </a:r>
          </a:p>
          <a:p>
            <a:r>
              <a:rPr lang="en-US" sz="1200" b="1"/>
              <a:t>       </a:t>
            </a:r>
          </a:p>
          <a:p>
            <a:r>
              <a:rPr lang="en-US" sz="1200" b="1"/>
              <a:t>       WriteLine("La fecha del alunizaje del Apollo 11: " + </a:t>
            </a:r>
            <a:r>
              <a:rPr lang="en-US" sz="1200" b="1">
                <a:solidFill>
                  <a:schemeClr val="accent2">
                    <a:lumMod val="40000"/>
                    <a:lumOff val="60000"/>
                  </a:schemeClr>
                </a:solidFill>
              </a:rPr>
              <a:t>fecha.ToShortDateString() </a:t>
            </a:r>
            <a:r>
              <a:rPr lang="en-US" sz="1200" b="1"/>
              <a:t>+ " (" + 					</a:t>
            </a:r>
            <a:r>
              <a:rPr lang="en-US" sz="1200" b="1">
                <a:solidFill>
                  <a:schemeClr val="accent2">
                    <a:lumMod val="40000"/>
                    <a:lumOff val="60000"/>
                  </a:schemeClr>
                </a:solidFill>
              </a:rPr>
              <a:t>fecha.ToLongDateString() </a:t>
            </a:r>
            <a:r>
              <a:rPr lang="en-US" sz="1200" b="1"/>
              <a:t>+ " )");</a:t>
            </a:r>
          </a:p>
          <a:p>
            <a:r>
              <a:rPr lang="en-US" sz="1200" b="1"/>
              <a:t>       </a:t>
            </a:r>
            <a:r>
              <a:rPr lang="en-US" sz="1200" b="1">
                <a:solidFill>
                  <a:schemeClr val="accent2">
                    <a:lumMod val="40000"/>
                    <a:lumOff val="60000"/>
                  </a:schemeClr>
                </a:solidFill>
              </a:rPr>
              <a:t>TimeSpan</a:t>
            </a:r>
            <a:r>
              <a:rPr lang="en-US" sz="1200" b="1"/>
              <a:t> span = DateTime.Now.</a:t>
            </a:r>
            <a:r>
              <a:rPr lang="en-US" sz="1200" b="1">
                <a:solidFill>
                  <a:schemeClr val="accent2">
                    <a:lumMod val="40000"/>
                    <a:lumOff val="60000"/>
                  </a:schemeClr>
                </a:solidFill>
              </a:rPr>
              <a:t>Subtract(fecha)</a:t>
            </a:r>
            <a:r>
              <a:rPr lang="en-US" sz="1200" b="1"/>
              <a:t>; var años = </a:t>
            </a:r>
            <a:r>
              <a:rPr lang="en-US" sz="1200" b="1">
                <a:solidFill>
                  <a:schemeClr val="accent2">
                    <a:lumMod val="40000"/>
                    <a:lumOff val="60000"/>
                  </a:schemeClr>
                </a:solidFill>
              </a:rPr>
              <a:t>span.Days </a:t>
            </a:r>
            <a:r>
              <a:rPr lang="en-US" sz="1200" b="1"/>
              <a:t>/ 365;</a:t>
            </a:r>
          </a:p>
          <a:p>
            <a:r>
              <a:rPr lang="en-US" sz="1200" b="1"/>
              <a:t>       WriteLine("Años desde el primer alunizaje: " + años);</a:t>
            </a:r>
          </a:p>
          <a:p>
            <a:r>
              <a:rPr lang="en-US" sz="1200" b="1"/>
              <a:t>       WriteLine("La hora actual es: " + </a:t>
            </a:r>
            <a:r>
              <a:rPr lang="en-US" sz="1200" b="1">
                <a:solidFill>
                  <a:schemeClr val="accent2">
                    <a:lumMod val="40000"/>
                    <a:lumOff val="60000"/>
                  </a:schemeClr>
                </a:solidFill>
              </a:rPr>
              <a:t>ahora.ToShortTimeString()</a:t>
            </a:r>
            <a:r>
              <a:rPr lang="en-US" sz="1200" b="1"/>
              <a:t>);     </a:t>
            </a:r>
            <a:r>
              <a:rPr lang="en-US" sz="1200" b="1">
                <a:solidFill>
                  <a:schemeClr val="accent6">
                    <a:lumMod val="60000"/>
                    <a:lumOff val="40000"/>
                  </a:schemeClr>
                </a:solidFill>
              </a:rPr>
              <a:t>// la hora actual</a:t>
            </a:r>
          </a:p>
          <a:p>
            <a:r>
              <a:rPr lang="en-US" sz="1200" b="1"/>
              <a:t>}</a:t>
            </a:r>
          </a:p>
          <a:p>
            <a:endParaRPr lang="en-US" sz="1200" b="1"/>
          </a:p>
          <a:p>
            <a:r>
              <a:rPr lang="en-US" sz="1200" b="1">
                <a:solidFill>
                  <a:schemeClr val="accent2">
                    <a:lumMod val="40000"/>
                    <a:lumOff val="60000"/>
                  </a:schemeClr>
                </a:solidFill>
              </a:rPr>
              <a:t>static void SetCulture() </a:t>
            </a:r>
            <a:r>
              <a:rPr lang="en-US" sz="1200" b="1"/>
              <a:t>=&gt; </a:t>
            </a:r>
            <a:r>
              <a:rPr lang="en-US" sz="1200" b="1">
                <a:solidFill>
                  <a:schemeClr val="accent2">
                    <a:lumMod val="40000"/>
                    <a:lumOff val="60000"/>
                  </a:schemeClr>
                </a:solidFill>
              </a:rPr>
              <a:t>CultureInfo.CurrentCulture = CultureInfo.CreateSpecificCulture("es-Es")</a:t>
            </a:r>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129441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F70C-3667-CC47-B9F8-4109EB6C3899}"/>
              </a:ext>
            </a:extLst>
          </p:cNvPr>
          <p:cNvSpPr>
            <a:spLocks noGrp="1"/>
          </p:cNvSpPr>
          <p:nvPr>
            <p:ph type="title"/>
          </p:nvPr>
        </p:nvSpPr>
        <p:spPr/>
        <p:txBody>
          <a:bodyPr/>
          <a:lstStyle/>
          <a:p>
            <a:r>
              <a:rPr lang="en-BO"/>
              <a:t>Cadenas de carácteres: String</a:t>
            </a:r>
          </a:p>
        </p:txBody>
      </p:sp>
      <p:sp>
        <p:nvSpPr>
          <p:cNvPr id="3" name="Content Placeholder 2">
            <a:extLst>
              <a:ext uri="{FF2B5EF4-FFF2-40B4-BE49-F238E27FC236}">
                <a16:creationId xmlns:a16="http://schemas.microsoft.com/office/drawing/2014/main" id="{07E36B64-FFB7-CF42-AC79-E9BC5E58C8C6}"/>
              </a:ext>
            </a:extLst>
          </p:cNvPr>
          <p:cNvSpPr>
            <a:spLocks noGrp="1"/>
          </p:cNvSpPr>
          <p:nvPr>
            <p:ph idx="1"/>
          </p:nvPr>
        </p:nvSpPr>
        <p:spPr>
          <a:xfrm>
            <a:off x="838199" y="1825625"/>
            <a:ext cx="4421777" cy="4351338"/>
          </a:xfrm>
        </p:spPr>
        <p:txBody>
          <a:bodyPr>
            <a:normAutofit fontScale="92500"/>
          </a:bodyPr>
          <a:lstStyle/>
          <a:p>
            <a:pPr marL="0" indent="0" algn="just">
              <a:buNone/>
            </a:pPr>
            <a:r>
              <a:rPr lang="en-US" sz="2200" dirty="0"/>
              <a:t>El keyword </a:t>
            </a:r>
            <a:r>
              <a:rPr lang="en-US" sz="2200" b="1" dirty="0">
                <a:solidFill>
                  <a:schemeClr val="accent6">
                    <a:lumMod val="75000"/>
                  </a:schemeClr>
                </a:solidFill>
              </a:rPr>
              <a:t>string</a:t>
            </a:r>
            <a:r>
              <a:rPr lang="en-US" sz="2200" dirty="0"/>
              <a:t> es </a:t>
            </a:r>
            <a:r>
              <a:rPr lang="en-US" sz="2200" dirty="0" err="1"/>
              <a:t>en</a:t>
            </a:r>
            <a:r>
              <a:rPr lang="en-US" sz="2200" dirty="0"/>
              <a:t> </a:t>
            </a:r>
            <a:r>
              <a:rPr lang="en-US" sz="2200" dirty="0" err="1"/>
              <a:t>realidad</a:t>
            </a:r>
            <a:r>
              <a:rPr lang="en-US" sz="2200" dirty="0"/>
              <a:t> un alias para la </a:t>
            </a:r>
            <a:r>
              <a:rPr lang="en-US" sz="2200" b="1" dirty="0" err="1">
                <a:solidFill>
                  <a:schemeClr val="accent6">
                    <a:lumMod val="75000"/>
                  </a:schemeClr>
                </a:solidFill>
              </a:rPr>
              <a:t>clase inmutable</a:t>
            </a:r>
            <a:r>
              <a:rPr lang="en-US" sz="2200" dirty="0"/>
              <a:t> </a:t>
            </a:r>
            <a:r>
              <a:rPr lang="en-US" sz="2200" b="1" dirty="0">
                <a:solidFill>
                  <a:schemeClr val="accent6">
                    <a:lumMod val="75000"/>
                  </a:schemeClr>
                </a:solidFill>
              </a:rPr>
              <a:t>System.String</a:t>
            </a:r>
            <a:r>
              <a:rPr lang="en-US" sz="2200" dirty="0"/>
              <a:t> de la </a:t>
            </a:r>
            <a:r>
              <a:rPr lang="en-US" sz="2200" dirty="0" err="1"/>
              <a:t>librería</a:t>
            </a:r>
            <a:r>
              <a:rPr lang="en-US" sz="2200" dirty="0"/>
              <a:t> </a:t>
            </a:r>
            <a:r>
              <a:rPr lang="en-US" sz="2200" dirty="0" err="1"/>
              <a:t>nativa</a:t>
            </a:r>
            <a:r>
              <a:rPr lang="en-US" sz="2200" dirty="0"/>
              <a:t> de </a:t>
            </a:r>
            <a:r>
              <a:rPr lang="en-US" sz="2200" b="1" dirty="0" err="1">
                <a:solidFill>
                  <a:schemeClr val="accent6">
                    <a:lumMod val="75000"/>
                  </a:schemeClr>
                </a:solidFill>
              </a:rPr>
              <a:t>.Net</a:t>
            </a:r>
            <a:r>
              <a:rPr lang="en-US" sz="2200" b="1" dirty="0">
                <a:solidFill>
                  <a:schemeClr val="accent6">
                    <a:lumMod val="75000"/>
                  </a:schemeClr>
                </a:solidFill>
              </a:rPr>
              <a:t> Core</a:t>
            </a:r>
            <a:r>
              <a:rPr lang="en-US" sz="2200" dirty="0"/>
              <a:t>. Como </a:t>
            </a:r>
            <a:r>
              <a:rPr lang="en-US" sz="2200" dirty="0" err="1"/>
              <a:t>tal</a:t>
            </a:r>
            <a:r>
              <a:rPr lang="en-US" sz="2200" dirty="0"/>
              <a:t>, </a:t>
            </a:r>
            <a:r>
              <a:rPr lang="en-US" sz="2200" dirty="0" err="1"/>
              <a:t>proporciona</a:t>
            </a:r>
            <a:r>
              <a:rPr lang="en-US" sz="2200" dirty="0"/>
              <a:t> una </a:t>
            </a:r>
            <a:r>
              <a:rPr lang="en-US" sz="2200" dirty="0" err="1"/>
              <a:t>multitud</a:t>
            </a:r>
            <a:r>
              <a:rPr lang="en-US" sz="2200" dirty="0"/>
              <a:t> de </a:t>
            </a:r>
            <a:r>
              <a:rPr lang="en-US" sz="2200" dirty="0" err="1"/>
              <a:t>métodos</a:t>
            </a:r>
            <a:r>
              <a:rPr lang="en-US" sz="2200" dirty="0"/>
              <a:t> </a:t>
            </a:r>
            <a:r>
              <a:rPr lang="en-US" sz="2200" dirty="0" err="1"/>
              <a:t>relacionados</a:t>
            </a:r>
            <a:r>
              <a:rPr lang="en-US" sz="2200" dirty="0"/>
              <a:t> con el </a:t>
            </a:r>
            <a:r>
              <a:rPr lang="en-US" sz="2200" dirty="0" err="1"/>
              <a:t>manejo</a:t>
            </a:r>
            <a:r>
              <a:rPr lang="en-US" sz="2200" dirty="0"/>
              <a:t> de las cadenas de carácteres ( </a:t>
            </a:r>
            <a:r>
              <a:rPr lang="en-US" sz="2200" b="1" dirty="0">
                <a:solidFill>
                  <a:schemeClr val="accent6">
                    <a:lumMod val="75000"/>
                  </a:schemeClr>
                </a:solidFill>
              </a:rPr>
              <a:t>strings</a:t>
            </a:r>
            <a:r>
              <a:rPr lang="en-US" sz="2200" dirty="0"/>
              <a:t>).</a:t>
            </a:r>
          </a:p>
          <a:p>
            <a:pPr marL="0" indent="0" algn="just">
              <a:buNone/>
            </a:pPr>
            <a:r>
              <a:rPr lang="en-US" sz="2200" dirty="0"/>
              <a:t>  </a:t>
            </a:r>
          </a:p>
          <a:p>
            <a:pPr marL="0" indent="0" algn="just">
              <a:buNone/>
            </a:pPr>
            <a:r>
              <a:rPr lang="en-US" sz="2200" dirty="0"/>
              <a:t>Los </a:t>
            </a:r>
            <a:r>
              <a:rPr lang="en-US" sz="2200" b="1" dirty="0">
                <a:solidFill>
                  <a:schemeClr val="accent6">
                    <a:lumMod val="75000"/>
                  </a:schemeClr>
                </a:solidFill>
              </a:rPr>
              <a:t>literales string </a:t>
            </a:r>
            <a:r>
              <a:rPr lang="en-US" sz="2200" dirty="0"/>
              <a:t>se codifican siempre, sin excepciones, </a:t>
            </a:r>
            <a:r>
              <a:rPr lang="en-US" sz="2200" b="1" dirty="0">
                <a:solidFill>
                  <a:schemeClr val="accent6">
                    <a:lumMod val="75000"/>
                  </a:schemeClr>
                </a:solidFill>
              </a:rPr>
              <a:t>con un par de comillas dobles (" ")</a:t>
            </a:r>
            <a:r>
              <a:rPr lang="en-US" sz="2200" dirty="0"/>
              <a:t>.</a:t>
            </a:r>
          </a:p>
          <a:p>
            <a:pPr marL="0" indent="0">
              <a:buNone/>
            </a:pPr>
            <a:endParaRPr lang="en-US" sz="2200" dirty="0"/>
          </a:p>
          <a:p>
            <a:pPr marL="0" indent="0">
              <a:buNone/>
            </a:pPr>
            <a:r>
              <a:rPr lang="en-US" sz="2200" dirty="0"/>
              <a:t>Un </a:t>
            </a:r>
            <a:r>
              <a:rPr lang="en-US" sz="2200" b="1" dirty="0">
                <a:solidFill>
                  <a:schemeClr val="accent6">
                    <a:lumMod val="75000"/>
                  </a:schemeClr>
                </a:solidFill>
              </a:rPr>
              <a:t>string vacío</a:t>
            </a:r>
            <a:r>
              <a:rPr lang="en-US" sz="2200" dirty="0"/>
              <a:t> se representa con dos comillas sin espacio (</a:t>
            </a:r>
            <a:r>
              <a:rPr lang="en-US" sz="2200" b="1" dirty="0">
                <a:solidFill>
                  <a:schemeClr val="accent6">
                    <a:lumMod val="75000"/>
                  </a:schemeClr>
                </a:solidFill>
              </a:rPr>
              <a:t>""</a:t>
            </a:r>
            <a:r>
              <a:rPr lang="en-US" sz="2200" dirty="0"/>
              <a:t>).</a:t>
            </a:r>
          </a:p>
          <a:p>
            <a:endParaRPr lang="en-BO"/>
          </a:p>
        </p:txBody>
      </p:sp>
      <p:sp>
        <p:nvSpPr>
          <p:cNvPr id="4" name="TextBox 3">
            <a:extLst>
              <a:ext uri="{FF2B5EF4-FFF2-40B4-BE49-F238E27FC236}">
                <a16:creationId xmlns:a16="http://schemas.microsoft.com/office/drawing/2014/main" id="{EA53C0F5-C07E-AD47-8A95-93BC68235F42}"/>
              </a:ext>
            </a:extLst>
          </p:cNvPr>
          <p:cNvSpPr txBox="1"/>
          <p:nvPr/>
        </p:nvSpPr>
        <p:spPr>
          <a:xfrm>
            <a:off x="5869577" y="2274162"/>
            <a:ext cx="5484223"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solidFill>
                  <a:schemeClr val="bg1"/>
                </a:solidFill>
              </a:rPr>
              <a:t>      </a:t>
            </a:r>
            <a:r>
              <a:rPr lang="en-US" sz="1200" b="1" dirty="0">
                <a:solidFill>
                  <a:schemeClr val="accent2">
                    <a:lumMod val="40000"/>
                    <a:lumOff val="60000"/>
                  </a:schemeClr>
                </a:solidFill>
              </a:rPr>
              <a:t>string hello = "Hello"</a:t>
            </a:r>
            <a:r>
              <a:rPr lang="en-US" sz="1200" b="1" dirty="0">
                <a:solidFill>
                  <a:schemeClr val="bg1"/>
                </a:solidFill>
              </a:rPr>
              <a:t>;</a:t>
            </a:r>
          </a:p>
          <a:p>
            <a:r>
              <a:rPr lang="en-US" sz="1200" b="1" dirty="0">
                <a:solidFill>
                  <a:schemeClr val="bg1"/>
                </a:solidFill>
              </a:rPr>
              <a:t>      var estrellas = </a:t>
            </a:r>
            <a:r>
              <a:rPr lang="en-US" sz="1200" b="1" dirty="0">
                <a:solidFill>
                  <a:schemeClr val="accent2">
                    <a:lumMod val="40000"/>
                    <a:lumOff val="60000"/>
                  </a:schemeClr>
                </a:solidFill>
              </a:rPr>
              <a:t>"*** "</a:t>
            </a:r>
            <a:r>
              <a:rPr lang="en-US" sz="1200" b="1" dirty="0">
                <a:solidFill>
                  <a:schemeClr val="bg1"/>
                </a:solidFill>
              </a:rPr>
              <a:t>; 		</a:t>
            </a:r>
          </a:p>
          <a:p>
            <a:r>
              <a:rPr lang="en-US" sz="1200" b="1" dirty="0">
                <a:solidFill>
                  <a:schemeClr val="bg1"/>
                </a:solidFill>
              </a:rPr>
              <a:t>      Write(hello);			</a:t>
            </a:r>
            <a:r>
              <a:rPr lang="en-US" sz="1200" b="1" dirty="0">
                <a:solidFill>
                  <a:schemeClr val="accent6">
                    <a:lumMod val="60000"/>
                    <a:lumOff val="40000"/>
                  </a:schemeClr>
                </a:solidFill>
              </a:rPr>
              <a:t>// Hello</a:t>
            </a:r>
          </a:p>
          <a:p>
            <a:r>
              <a:rPr lang="en-US" sz="1200" b="1" dirty="0">
                <a:solidFill>
                  <a:schemeClr val="bg1"/>
                </a:solidFill>
              </a:rPr>
              <a:t>      WriteLine(" World!");			</a:t>
            </a:r>
            <a:r>
              <a:rPr lang="en-US" sz="1200" b="1" dirty="0">
                <a:solidFill>
                  <a:schemeClr val="accent6">
                    <a:lumMod val="60000"/>
                    <a:lumOff val="40000"/>
                  </a:schemeClr>
                </a:solidFill>
              </a:rPr>
              <a:t>// World</a:t>
            </a:r>
            <a:r>
              <a:rPr lang="en-US" sz="1200" b="1" dirty="0">
                <a:solidFill>
                  <a:schemeClr val="accent6">
                    <a:lumMod val="75000"/>
                  </a:schemeClr>
                </a:solidFill>
              </a:rPr>
              <a:t>!</a:t>
            </a:r>
          </a:p>
          <a:p>
            <a:r>
              <a:rPr lang="en-US" sz="1200" b="1" dirty="0">
                <a:solidFill>
                  <a:schemeClr val="bg1"/>
                </a:solidFill>
              </a:rPr>
              <a:t>      Write(estrellas);			</a:t>
            </a:r>
            <a:r>
              <a:rPr lang="en-US" sz="1200" b="1" dirty="0">
                <a:solidFill>
                  <a:schemeClr val="accent6">
                    <a:lumMod val="60000"/>
                    <a:lumOff val="40000"/>
                  </a:schemeClr>
                </a:solidFill>
              </a:rPr>
              <a:t>// ***</a:t>
            </a:r>
          </a:p>
          <a:p>
            <a:r>
              <a:rPr lang="en-US" sz="1200" b="1" dirty="0">
                <a:solidFill>
                  <a:schemeClr val="bg1"/>
                </a:solidFill>
              </a:rPr>
              <a:t>      Write("Hoy es: " + </a:t>
            </a:r>
          </a:p>
          <a:p>
            <a:r>
              <a:rPr lang="en-US" sz="1200" b="1" dirty="0">
                <a:solidFill>
                  <a:schemeClr val="bg1"/>
                </a:solidFill>
              </a:rPr>
              <a:t>	DateTime.Now.ToString("dd/MM/yy"));  	</a:t>
            </a:r>
            <a:r>
              <a:rPr lang="en-US" sz="1200" b="1" dirty="0">
                <a:solidFill>
                  <a:schemeClr val="accent6">
                    <a:lumMod val="60000"/>
                    <a:lumOff val="40000"/>
                  </a:schemeClr>
                </a:solidFill>
              </a:rPr>
              <a:t>// Hoy es: dd/mm/yy</a:t>
            </a:r>
          </a:p>
          <a:p>
            <a:r>
              <a:rPr lang="en-US" sz="1200" b="1" dirty="0">
                <a:solidFill>
                  <a:schemeClr val="bg1"/>
                </a:solidFill>
              </a:rPr>
              <a:t>      WriteLine(" " + estrellas);			</a:t>
            </a:r>
            <a:r>
              <a:rPr lang="en-US" sz="1200" b="1" dirty="0">
                <a:solidFill>
                  <a:schemeClr val="accent6">
                    <a:lumMod val="60000"/>
                    <a:lumOff val="40000"/>
                  </a:schemeClr>
                </a:solidFill>
              </a:rPr>
              <a:t>// ***</a:t>
            </a:r>
          </a:p>
          <a:p>
            <a:r>
              <a:rPr lang="en-US" sz="1200" b="1" dirty="0">
                <a:solidFill>
                  <a:schemeClr val="bg1"/>
                </a:solidFill>
              </a:rPr>
              <a:t>      WriteLine(</a:t>
            </a:r>
            <a:r>
              <a:rPr lang="en-US" sz="1200" b="1" dirty="0">
                <a:solidFill>
                  <a:schemeClr val="accent2">
                    <a:lumMod val="40000"/>
                    <a:lumOff val="60000"/>
                  </a:schemeClr>
                </a:solidFill>
              </a:rPr>
              <a:t>"</a:t>
            </a:r>
            <a:r>
              <a:rPr lang="en-US" sz="1200" b="1">
                <a:solidFill>
                  <a:schemeClr val="accent2">
                    <a:lumMod val="40000"/>
                    <a:lumOff val="60000"/>
                  </a:schemeClr>
                </a:solidFill>
              </a:rPr>
              <a:t>5 + 15</a:t>
            </a:r>
            <a:r>
              <a:rPr lang="en-US" sz="1200" b="1" dirty="0">
                <a:solidFill>
                  <a:schemeClr val="accent2">
                    <a:lumMod val="40000"/>
                    <a:lumOff val="60000"/>
                  </a:schemeClr>
                </a:solidFill>
              </a:rPr>
              <a:t> = </a:t>
            </a:r>
            <a:r>
              <a:rPr lang="en-US" sz="1200" b="1">
                <a:solidFill>
                  <a:schemeClr val="accent2">
                    <a:lumMod val="40000"/>
                    <a:lumOff val="60000"/>
                  </a:schemeClr>
                </a:solidFill>
              </a:rPr>
              <a:t>"</a:t>
            </a:r>
            <a:r>
              <a:rPr lang="en-US" sz="1200" b="1" dirty="0">
                <a:solidFill>
                  <a:schemeClr val="accent2">
                    <a:lumMod val="40000"/>
                    <a:lumOff val="60000"/>
                  </a:schemeClr>
                </a:solidFill>
              </a:rPr>
              <a:t> +  (5 + 15)</a:t>
            </a:r>
            <a:r>
              <a:rPr lang="en-US" sz="1200" b="1" dirty="0">
                <a:solidFill>
                  <a:schemeClr val="bg1"/>
                </a:solidFill>
              </a:rPr>
              <a:t>);  		</a:t>
            </a:r>
            <a:r>
              <a:rPr lang="en-US" sz="1200" b="1" dirty="0">
                <a:solidFill>
                  <a:schemeClr val="accent6">
                    <a:lumMod val="60000"/>
                    <a:lumOff val="40000"/>
                  </a:schemeClr>
                </a:solidFill>
              </a:rPr>
              <a:t>// 20</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636242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B56D-6907-1441-8E08-557CFCBAA0F8}"/>
              </a:ext>
            </a:extLst>
          </p:cNvPr>
          <p:cNvSpPr>
            <a:spLocks noGrp="1"/>
          </p:cNvSpPr>
          <p:nvPr>
            <p:ph type="title"/>
          </p:nvPr>
        </p:nvSpPr>
        <p:spPr/>
        <p:txBody>
          <a:bodyPr/>
          <a:lstStyle/>
          <a:p>
            <a:r>
              <a:rPr lang="en-BO" dirty="0"/>
              <a:t>Concatenación de strings</a:t>
            </a:r>
            <a:endParaRPr lang="en-BO"/>
          </a:p>
        </p:txBody>
      </p:sp>
      <p:sp>
        <p:nvSpPr>
          <p:cNvPr id="3" name="Content Placeholder 2">
            <a:extLst>
              <a:ext uri="{FF2B5EF4-FFF2-40B4-BE49-F238E27FC236}">
                <a16:creationId xmlns:a16="http://schemas.microsoft.com/office/drawing/2014/main" id="{EA7E7B1A-3489-4C47-81B2-D122AE36372C}"/>
              </a:ext>
            </a:extLst>
          </p:cNvPr>
          <p:cNvSpPr>
            <a:spLocks noGrp="1"/>
          </p:cNvSpPr>
          <p:nvPr>
            <p:ph idx="1"/>
          </p:nvPr>
        </p:nvSpPr>
        <p:spPr>
          <a:xfrm>
            <a:off x="838200" y="1954580"/>
            <a:ext cx="4857206" cy="4351338"/>
          </a:xfrm>
        </p:spPr>
        <p:txBody>
          <a:bodyPr>
            <a:normAutofit fontScale="55000" lnSpcReduction="20000"/>
          </a:bodyPr>
          <a:lstStyle/>
          <a:p>
            <a:pPr marL="0" indent="0">
              <a:buNone/>
            </a:pPr>
            <a:r>
              <a:rPr lang="en-US" sz="2900"/>
              <a:t>El </a:t>
            </a:r>
            <a:r>
              <a:rPr lang="en-US" sz="2900" b="1">
                <a:solidFill>
                  <a:schemeClr val="accent6">
                    <a:lumMod val="75000"/>
                  </a:schemeClr>
                </a:solidFill>
              </a:rPr>
              <a:t>operador de concatenación (+) de strings </a:t>
            </a:r>
            <a:r>
              <a:rPr lang="en-US" sz="2900"/>
              <a:t>puede usarse para </a:t>
            </a:r>
            <a:r>
              <a:rPr lang="en-US" sz="2900" b="1">
                <a:solidFill>
                  <a:schemeClr val="accent6">
                    <a:lumMod val="75000"/>
                  </a:schemeClr>
                </a:solidFill>
              </a:rPr>
              <a:t>concatenar (unir) strings</a:t>
            </a:r>
            <a:r>
              <a:rPr lang="en-US" sz="2900"/>
              <a:t>. También es posible usar (</a:t>
            </a:r>
            <a:r>
              <a:rPr lang="en-US" sz="2900" b="1">
                <a:solidFill>
                  <a:schemeClr val="accent6">
                    <a:lumMod val="75000"/>
                  </a:schemeClr>
                </a:solidFill>
              </a:rPr>
              <a:t>+ =</a:t>
            </a:r>
            <a:r>
              <a:rPr lang="en-US" sz="2900"/>
              <a:t>) el operador combinado, para hacer la unión y almacenamiento en la misma variable.</a:t>
            </a:r>
          </a:p>
          <a:p>
            <a:pPr marL="0" indent="0">
              <a:buNone/>
            </a:pPr>
            <a:endParaRPr lang="en-US" sz="2900" dirty="0" err="1"/>
          </a:p>
          <a:p>
            <a:pPr marL="0" indent="0">
              <a:buNone/>
            </a:pPr>
            <a:r>
              <a:rPr lang="en-US" sz="2900" dirty="0" err="1"/>
              <a:t>Cuando</a:t>
            </a:r>
            <a:r>
              <a:rPr lang="en-US" sz="2900" dirty="0"/>
              <a:t> </a:t>
            </a:r>
            <a:r>
              <a:rPr lang="en-US" sz="2900" dirty="0" err="1"/>
              <a:t>uno</a:t>
            </a:r>
            <a:r>
              <a:rPr lang="en-US" sz="2900" dirty="0"/>
              <a:t> de los </a:t>
            </a:r>
            <a:r>
              <a:rPr lang="en-US" sz="2900" dirty="0" err="1"/>
              <a:t>operandos</a:t>
            </a:r>
            <a:r>
              <a:rPr lang="en-US" sz="2900" dirty="0"/>
              <a:t> no es de </a:t>
            </a:r>
            <a:r>
              <a:rPr lang="en-US" sz="2900" dirty="0" err="1"/>
              <a:t>tipo</a:t>
            </a:r>
            <a:r>
              <a:rPr lang="en-US" sz="2900" dirty="0"/>
              <a:t> string, el </a:t>
            </a:r>
            <a:r>
              <a:rPr lang="en-US" sz="2900" dirty="0" err="1"/>
              <a:t>operador</a:t>
            </a:r>
            <a:r>
              <a:rPr lang="en-US" sz="2900" dirty="0"/>
              <a:t> de </a:t>
            </a:r>
            <a:r>
              <a:rPr lang="en-US" sz="2900" dirty="0" err="1"/>
              <a:t>concatenación</a:t>
            </a:r>
            <a:r>
              <a:rPr lang="en-US" sz="2900" dirty="0"/>
              <a:t> </a:t>
            </a:r>
            <a:r>
              <a:rPr lang="en-US" sz="2900" b="1" dirty="0" err="1">
                <a:solidFill>
                  <a:schemeClr val="accent6">
                    <a:lumMod val="75000"/>
                  </a:schemeClr>
                </a:solidFill>
              </a:rPr>
              <a:t>convertirá</a:t>
            </a:r>
            <a:r>
              <a:rPr lang="en-US" sz="2900" b="1" dirty="0">
                <a:solidFill>
                  <a:schemeClr val="accent6">
                    <a:lumMod val="75000"/>
                  </a:schemeClr>
                </a:solidFill>
              </a:rPr>
              <a:t> </a:t>
            </a:r>
            <a:r>
              <a:rPr lang="en-US" sz="2900" b="1" dirty="0" err="1">
                <a:solidFill>
                  <a:schemeClr val="accent6">
                    <a:lumMod val="75000"/>
                  </a:schemeClr>
                </a:solidFill>
              </a:rPr>
              <a:t>implícitamente</a:t>
            </a:r>
            <a:r>
              <a:rPr lang="en-US" sz="2900" b="1" dirty="0">
                <a:solidFill>
                  <a:schemeClr val="accent6">
                    <a:lumMod val="75000"/>
                  </a:schemeClr>
                </a:solidFill>
              </a:rPr>
              <a:t> cualquier </a:t>
            </a:r>
            <a:r>
              <a:rPr lang="en-US" sz="2900" b="1" dirty="0" err="1">
                <a:solidFill>
                  <a:schemeClr val="accent6">
                    <a:lumMod val="75000"/>
                  </a:schemeClr>
                </a:solidFill>
              </a:rPr>
              <a:t>tipo</a:t>
            </a:r>
            <a:r>
              <a:rPr lang="en-US" sz="2900" b="1" dirty="0">
                <a:solidFill>
                  <a:schemeClr val="accent6">
                    <a:lumMod val="75000"/>
                  </a:schemeClr>
                </a:solidFill>
              </a:rPr>
              <a:t> </a:t>
            </a:r>
            <a:r>
              <a:rPr lang="en-US" sz="2900" b="1" dirty="0" err="1">
                <a:solidFill>
                  <a:schemeClr val="accent6">
                    <a:lumMod val="75000"/>
                  </a:schemeClr>
                </a:solidFill>
              </a:rPr>
              <a:t>en</a:t>
            </a:r>
            <a:r>
              <a:rPr lang="en-US" sz="2900" b="1" dirty="0">
                <a:solidFill>
                  <a:schemeClr val="accent6">
                    <a:lumMod val="75000"/>
                  </a:schemeClr>
                </a:solidFill>
              </a:rPr>
              <a:t> un string</a:t>
            </a:r>
            <a:r>
              <a:rPr lang="en-US" sz="2900" dirty="0"/>
              <a:t>, haciendo uso del método </a:t>
            </a:r>
            <a:r>
              <a:rPr lang="en-US" sz="2900" b="1" dirty="0">
                <a:solidFill>
                  <a:schemeClr val="accent6">
                    <a:lumMod val="75000"/>
                  </a:schemeClr>
                </a:solidFill>
              </a:rPr>
              <a:t>ToString() </a:t>
            </a:r>
            <a:r>
              <a:rPr lang="en-US" sz="2900" dirty="0"/>
              <a:t>que se puede usar con cualquier objeto del lenguaje.</a:t>
            </a:r>
          </a:p>
          <a:p>
            <a:pPr marL="0" indent="0">
              <a:buNone/>
            </a:pPr>
            <a:endParaRPr lang="en-US" sz="2900" dirty="0"/>
          </a:p>
          <a:p>
            <a:pPr marL="0" indent="0">
              <a:buNone/>
            </a:pPr>
            <a:r>
              <a:rPr lang="en-US" sz="2900" dirty="0"/>
              <a:t>O sea que </a:t>
            </a:r>
            <a:r>
              <a:rPr lang="en-US" sz="2900" b="1" dirty="0">
                <a:solidFill>
                  <a:schemeClr val="accent6">
                    <a:lumMod val="75000"/>
                  </a:schemeClr>
                </a:solidFill>
              </a:rPr>
              <a:t>"x = " + 7</a:t>
            </a:r>
            <a:r>
              <a:rPr lang="en-US" sz="2900" dirty="0"/>
              <a:t>; es equivalente a: </a:t>
            </a:r>
          </a:p>
          <a:p>
            <a:pPr marL="0" indent="0">
              <a:buNone/>
            </a:pPr>
            <a:r>
              <a:rPr lang="en-US" sz="2900" b="1" dirty="0">
                <a:solidFill>
                  <a:schemeClr val="accent6">
                    <a:lumMod val="75000"/>
                  </a:schemeClr>
                </a:solidFill>
              </a:rPr>
              <a:t>"x = " + 7.ToString()</a:t>
            </a:r>
            <a:r>
              <a:rPr lang="en-US" sz="2900" dirty="0"/>
              <a:t>;</a:t>
            </a:r>
          </a:p>
          <a:p>
            <a:pPr marL="0" indent="0">
              <a:buNone/>
            </a:pPr>
            <a:endParaRPr lang="en-US" sz="2900" dirty="0"/>
          </a:p>
          <a:p>
            <a:pPr marL="0" indent="0">
              <a:buNone/>
            </a:pPr>
            <a:r>
              <a:rPr lang="en-US" sz="2900" dirty="0"/>
              <a:t>Para concatenar varios strings se puede usar también el método static </a:t>
            </a:r>
            <a:r>
              <a:rPr lang="en-US" sz="2900" b="1" dirty="0">
                <a:solidFill>
                  <a:schemeClr val="accent6">
                    <a:lumMod val="75000"/>
                  </a:schemeClr>
                </a:solidFill>
              </a:rPr>
              <a:t>String.Concat</a:t>
            </a:r>
            <a:r>
              <a:rPr lang="en-US" sz="2900" dirty="0"/>
              <a:t>(lista de strings). </a:t>
            </a:r>
            <a:endParaRPr lang="en-BO" sz="2900" dirty="0"/>
          </a:p>
          <a:p>
            <a:pPr marL="0" indent="0">
              <a:buNone/>
            </a:pPr>
            <a:endParaRPr lang="en-US" sz="2900"/>
          </a:p>
          <a:p>
            <a:endParaRPr lang="en-US"/>
          </a:p>
          <a:p>
            <a:endParaRPr lang="en-BO"/>
          </a:p>
        </p:txBody>
      </p:sp>
      <p:sp>
        <p:nvSpPr>
          <p:cNvPr id="4" name="TextBox 3">
            <a:extLst>
              <a:ext uri="{FF2B5EF4-FFF2-40B4-BE49-F238E27FC236}">
                <a16:creationId xmlns:a16="http://schemas.microsoft.com/office/drawing/2014/main" id="{89AB49B8-6592-384E-BA41-74754585151B}"/>
              </a:ext>
            </a:extLst>
          </p:cNvPr>
          <p:cNvSpPr txBox="1"/>
          <p:nvPr/>
        </p:nvSpPr>
        <p:spPr>
          <a:xfrm>
            <a:off x="5869577" y="1954580"/>
            <a:ext cx="5484223"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accent2">
                    <a:lumMod val="40000"/>
                    <a:lumOff val="60000"/>
                  </a:schemeClr>
                </a:solidFill>
              </a:rPr>
              <a:t>using static System.String;</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solidFill>
                  <a:schemeClr val="bg1"/>
                </a:solidFill>
              </a:rPr>
              <a:t>      var hello = "Hello";</a:t>
            </a:r>
          </a:p>
          <a:p>
            <a:r>
              <a:rPr lang="en-US" sz="1200" b="1" dirty="0">
                <a:solidFill>
                  <a:schemeClr val="bg1"/>
                </a:solidFill>
              </a:rPr>
              <a:t>      char adm = '!'; char vacio = ' '; </a:t>
            </a:r>
          </a:p>
          <a:p>
            <a:r>
              <a:rPr lang="en-US" sz="1200" b="1" dirty="0">
                <a:solidFill>
                  <a:schemeClr val="bg1"/>
                </a:solidFill>
              </a:rPr>
              <a:t>      string world = "World";</a:t>
            </a:r>
          </a:p>
          <a:p>
            <a:r>
              <a:rPr lang="en-US" sz="1200" b="1" dirty="0">
                <a:solidFill>
                  <a:schemeClr val="bg1"/>
                </a:solidFill>
              </a:rPr>
              <a:t>      </a:t>
            </a:r>
          </a:p>
          <a:p>
            <a:r>
              <a:rPr lang="en-US" sz="1200" b="1" dirty="0">
                <a:solidFill>
                  <a:schemeClr val="bg1"/>
                </a:solidFill>
              </a:rPr>
              <a:t>      </a:t>
            </a:r>
            <a:r>
              <a:rPr lang="en-US" sz="1200" b="1" dirty="0">
                <a:solidFill>
                  <a:schemeClr val="accent2">
                    <a:lumMod val="40000"/>
                    <a:lumOff val="60000"/>
                  </a:schemeClr>
                </a:solidFill>
              </a:rPr>
              <a:t>var holaMundo = ""</a:t>
            </a:r>
            <a:r>
              <a:rPr lang="en-US" sz="1200" b="1" dirty="0">
                <a:solidFill>
                  <a:schemeClr val="bg1"/>
                </a:solidFill>
              </a:rPr>
              <a:t>;			</a:t>
            </a:r>
            <a:r>
              <a:rPr lang="en-US" sz="1200" b="1" dirty="0">
                <a:solidFill>
                  <a:schemeClr val="accent6">
                    <a:lumMod val="60000"/>
                    <a:lumOff val="40000"/>
                  </a:schemeClr>
                </a:solidFill>
              </a:rPr>
              <a:t>// string vacío</a:t>
            </a:r>
          </a:p>
          <a:p>
            <a:r>
              <a:rPr lang="en-US" sz="1200" b="1" dirty="0">
                <a:solidFill>
                  <a:schemeClr val="bg1"/>
                </a:solidFill>
              </a:rPr>
              <a:t>      </a:t>
            </a:r>
            <a:r>
              <a:rPr lang="en-US" sz="1200" b="1" dirty="0">
                <a:solidFill>
                  <a:schemeClr val="accent2">
                    <a:lumMod val="40000"/>
                    <a:lumOff val="60000"/>
                  </a:schemeClr>
                </a:solidFill>
              </a:rPr>
              <a:t>holaMundo += "Hola"</a:t>
            </a:r>
            <a:r>
              <a:rPr lang="en-US" sz="1200" b="1" dirty="0">
                <a:solidFill>
                  <a:schemeClr val="bg1"/>
                </a:solidFill>
              </a:rPr>
              <a:t>;</a:t>
            </a:r>
          </a:p>
          <a:p>
            <a:r>
              <a:rPr lang="en-US" sz="1200" b="1" dirty="0">
                <a:solidFill>
                  <a:schemeClr val="bg1"/>
                </a:solidFill>
              </a:rPr>
              <a:t>      </a:t>
            </a:r>
            <a:r>
              <a:rPr lang="en-US" sz="1200" b="1" dirty="0">
                <a:solidFill>
                  <a:schemeClr val="accent2">
                    <a:lumMod val="40000"/>
                    <a:lumOff val="60000"/>
                  </a:schemeClr>
                </a:solidFill>
              </a:rPr>
              <a:t>holaMundo += " Mundo!"</a:t>
            </a:r>
            <a:r>
              <a:rPr lang="en-US" sz="1200" b="1" dirty="0">
                <a:solidFill>
                  <a:schemeClr val="bg1"/>
                </a:solidFill>
              </a:rPr>
              <a:t>;  </a:t>
            </a:r>
          </a:p>
          <a:p>
            <a:endParaRPr lang="en-US" sz="1200" b="1" dirty="0">
              <a:solidFill>
                <a:schemeClr val="bg1"/>
              </a:solidFill>
            </a:endParaRPr>
          </a:p>
          <a:p>
            <a:r>
              <a:rPr lang="en-US" sz="1200" b="1" dirty="0">
                <a:solidFill>
                  <a:schemeClr val="bg1"/>
                </a:solidFill>
              </a:rPr>
              <a:t>      WriteLine(</a:t>
            </a:r>
            <a:r>
              <a:rPr lang="en-US" sz="1200" b="1" dirty="0">
                <a:solidFill>
                  <a:schemeClr val="accent2">
                    <a:lumMod val="40000"/>
                    <a:lumOff val="60000"/>
                  </a:schemeClr>
                </a:solidFill>
              </a:rPr>
              <a:t>hello + vacio + world + adm</a:t>
            </a:r>
            <a:r>
              <a:rPr lang="en-US" sz="1200" b="1" dirty="0">
                <a:solidFill>
                  <a:schemeClr val="bg1"/>
                </a:solidFill>
              </a:rPr>
              <a:t>);		</a:t>
            </a:r>
            <a:r>
              <a:rPr lang="en-US" sz="1200" b="1" dirty="0">
                <a:solidFill>
                  <a:schemeClr val="accent6">
                    <a:lumMod val="60000"/>
                    <a:lumOff val="40000"/>
                  </a:schemeClr>
                </a:solidFill>
              </a:rPr>
              <a:t>// Hello World!</a:t>
            </a:r>
          </a:p>
          <a:p>
            <a:r>
              <a:rPr lang="en-US" sz="1200" b="1" dirty="0">
                <a:solidFill>
                  <a:schemeClr val="bg1"/>
                </a:solidFill>
              </a:rPr>
              <a:t>      WriteLine(</a:t>
            </a:r>
            <a:r>
              <a:rPr lang="en-US" sz="1200" b="1" dirty="0">
                <a:solidFill>
                  <a:schemeClr val="accent2">
                    <a:lumMod val="40000"/>
                    <a:lumOff val="60000"/>
                  </a:schemeClr>
                </a:solidFill>
              </a:rPr>
              <a:t>Concat(world, vacio, hello, adm</a:t>
            </a:r>
            <a:r>
              <a:rPr lang="en-US" sz="1200" b="1" dirty="0">
                <a:solidFill>
                  <a:schemeClr val="bg1"/>
                </a:solidFill>
              </a:rPr>
              <a:t>));	</a:t>
            </a:r>
            <a:r>
              <a:rPr lang="en-US" sz="1200" b="1" dirty="0">
                <a:solidFill>
                  <a:schemeClr val="accent6">
                    <a:lumMod val="60000"/>
                    <a:lumOff val="40000"/>
                  </a:schemeClr>
                </a:solidFill>
              </a:rPr>
              <a:t>// Hello World!</a:t>
            </a:r>
          </a:p>
          <a:p>
            <a:r>
              <a:rPr lang="en-US" sz="1200" b="1" dirty="0">
                <a:solidFill>
                  <a:schemeClr val="bg1"/>
                </a:solidFill>
              </a:rPr>
              <a:t>      WriteLine(holaMundo);			</a:t>
            </a:r>
            <a:r>
              <a:rPr lang="en-US" sz="1200" b="1" dirty="0">
                <a:solidFill>
                  <a:schemeClr val="accent6">
                    <a:lumMod val="60000"/>
                    <a:lumOff val="40000"/>
                  </a:schemeClr>
                </a:solidFill>
              </a:rPr>
              <a:t>// Hola Mundo!</a:t>
            </a:r>
          </a:p>
          <a:p>
            <a:r>
              <a:rPr lang="en-US" sz="1200" b="1" dirty="0">
                <a:solidFill>
                  <a:schemeClr val="bg1"/>
                </a:solidFill>
              </a:rPr>
              <a:t>      WriteLine(</a:t>
            </a:r>
            <a:r>
              <a:rPr lang="en-US" sz="1200" b="1" dirty="0">
                <a:solidFill>
                  <a:schemeClr val="accent2">
                    <a:lumMod val="40000"/>
                    <a:lumOff val="60000"/>
                  </a:schemeClr>
                </a:solidFill>
              </a:rPr>
              <a:t>"La docena tiene " + 12 + " unidades "</a:t>
            </a:r>
            <a:r>
              <a:rPr lang="en-US" sz="1200" b="1" dirty="0">
                <a:solidFill>
                  <a:schemeClr val="bg1"/>
                </a:solidFill>
              </a:rPr>
              <a:t>);</a:t>
            </a:r>
          </a:p>
          <a:p>
            <a:r>
              <a:rPr lang="en-US" sz="1200" b="1" dirty="0">
                <a:solidFill>
                  <a:schemeClr val="bg1"/>
                </a:solidFill>
              </a:rPr>
              <a:t>      WriteLine(</a:t>
            </a:r>
            <a:r>
              <a:rPr lang="en-US" sz="1200" b="1" dirty="0">
                <a:solidFill>
                  <a:schemeClr val="accent2">
                    <a:lumMod val="40000"/>
                    <a:lumOff val="60000"/>
                  </a:schemeClr>
                </a:solidFill>
              </a:rPr>
              <a:t>"La docena tiene " + 12.ToString() + " unidades "</a:t>
            </a:r>
            <a:r>
              <a:rPr lang="en-US" sz="1200" b="1" dirty="0">
                <a:solidFill>
                  <a:schemeClr val="bg1"/>
                </a:solidFill>
              </a:rPr>
              <a:t>);</a:t>
            </a:r>
          </a:p>
          <a:p>
            <a:r>
              <a:rPr lang="en-US" sz="1200" b="1"/>
              <a:t>}</a:t>
            </a:r>
          </a:p>
          <a:p>
            <a:endParaRPr lang="en-US" sz="1200" b="1">
              <a:solidFill>
                <a:schemeClr val="accent2">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869332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48-804C-B042-953A-C2C521678361}"/>
              </a:ext>
            </a:extLst>
          </p:cNvPr>
          <p:cNvSpPr>
            <a:spLocks noGrp="1"/>
          </p:cNvSpPr>
          <p:nvPr>
            <p:ph type="title"/>
          </p:nvPr>
        </p:nvSpPr>
        <p:spPr/>
        <p:txBody>
          <a:bodyPr/>
          <a:lstStyle/>
          <a:p>
            <a:r>
              <a:rPr lang="en-BO" dirty="0"/>
              <a:t>Interpolación de strings y verbose strings </a:t>
            </a:r>
            <a:endParaRPr lang="en-BO"/>
          </a:p>
        </p:txBody>
      </p:sp>
      <p:sp>
        <p:nvSpPr>
          <p:cNvPr id="3" name="Content Placeholder 2">
            <a:extLst>
              <a:ext uri="{FF2B5EF4-FFF2-40B4-BE49-F238E27FC236}">
                <a16:creationId xmlns:a16="http://schemas.microsoft.com/office/drawing/2014/main" id="{C68F3423-6A6F-A041-9501-D0A9E9AB3FE7}"/>
              </a:ext>
            </a:extLst>
          </p:cNvPr>
          <p:cNvSpPr>
            <a:spLocks noGrp="1"/>
          </p:cNvSpPr>
          <p:nvPr>
            <p:ph idx="1"/>
          </p:nvPr>
        </p:nvSpPr>
        <p:spPr>
          <a:xfrm>
            <a:off x="838200" y="1825625"/>
            <a:ext cx="5057503" cy="4351338"/>
          </a:xfrm>
        </p:spPr>
        <p:txBody>
          <a:bodyPr>
            <a:normAutofit fontScale="62500" lnSpcReduction="20000"/>
          </a:bodyPr>
          <a:lstStyle/>
          <a:p>
            <a:pPr marL="0" indent="0" algn="just">
              <a:buNone/>
            </a:pPr>
            <a:r>
              <a:rPr lang="en-US"/>
              <a:t>Otra forma de introducer otros tipos en los strings es usar la “</a:t>
            </a:r>
            <a:r>
              <a:rPr lang="en-US" b="1">
                <a:solidFill>
                  <a:schemeClr val="accent6">
                    <a:lumMod val="75000"/>
                  </a:schemeClr>
                </a:solidFill>
              </a:rPr>
              <a:t>interpolación de strings</a:t>
            </a:r>
            <a:r>
              <a:rPr lang="en-US"/>
              <a:t>”. </a:t>
            </a:r>
          </a:p>
          <a:p>
            <a:pPr marL="0" indent="0" algn="just">
              <a:buNone/>
            </a:pPr>
            <a:endParaRPr lang="en-US"/>
          </a:p>
          <a:p>
            <a:pPr marL="0" indent="0" algn="just">
              <a:buNone/>
            </a:pPr>
            <a:r>
              <a:rPr lang="en-US"/>
              <a:t>Esta característica, introducida en </a:t>
            </a:r>
            <a:r>
              <a:rPr lang="en-US" b="1">
                <a:solidFill>
                  <a:schemeClr val="accent6">
                    <a:lumMod val="75000"/>
                  </a:schemeClr>
                </a:solidFill>
              </a:rPr>
              <a:t>C#6</a:t>
            </a:r>
            <a:r>
              <a:rPr lang="en-US"/>
              <a:t>, permite introducir </a:t>
            </a:r>
            <a:r>
              <a:rPr lang="en-US" b="1">
                <a:solidFill>
                  <a:schemeClr val="accent6">
                    <a:lumMod val="75000"/>
                  </a:schemeClr>
                </a:solidFill>
              </a:rPr>
              <a:t>expresiones encerradas entre llaves</a:t>
            </a:r>
            <a:r>
              <a:rPr lang="en-US"/>
              <a:t> para ser evaluadas como parte de la evaluación de un </a:t>
            </a:r>
            <a:r>
              <a:rPr lang="en-US" b="1">
                <a:solidFill>
                  <a:schemeClr val="accent6">
                    <a:lumMod val="75000"/>
                  </a:schemeClr>
                </a:solidFill>
              </a:rPr>
              <a:t>string</a:t>
            </a:r>
            <a:r>
              <a:rPr lang="en-US"/>
              <a:t>.</a:t>
            </a:r>
          </a:p>
          <a:p>
            <a:pPr marL="0" indent="0" algn="just">
              <a:buNone/>
            </a:pPr>
            <a:endParaRPr lang="en-US"/>
          </a:p>
          <a:p>
            <a:pPr marL="0" indent="0" algn="just">
              <a:buNone/>
            </a:pPr>
            <a:r>
              <a:rPr lang="en-US"/>
              <a:t>Para indicar que un literal string usará la interpolación de strings, se debe colocar </a:t>
            </a:r>
            <a:r>
              <a:rPr lang="en-US" b="1">
                <a:solidFill>
                  <a:schemeClr val="accent6">
                    <a:lumMod val="75000"/>
                  </a:schemeClr>
                </a:solidFill>
              </a:rPr>
              <a:t>un signo de dólar ($) antes del string</a:t>
            </a:r>
            <a:r>
              <a:rPr lang="en-US"/>
              <a:t>.</a:t>
            </a:r>
          </a:p>
          <a:p>
            <a:pPr marL="0" indent="0" algn="just">
              <a:buNone/>
            </a:pPr>
            <a:endParaRPr lang="en-US"/>
          </a:p>
          <a:p>
            <a:pPr marL="0" indent="0" algn="just">
              <a:buNone/>
            </a:pPr>
            <a:r>
              <a:rPr lang="en-US"/>
              <a:t>Los literales string no se pueden escribir en varias lineas, pero hay una forma de escribir un string tal como se representa en el código, respetando sus espacios, tabulaciones y finales de línea, a esto se conoce como ”</a:t>
            </a:r>
            <a:r>
              <a:rPr lang="en-US" b="1">
                <a:solidFill>
                  <a:schemeClr val="accent6">
                    <a:lumMod val="75000"/>
                  </a:schemeClr>
                </a:solidFill>
              </a:rPr>
              <a:t>verbose string</a:t>
            </a:r>
            <a:r>
              <a:rPr lang="en-US"/>
              <a:t>” y para indicar su uso al compilador, hay que anteponer el símbolo at (</a:t>
            </a:r>
            <a:r>
              <a:rPr lang="en-US" b="1">
                <a:solidFill>
                  <a:schemeClr val="accent6">
                    <a:lumMod val="75000"/>
                  </a:schemeClr>
                </a:solidFill>
              </a:rPr>
              <a:t>@</a:t>
            </a:r>
            <a:r>
              <a:rPr lang="en-US"/>
              <a:t>).</a:t>
            </a:r>
          </a:p>
          <a:p>
            <a:endParaRPr lang="en-US"/>
          </a:p>
          <a:p>
            <a:endParaRPr lang="en-BO"/>
          </a:p>
        </p:txBody>
      </p:sp>
      <p:sp>
        <p:nvSpPr>
          <p:cNvPr id="4" name="TextBox 3">
            <a:extLst>
              <a:ext uri="{FF2B5EF4-FFF2-40B4-BE49-F238E27FC236}">
                <a16:creationId xmlns:a16="http://schemas.microsoft.com/office/drawing/2014/main" id="{0A5D59C6-1A60-0E4B-B988-8293FB12716D}"/>
              </a:ext>
            </a:extLst>
          </p:cNvPr>
          <p:cNvSpPr txBox="1"/>
          <p:nvPr/>
        </p:nvSpPr>
        <p:spPr>
          <a:xfrm>
            <a:off x="6096000" y="2285506"/>
            <a:ext cx="5257800"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mil = 1_000;</a:t>
            </a:r>
          </a:p>
          <a:p>
            <a:r>
              <a:rPr lang="en-US" sz="1200" b="1"/>
              <a:t>      Write("Ingrese su nombre: ");</a:t>
            </a:r>
          </a:p>
          <a:p>
            <a:r>
              <a:rPr lang="en-US" sz="1200" b="1"/>
              <a:t>      string  alumno = ReadLine(); </a:t>
            </a:r>
          </a:p>
          <a:p>
            <a:r>
              <a:rPr lang="en-US" sz="1200" b="1"/>
              <a:t>      </a:t>
            </a:r>
          </a:p>
          <a:p>
            <a:r>
              <a:rPr lang="en-US" sz="1200" b="1"/>
              <a:t>      WriteLine(</a:t>
            </a:r>
            <a:r>
              <a:rPr lang="en-US" sz="1200" b="1">
                <a:solidFill>
                  <a:schemeClr val="accent2">
                    <a:lumMod val="40000"/>
                    <a:lumOff val="60000"/>
                  </a:schemeClr>
                </a:solidFill>
              </a:rPr>
              <a:t>$"Hola {alumno}"</a:t>
            </a:r>
            <a:r>
              <a:rPr lang="en-US" sz="1200" b="1"/>
              <a:t>);	</a:t>
            </a:r>
            <a:r>
              <a:rPr lang="en-US" sz="1200" b="1">
                <a:solidFill>
                  <a:schemeClr val="accent6">
                    <a:lumMod val="60000"/>
                    <a:lumOff val="40000"/>
                  </a:schemeClr>
                </a:solidFill>
              </a:rPr>
              <a:t>// Equivalente a “Hola “ + alumno</a:t>
            </a:r>
          </a:p>
          <a:p>
            <a:r>
              <a:rPr lang="en-US" sz="1200" b="1"/>
              <a:t>      WriteLine(</a:t>
            </a:r>
            <a:r>
              <a:rPr lang="en-US" sz="1200" b="1">
                <a:solidFill>
                  <a:schemeClr val="accent2">
                    <a:lumMod val="40000"/>
                    <a:lumOff val="60000"/>
                  </a:schemeClr>
                </a:solidFill>
              </a:rPr>
              <a:t>$"Hola {alumno}!, bienvenid@ a C#"</a:t>
            </a:r>
            <a:r>
              <a:rPr lang="en-US" sz="1200" b="1"/>
              <a:t>);</a:t>
            </a:r>
          </a:p>
          <a:p>
            <a:r>
              <a:rPr lang="en-US" sz="1200" b="1"/>
              <a:t>      WriteLine(</a:t>
            </a:r>
            <a:r>
              <a:rPr lang="en-US" sz="1200" b="1">
                <a:solidFill>
                  <a:schemeClr val="accent2">
                    <a:lumMod val="40000"/>
                    <a:lumOff val="60000"/>
                  </a:schemeClr>
                </a:solidFill>
              </a:rPr>
              <a:t>$"Un Km es igual a {mil} metros{'!'} "</a:t>
            </a:r>
            <a:r>
              <a:rPr lang="en-US" sz="1200" b="1"/>
              <a:t>);</a:t>
            </a:r>
          </a:p>
          <a:p>
            <a:r>
              <a:rPr lang="en-US" sz="1200" b="1"/>
              <a:t>      WriteLine (</a:t>
            </a:r>
            <a:r>
              <a:rPr lang="en-US" sz="1200" b="1">
                <a:solidFill>
                  <a:schemeClr val="accent2">
                    <a:lumMod val="40000"/>
                    <a:lumOff val="60000"/>
                  </a:schemeClr>
                </a:solidFill>
              </a:rPr>
              <a:t>$@"Un Km es igual a </a:t>
            </a:r>
          </a:p>
          <a:p>
            <a:r>
              <a:rPr lang="en-US" sz="1200" b="1">
                <a:solidFill>
                  <a:schemeClr val="accent2">
                    <a:lumMod val="40000"/>
                    <a:lumOff val="60000"/>
                  </a:schemeClr>
                </a:solidFill>
              </a:rPr>
              <a:t>{mil} metros{'!'} "</a:t>
            </a:r>
            <a:r>
              <a:rPr lang="en-US" sz="1200" b="1"/>
              <a:t>);		</a:t>
            </a:r>
            <a:r>
              <a:rPr lang="en-US" sz="1200" b="1">
                <a:solidFill>
                  <a:schemeClr val="accent6">
                    <a:lumMod val="60000"/>
                    <a:lumOff val="40000"/>
                  </a:schemeClr>
                </a:solidFill>
              </a:rPr>
              <a:t>// Interpolación y verbose</a:t>
            </a:r>
          </a:p>
          <a:p>
            <a:r>
              <a:rPr lang="en-US" sz="1200" b="1"/>
              <a:t>}</a:t>
            </a:r>
          </a:p>
          <a:p>
            <a:endParaRPr lang="en-US" sz="1200" b="1">
              <a:solidFill>
                <a:schemeClr val="accent2">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675859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C8A8-BB7C-834B-AD58-F77DBA0B251D}"/>
              </a:ext>
            </a:extLst>
          </p:cNvPr>
          <p:cNvSpPr>
            <a:spLocks noGrp="1"/>
          </p:cNvSpPr>
          <p:nvPr>
            <p:ph type="title"/>
          </p:nvPr>
        </p:nvSpPr>
        <p:spPr/>
        <p:txBody>
          <a:bodyPr/>
          <a:lstStyle/>
          <a:p>
            <a:r>
              <a:rPr lang="en-BO"/>
              <a:t>Archivos de texto</a:t>
            </a:r>
          </a:p>
        </p:txBody>
      </p:sp>
      <p:sp>
        <p:nvSpPr>
          <p:cNvPr id="3" name="Content Placeholder 2">
            <a:extLst>
              <a:ext uri="{FF2B5EF4-FFF2-40B4-BE49-F238E27FC236}">
                <a16:creationId xmlns:a16="http://schemas.microsoft.com/office/drawing/2014/main" id="{94E7A987-C9A3-2C42-A26C-7ABA27A5ECC2}"/>
              </a:ext>
            </a:extLst>
          </p:cNvPr>
          <p:cNvSpPr>
            <a:spLocks noGrp="1"/>
          </p:cNvSpPr>
          <p:nvPr>
            <p:ph idx="1"/>
          </p:nvPr>
        </p:nvSpPr>
        <p:spPr>
          <a:xfrm>
            <a:off x="838200" y="1825625"/>
            <a:ext cx="5048794" cy="4351338"/>
          </a:xfrm>
        </p:spPr>
        <p:txBody>
          <a:bodyPr>
            <a:normAutofit fontScale="92500"/>
          </a:bodyPr>
          <a:lstStyle/>
          <a:p>
            <a:pPr marL="0" indent="0" algn="just">
              <a:buNone/>
            </a:pPr>
            <a:r>
              <a:rPr lang="en-BO" sz="2400"/>
              <a:t>La clase </a:t>
            </a:r>
            <a:r>
              <a:rPr lang="en-BO" sz="2400" b="1">
                <a:solidFill>
                  <a:schemeClr val="accent6">
                    <a:lumMod val="75000"/>
                  </a:schemeClr>
                </a:solidFill>
              </a:rPr>
              <a:t>System.IO.File</a:t>
            </a:r>
            <a:r>
              <a:rPr lang="en-BO" sz="2400"/>
              <a:t> permite trabajar con archivos almacenados en la computadora que ejecuta el programa.</a:t>
            </a:r>
          </a:p>
          <a:p>
            <a:pPr marL="0" indent="0">
              <a:buNone/>
            </a:pPr>
            <a:endParaRPr lang="en-BO" sz="2400"/>
          </a:p>
          <a:p>
            <a:pPr marL="0" indent="0">
              <a:buNone/>
            </a:pPr>
            <a:r>
              <a:rPr lang="en-BO" sz="2400"/>
              <a:t>Para </a:t>
            </a:r>
            <a:r>
              <a:rPr lang="en-BO" sz="2400" b="1">
                <a:solidFill>
                  <a:schemeClr val="accent6">
                    <a:lumMod val="75000"/>
                  </a:schemeClr>
                </a:solidFill>
              </a:rPr>
              <a:t>escribir un archivo </a:t>
            </a:r>
            <a:r>
              <a:rPr lang="en-BO" sz="2400"/>
              <a:t>de texto se usa el método:</a:t>
            </a:r>
          </a:p>
          <a:p>
            <a:pPr marL="0" indent="0">
              <a:buNone/>
            </a:pPr>
            <a:r>
              <a:rPr lang="en-BO" sz="2400"/>
              <a:t>      </a:t>
            </a:r>
            <a:r>
              <a:rPr lang="en-BO" sz="2400" b="1">
                <a:solidFill>
                  <a:schemeClr val="accent6">
                    <a:lumMod val="75000"/>
                  </a:schemeClr>
                </a:solidFill>
              </a:rPr>
              <a:t>WriteAllText(string path, string texto);</a:t>
            </a:r>
          </a:p>
          <a:p>
            <a:pPr marL="0" indent="0">
              <a:buNone/>
            </a:pPr>
            <a:endParaRPr lang="en-BO" sz="2400"/>
          </a:p>
          <a:p>
            <a:pPr marL="0" indent="0" algn="just">
              <a:buNone/>
            </a:pPr>
            <a:r>
              <a:rPr lang="en-BO" sz="2400"/>
              <a:t>Para leer un archivo de texto se usa el método:</a:t>
            </a:r>
          </a:p>
          <a:p>
            <a:pPr marL="0" indent="0">
              <a:buNone/>
            </a:pPr>
            <a:r>
              <a:rPr lang="en-BO" sz="2400"/>
              <a:t>     </a:t>
            </a:r>
            <a:r>
              <a:rPr lang="en-BO" sz="2400" b="1">
                <a:solidFill>
                  <a:schemeClr val="accent6">
                    <a:lumMod val="75000"/>
                  </a:schemeClr>
                </a:solidFill>
              </a:rPr>
              <a:t>ReadAllText(string path);</a:t>
            </a:r>
          </a:p>
          <a:p>
            <a:pPr marL="0" indent="0">
              <a:buNone/>
            </a:pPr>
            <a:endParaRPr lang="en-BO"/>
          </a:p>
        </p:txBody>
      </p:sp>
      <p:sp>
        <p:nvSpPr>
          <p:cNvPr id="4" name="TextBox 3">
            <a:extLst>
              <a:ext uri="{FF2B5EF4-FFF2-40B4-BE49-F238E27FC236}">
                <a16:creationId xmlns:a16="http://schemas.microsoft.com/office/drawing/2014/main" id="{192FBEE8-6460-F442-88AB-3586FB8FB518}"/>
              </a:ext>
            </a:extLst>
          </p:cNvPr>
          <p:cNvSpPr txBox="1"/>
          <p:nvPr/>
        </p:nvSpPr>
        <p:spPr>
          <a:xfrm>
            <a:off x="6305004" y="1762991"/>
            <a:ext cx="5048795" cy="461664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bg1"/>
                </a:solidFill>
              </a:rPr>
              <a:t>using static System.IO.File;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static void Main() =&gt; Iniciar();</a:t>
            </a:r>
          </a:p>
          <a:p>
            <a:r>
              <a:rPr lang="en-US" sz="1200" b="1"/>
              <a:t>      static void Iniciar() </a:t>
            </a:r>
          </a:p>
          <a:p>
            <a:r>
              <a:rPr lang="en-US" sz="1200" b="1"/>
              <a:t>      {</a:t>
            </a:r>
          </a:p>
          <a:p>
            <a:r>
              <a:rPr lang="en-US" sz="1200" b="1"/>
              <a:t>            var archivo = "Calificaciones"; </a:t>
            </a:r>
          </a:p>
          <a:p>
            <a:r>
              <a:rPr lang="en-US" sz="1200" b="1"/>
              <a:t>            </a:t>
            </a:r>
            <a:r>
              <a:rPr lang="en-US" sz="1200" b="1">
                <a:solidFill>
                  <a:schemeClr val="accent2">
                    <a:lumMod val="40000"/>
                    <a:lumOff val="60000"/>
                  </a:schemeClr>
                </a:solidFill>
              </a:rPr>
              <a:t>EscribirArchivo(archivo)</a:t>
            </a:r>
            <a:r>
              <a:rPr lang="en-US" sz="1200" b="1"/>
              <a:t>;</a:t>
            </a:r>
          </a:p>
          <a:p>
            <a:r>
              <a:rPr lang="en-US" sz="1200" b="1"/>
              <a:t>            </a:t>
            </a:r>
            <a:r>
              <a:rPr lang="en-US" sz="1200" b="1">
                <a:solidFill>
                  <a:schemeClr val="accent2">
                    <a:lumMod val="40000"/>
                    <a:lumOff val="60000"/>
                  </a:schemeClr>
                </a:solidFill>
              </a:rPr>
              <a:t>var texto = ReadAllText(archivo);</a:t>
            </a:r>
          </a:p>
          <a:p>
            <a:r>
              <a:rPr lang="en-US" sz="1200" b="1"/>
              <a:t>            WriteLine(texto);</a:t>
            </a:r>
          </a:p>
          <a:p>
            <a:r>
              <a:rPr lang="en-US" sz="1200" b="1"/>
              <a:t>      }</a:t>
            </a:r>
          </a:p>
          <a:p>
            <a:r>
              <a:rPr lang="en-US" sz="1200" b="1"/>
              <a:t>      static void </a:t>
            </a:r>
            <a:r>
              <a:rPr lang="en-US" sz="1200" b="1">
                <a:solidFill>
                  <a:schemeClr val="accent2">
                    <a:lumMod val="40000"/>
                    <a:lumOff val="60000"/>
                  </a:schemeClr>
                </a:solidFill>
              </a:rPr>
              <a:t>EscribirArchivo(string archivo)</a:t>
            </a:r>
            <a:r>
              <a:rPr lang="en-US" sz="1200" b="1"/>
              <a:t> =&gt;  </a:t>
            </a:r>
            <a:r>
              <a:rPr lang="en-US" sz="1200" b="1">
                <a:solidFill>
                  <a:schemeClr val="accent2">
                    <a:lumMod val="40000"/>
                    <a:lumOff val="60000"/>
                  </a:schemeClr>
                </a:solidFill>
              </a:rPr>
              <a:t>WriteAllText(archivo, </a:t>
            </a:r>
          </a:p>
          <a:p>
            <a:r>
              <a:rPr lang="en-US" sz="1200" b="1">
                <a:solidFill>
                  <a:schemeClr val="accent2">
                    <a:lumMod val="40000"/>
                    <a:lumOff val="60000"/>
                  </a:schemeClr>
                </a:solidFill>
              </a:rPr>
              <a:t>@"Maria 57</a:t>
            </a:r>
          </a:p>
          <a:p>
            <a:r>
              <a:rPr lang="en-US" sz="1200" b="1">
                <a:solidFill>
                  <a:schemeClr val="accent2">
                    <a:lumMod val="40000"/>
                    <a:lumOff val="60000"/>
                  </a:schemeClr>
                </a:solidFill>
              </a:rPr>
              <a:t>Pedro 63</a:t>
            </a:r>
          </a:p>
          <a:p>
            <a:r>
              <a:rPr lang="en-US" sz="1200" b="1">
                <a:solidFill>
                  <a:schemeClr val="accent2">
                    <a:lumMod val="40000"/>
                    <a:lumOff val="60000"/>
                  </a:schemeClr>
                </a:solidFill>
              </a:rPr>
              <a:t>Juan 79</a:t>
            </a:r>
          </a:p>
          <a:p>
            <a:r>
              <a:rPr lang="en-US" sz="1200" b="1">
                <a:solidFill>
                  <a:schemeClr val="accent2">
                    <a:lumMod val="40000"/>
                    <a:lumOff val="60000"/>
                  </a:schemeClr>
                </a:solidFill>
              </a:rPr>
              <a:t>Elena 88</a:t>
            </a:r>
          </a:p>
          <a:p>
            <a:r>
              <a:rPr lang="en-US" sz="1200" b="1">
                <a:solidFill>
                  <a:schemeClr val="accent2">
                    <a:lumMod val="40000"/>
                    <a:lumOff val="60000"/>
                  </a:schemeClr>
                </a:solidFill>
              </a:rPr>
              <a:t>Pablo 45</a:t>
            </a:r>
          </a:p>
          <a:p>
            <a:r>
              <a:rPr lang="en-US" sz="1200" b="1">
                <a:solidFill>
                  <a:schemeClr val="accent2">
                    <a:lumMod val="40000"/>
                    <a:lumOff val="60000"/>
                  </a:schemeClr>
                </a:solidFill>
              </a:rPr>
              <a:t>Hugo 24</a:t>
            </a:r>
          </a:p>
          <a:p>
            <a:r>
              <a:rPr lang="en-US" sz="1200" b="1">
                <a:solidFill>
                  <a:schemeClr val="accent2">
                    <a:lumMod val="40000"/>
                    <a:lumOff val="60000"/>
                  </a:schemeClr>
                </a:solidFill>
              </a:rPr>
              <a:t>Paola 93")</a:t>
            </a:r>
            <a:r>
              <a:rPr lang="en-US" sz="1200" b="1"/>
              <a:t>; 		</a:t>
            </a:r>
            <a:r>
              <a:rPr lang="en-US" sz="1200" b="1">
                <a:solidFill>
                  <a:schemeClr val="accent6">
                    <a:lumMod val="60000"/>
                    <a:lumOff val="40000"/>
                  </a:schemeClr>
                </a:solidFill>
              </a:rPr>
              <a:t>// verbose string</a:t>
            </a:r>
          </a:p>
          <a:p>
            <a:r>
              <a:rPr lang="en-US" sz="1200" b="1"/>
              <a:t>      }</a:t>
            </a:r>
          </a:p>
          <a:p>
            <a:endParaRPr lang="en-US" sz="1200" b="1">
              <a:solidFill>
                <a:schemeClr val="accent2">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554442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3568-BAD3-D64A-B300-CA6353AFF90A}"/>
              </a:ext>
            </a:extLst>
          </p:cNvPr>
          <p:cNvSpPr>
            <a:spLocks noGrp="1"/>
          </p:cNvSpPr>
          <p:nvPr>
            <p:ph type="title"/>
          </p:nvPr>
        </p:nvSpPr>
        <p:spPr/>
        <p:txBody>
          <a:bodyPr/>
          <a:lstStyle/>
          <a:p>
            <a:r>
              <a:rPr lang="en-BO"/>
              <a:t>Arrays</a:t>
            </a:r>
          </a:p>
        </p:txBody>
      </p:sp>
      <p:sp>
        <p:nvSpPr>
          <p:cNvPr id="3" name="Content Placeholder 2">
            <a:extLst>
              <a:ext uri="{FF2B5EF4-FFF2-40B4-BE49-F238E27FC236}">
                <a16:creationId xmlns:a16="http://schemas.microsoft.com/office/drawing/2014/main" id="{BA47078F-7CFB-D64E-B84B-AEBCBCAD2DF9}"/>
              </a:ext>
            </a:extLst>
          </p:cNvPr>
          <p:cNvSpPr>
            <a:spLocks noGrp="1"/>
          </p:cNvSpPr>
          <p:nvPr>
            <p:ph idx="1"/>
          </p:nvPr>
        </p:nvSpPr>
        <p:spPr>
          <a:xfrm>
            <a:off x="838200" y="1611086"/>
            <a:ext cx="4500153" cy="4565877"/>
          </a:xfrm>
        </p:spPr>
        <p:txBody>
          <a:bodyPr>
            <a:normAutofit fontScale="92500"/>
          </a:bodyPr>
          <a:lstStyle/>
          <a:p>
            <a:pPr marL="0" indent="0">
              <a:buNone/>
            </a:pPr>
            <a:r>
              <a:rPr lang="en-US" sz="1400" dirty="0"/>
              <a:t>Una </a:t>
            </a:r>
            <a:r>
              <a:rPr lang="en-US" sz="1400" b="1" dirty="0" err="1">
                <a:solidFill>
                  <a:schemeClr val="accent6">
                    <a:lumMod val="75000"/>
                  </a:schemeClr>
                </a:solidFill>
              </a:rPr>
              <a:t>matriz</a:t>
            </a:r>
            <a:r>
              <a:rPr lang="en-US" sz="1400" b="1" dirty="0">
                <a:solidFill>
                  <a:schemeClr val="accent6">
                    <a:lumMod val="75000"/>
                  </a:schemeClr>
                </a:solidFill>
              </a:rPr>
              <a:t> o </a:t>
            </a:r>
            <a:r>
              <a:rPr lang="en-US" sz="1400" b="1" dirty="0" err="1">
                <a:solidFill>
                  <a:schemeClr val="accent6">
                    <a:lumMod val="75000"/>
                  </a:schemeClr>
                </a:solidFill>
              </a:rPr>
              <a:t>arreglo</a:t>
            </a:r>
            <a:r>
              <a:rPr lang="en-US" sz="1400" b="1" dirty="0">
                <a:solidFill>
                  <a:schemeClr val="accent6">
                    <a:lumMod val="75000"/>
                  </a:schemeClr>
                </a:solidFill>
              </a:rPr>
              <a:t> (array) </a:t>
            </a:r>
            <a:r>
              <a:rPr lang="en-US" sz="1400" dirty="0"/>
              <a:t>es una </a:t>
            </a:r>
            <a:r>
              <a:rPr lang="en-US" sz="1400" dirty="0" err="1"/>
              <a:t>estructura</a:t>
            </a:r>
            <a:r>
              <a:rPr lang="en-US" sz="1400" dirty="0"/>
              <a:t> de </a:t>
            </a:r>
            <a:r>
              <a:rPr lang="en-US" sz="1400" dirty="0" err="1"/>
              <a:t>datos</a:t>
            </a:r>
            <a:r>
              <a:rPr lang="en-US" sz="1400" dirty="0"/>
              <a:t> </a:t>
            </a:r>
            <a:r>
              <a:rPr lang="en-US" sz="1400" dirty="0" err="1"/>
              <a:t>utilizada</a:t>
            </a:r>
            <a:r>
              <a:rPr lang="en-US" sz="1400" dirty="0"/>
              <a:t> para </a:t>
            </a:r>
            <a:r>
              <a:rPr lang="en-US" sz="1400" dirty="0" err="1"/>
              <a:t>almacenar</a:t>
            </a:r>
            <a:r>
              <a:rPr lang="en-US" sz="1400" dirty="0"/>
              <a:t> una </a:t>
            </a:r>
            <a:r>
              <a:rPr lang="en-US" sz="1400" b="1" dirty="0" err="1">
                <a:solidFill>
                  <a:schemeClr val="accent6">
                    <a:lumMod val="75000"/>
                  </a:schemeClr>
                </a:solidFill>
              </a:rPr>
              <a:t>colección</a:t>
            </a:r>
            <a:r>
              <a:rPr lang="en-US" sz="1400" b="1" dirty="0">
                <a:solidFill>
                  <a:schemeClr val="accent6">
                    <a:lumMod val="75000"/>
                  </a:schemeClr>
                </a:solidFill>
              </a:rPr>
              <a:t> de </a:t>
            </a:r>
            <a:r>
              <a:rPr lang="en-US" sz="1400" b="1" dirty="0" err="1">
                <a:solidFill>
                  <a:schemeClr val="accent6">
                    <a:lumMod val="75000"/>
                  </a:schemeClr>
                </a:solidFill>
              </a:rPr>
              <a:t>valores</a:t>
            </a:r>
            <a:r>
              <a:rPr lang="en-US" sz="1400" b="1" dirty="0">
                <a:solidFill>
                  <a:schemeClr val="accent6">
                    <a:lumMod val="75000"/>
                  </a:schemeClr>
                </a:solidFill>
              </a:rPr>
              <a:t> del </a:t>
            </a:r>
            <a:r>
              <a:rPr lang="en-US" sz="1400" b="1" dirty="0" err="1">
                <a:solidFill>
                  <a:schemeClr val="accent6">
                    <a:lumMod val="75000"/>
                  </a:schemeClr>
                </a:solidFill>
              </a:rPr>
              <a:t>mismo</a:t>
            </a:r>
            <a:r>
              <a:rPr lang="en-US" sz="1400" b="1" dirty="0">
                <a:solidFill>
                  <a:schemeClr val="accent6">
                    <a:lumMod val="75000"/>
                  </a:schemeClr>
                </a:solidFill>
              </a:rPr>
              <a:t> </a:t>
            </a:r>
            <a:r>
              <a:rPr lang="en-US" sz="1400" b="1" dirty="0" err="1">
                <a:solidFill>
                  <a:schemeClr val="accent6">
                    <a:lumMod val="75000"/>
                  </a:schemeClr>
                </a:solidFill>
              </a:rPr>
              <a:t>tipo</a:t>
            </a:r>
            <a:r>
              <a:rPr lang="en-US" sz="1400" dirty="0"/>
              <a:t>.</a:t>
            </a:r>
          </a:p>
          <a:p>
            <a:pPr marL="0" indent="0">
              <a:buNone/>
            </a:pPr>
            <a:endParaRPr lang="en-US" sz="1400" dirty="0"/>
          </a:p>
          <a:p>
            <a:pPr marL="0" indent="0">
              <a:buNone/>
            </a:pPr>
            <a:r>
              <a:rPr lang="en-US" sz="1400" dirty="0"/>
              <a:t>Para </a:t>
            </a:r>
            <a:r>
              <a:rPr lang="en-US" sz="1400" dirty="0" err="1"/>
              <a:t>declarar</a:t>
            </a:r>
            <a:r>
              <a:rPr lang="en-US" sz="1400" dirty="0"/>
              <a:t> un </a:t>
            </a:r>
            <a:r>
              <a:rPr lang="en-US" sz="1400" b="1" dirty="0">
                <a:solidFill>
                  <a:schemeClr val="accent6">
                    <a:lumMod val="75000"/>
                  </a:schemeClr>
                </a:solidFill>
              </a:rPr>
              <a:t>array</a:t>
            </a:r>
            <a:r>
              <a:rPr lang="en-US" sz="1400" dirty="0"/>
              <a:t>, se </a:t>
            </a:r>
            <a:r>
              <a:rPr lang="en-US" sz="1400" dirty="0" err="1"/>
              <a:t>agrega</a:t>
            </a:r>
            <a:r>
              <a:rPr lang="en-US" sz="1400" dirty="0"/>
              <a:t> un par de </a:t>
            </a:r>
            <a:r>
              <a:rPr lang="en-US" sz="1400" dirty="0" err="1"/>
              <a:t>corchetes</a:t>
            </a:r>
            <a:r>
              <a:rPr lang="en-US" sz="1400" dirty="0"/>
              <a:t> </a:t>
            </a:r>
            <a:r>
              <a:rPr lang="en-US" sz="1400" dirty="0" err="1"/>
              <a:t>vacíos</a:t>
            </a:r>
            <a:r>
              <a:rPr lang="en-US" sz="1400" dirty="0"/>
              <a:t> al </a:t>
            </a:r>
            <a:r>
              <a:rPr lang="en-US" sz="1400" dirty="0" err="1"/>
              <a:t>tipo</a:t>
            </a:r>
            <a:r>
              <a:rPr lang="en-US" sz="1400" dirty="0"/>
              <a:t> de </a:t>
            </a:r>
            <a:r>
              <a:rPr lang="en-US" sz="1400" dirty="0" err="1"/>
              <a:t>datos</a:t>
            </a:r>
            <a:r>
              <a:rPr lang="en-US" sz="1400" dirty="0"/>
              <a:t> que </a:t>
            </a:r>
            <a:r>
              <a:rPr lang="en-US" sz="1400" dirty="0" err="1"/>
              <a:t>contendrá</a:t>
            </a:r>
            <a:r>
              <a:rPr lang="en-US" sz="1400" dirty="0"/>
              <a:t> el </a:t>
            </a:r>
            <a:r>
              <a:rPr lang="en-US" sz="1400" b="1" dirty="0">
                <a:solidFill>
                  <a:schemeClr val="accent6">
                    <a:lumMod val="75000"/>
                  </a:schemeClr>
                </a:solidFill>
              </a:rPr>
              <a:t>array</a:t>
            </a:r>
            <a:r>
              <a:rPr lang="en-US" sz="1400" dirty="0"/>
              <a:t>, </a:t>
            </a:r>
            <a:r>
              <a:rPr lang="en-US" sz="1400" dirty="0" err="1"/>
              <a:t>seguido</a:t>
            </a:r>
            <a:r>
              <a:rPr lang="en-US" sz="1400" dirty="0"/>
              <a:t> por el </a:t>
            </a:r>
            <a:r>
              <a:rPr lang="en-US" sz="1400" dirty="0" err="1"/>
              <a:t>nombre</a:t>
            </a:r>
            <a:r>
              <a:rPr lang="en-US" sz="1400" dirty="0"/>
              <a:t> de la variable array. A cada uno de los valores individuales de un array se los conoce como </a:t>
            </a:r>
            <a:r>
              <a:rPr lang="en-US" sz="1400" b="1" dirty="0">
                <a:solidFill>
                  <a:schemeClr val="accent6">
                    <a:lumMod val="75000"/>
                  </a:schemeClr>
                </a:solidFill>
              </a:rPr>
              <a:t>items o elementos</a:t>
            </a:r>
            <a:r>
              <a:rPr lang="en-US" sz="1400" dirty="0"/>
              <a:t>. </a:t>
            </a:r>
          </a:p>
          <a:p>
            <a:pPr marL="0" indent="0">
              <a:buNone/>
            </a:pPr>
            <a:endParaRPr lang="en-US" sz="1400" dirty="0"/>
          </a:p>
          <a:p>
            <a:pPr marL="0" indent="0">
              <a:buNone/>
            </a:pPr>
            <a:r>
              <a:rPr lang="en-US" sz="1400" dirty="0"/>
              <a:t>Se </a:t>
            </a:r>
            <a:r>
              <a:rPr lang="en-US" sz="1400" dirty="0" err="1"/>
              <a:t>puede</a:t>
            </a:r>
            <a:r>
              <a:rPr lang="en-US" sz="1400" dirty="0"/>
              <a:t> </a:t>
            </a:r>
            <a:r>
              <a:rPr lang="en-US" sz="1400" dirty="0" err="1"/>
              <a:t>declarar</a:t>
            </a:r>
            <a:r>
              <a:rPr lang="en-US" sz="1400" dirty="0"/>
              <a:t> un array de </a:t>
            </a:r>
            <a:r>
              <a:rPr lang="en-US" sz="1400" dirty="0" err="1"/>
              <a:t>cualquier</a:t>
            </a:r>
            <a:r>
              <a:rPr lang="en-US" sz="1400" dirty="0"/>
              <a:t> </a:t>
            </a:r>
            <a:r>
              <a:rPr lang="en-US" sz="1400" dirty="0" err="1"/>
              <a:t>tipo</a:t>
            </a:r>
            <a:r>
              <a:rPr lang="en-US" sz="1400" dirty="0"/>
              <a:t> de </a:t>
            </a:r>
            <a:r>
              <a:rPr lang="en-US" sz="1400" dirty="0" err="1"/>
              <a:t>datos</a:t>
            </a:r>
            <a:r>
              <a:rPr lang="en-US" sz="1400" dirty="0"/>
              <a:t>.</a:t>
            </a:r>
          </a:p>
          <a:p>
            <a:pPr marL="0" indent="0">
              <a:buNone/>
            </a:pPr>
            <a:endParaRPr lang="en-US" sz="1400" dirty="0"/>
          </a:p>
          <a:p>
            <a:pPr marL="0" indent="0">
              <a:buNone/>
            </a:pPr>
            <a:r>
              <a:rPr lang="en-US" sz="1400" dirty="0"/>
              <a:t>Un array se puede declarar,inicializar e inicializar sus elementos por separado, ó en una sentencia cuando se tienen los valores literales definidos de todos sus elementos. Además en este caso el tipo del array puede ser inferido del tipo de los elementos.</a:t>
            </a:r>
          </a:p>
          <a:p>
            <a:pPr marL="0" indent="0">
              <a:buNone/>
            </a:pPr>
            <a:endParaRPr lang="en-US" sz="1400" dirty="0"/>
          </a:p>
          <a:p>
            <a:pPr marL="0" indent="0">
              <a:buNone/>
            </a:pPr>
            <a:r>
              <a:rPr lang="en-US" sz="1400" b="1" dirty="0">
                <a:solidFill>
                  <a:schemeClr val="accent6">
                    <a:lumMod val="75000"/>
                  </a:schemeClr>
                </a:solidFill>
              </a:rPr>
              <a:t>var nums = new[] {45, 78, 20, 50, 90}; // int array</a:t>
            </a:r>
          </a:p>
          <a:p>
            <a:pPr marL="0" indent="0">
              <a:buNone/>
            </a:pPr>
            <a:r>
              <a:rPr lang="en-US" sz="1400" dirty="0"/>
              <a:t>La longitud del array es fija y definida durante su inicialización. </a:t>
            </a:r>
          </a:p>
          <a:p>
            <a:endParaRPr lang="en-BO" sz="1400" dirty="0"/>
          </a:p>
        </p:txBody>
      </p:sp>
      <p:sp>
        <p:nvSpPr>
          <p:cNvPr id="5" name="TextBox 4">
            <a:extLst>
              <a:ext uri="{FF2B5EF4-FFF2-40B4-BE49-F238E27FC236}">
                <a16:creationId xmlns:a16="http://schemas.microsoft.com/office/drawing/2014/main" id="{9C4F800D-773E-304C-A21C-2C04594D8D18}"/>
              </a:ext>
            </a:extLst>
          </p:cNvPr>
          <p:cNvSpPr txBox="1"/>
          <p:nvPr/>
        </p:nvSpPr>
        <p:spPr>
          <a:xfrm>
            <a:off x="5643154" y="1444744"/>
            <a:ext cx="5710645" cy="494750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400" b="1" dirty="0"/>
              <a:t>static void Main() =&gt; </a:t>
            </a:r>
            <a:r>
              <a:rPr lang="en-US" sz="1400" b="1" dirty="0" err="1"/>
              <a:t>Iniciar</a:t>
            </a:r>
            <a:r>
              <a:rPr lang="en-US" sz="1400" b="1" dirty="0"/>
              <a:t>();</a:t>
            </a:r>
          </a:p>
          <a:p>
            <a:r>
              <a:rPr lang="en-US" sz="1400" b="1" dirty="0"/>
              <a:t>static void </a:t>
            </a:r>
            <a:r>
              <a:rPr lang="en-US" sz="1400" b="1" dirty="0" err="1"/>
              <a:t>Iniciar</a:t>
            </a:r>
            <a:r>
              <a:rPr lang="en-US" sz="1400" b="1" dirty="0"/>
              <a:t>() </a:t>
            </a:r>
          </a:p>
          <a:p>
            <a:r>
              <a:rPr lang="en-US" sz="1400" b="1" dirty="0"/>
              <a:t>{</a:t>
            </a:r>
          </a:p>
          <a:p>
            <a:r>
              <a:rPr lang="en-US" sz="1400" b="1" dirty="0"/>
              <a:t>      </a:t>
            </a:r>
            <a:r>
              <a:rPr lang="en-US" sz="1400" b="1" dirty="0">
                <a:solidFill>
                  <a:schemeClr val="accent2">
                    <a:lumMod val="40000"/>
                    <a:lumOff val="60000"/>
                  </a:schemeClr>
                </a:solidFill>
              </a:rPr>
              <a:t>int[] </a:t>
            </a:r>
            <a:r>
              <a:rPr lang="en-US" sz="1400" b="1" dirty="0" err="1"/>
              <a:t>enteros</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declaración</a:t>
            </a:r>
            <a:r>
              <a:rPr lang="en-US" sz="1400" b="1" dirty="0">
                <a:solidFill>
                  <a:schemeClr val="accent6">
                    <a:lumMod val="60000"/>
                    <a:lumOff val="40000"/>
                  </a:schemeClr>
                </a:solidFill>
              </a:rPr>
              <a:t> un array de </a:t>
            </a:r>
            <a:r>
              <a:rPr lang="en-US" sz="1400" b="1" dirty="0" err="1">
                <a:solidFill>
                  <a:schemeClr val="accent6">
                    <a:lumMod val="60000"/>
                    <a:lumOff val="40000"/>
                  </a:schemeClr>
                </a:solidFill>
              </a:rPr>
              <a:t>enteros</a:t>
            </a:r>
            <a:endParaRPr lang="en-US" sz="1400" b="1" dirty="0">
              <a:solidFill>
                <a:schemeClr val="accent6">
                  <a:lumMod val="60000"/>
                  <a:lumOff val="40000"/>
                </a:schemeClr>
              </a:solidFill>
            </a:endParaRPr>
          </a:p>
          <a:p>
            <a:r>
              <a:rPr lang="en-US" sz="1400" b="1" dirty="0"/>
              <a:t>      </a:t>
            </a:r>
            <a:r>
              <a:rPr lang="en-US" sz="1400" b="1" dirty="0" err="1"/>
              <a:t>enteros</a:t>
            </a:r>
            <a:r>
              <a:rPr lang="en-US" sz="1400" b="1" dirty="0"/>
              <a:t> = </a:t>
            </a:r>
            <a:r>
              <a:rPr lang="en-US" sz="1400" b="1" dirty="0">
                <a:solidFill>
                  <a:schemeClr val="accent2">
                    <a:lumMod val="40000"/>
                    <a:lumOff val="60000"/>
                  </a:schemeClr>
                </a:solidFill>
              </a:rPr>
              <a:t>new int[10]</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array para 10 </a:t>
            </a:r>
            <a:r>
              <a:rPr lang="en-US" sz="1400" b="1" dirty="0" err="1">
                <a:solidFill>
                  <a:schemeClr val="accent6">
                    <a:lumMod val="60000"/>
                    <a:lumOff val="40000"/>
                  </a:schemeClr>
                </a:solidFill>
              </a:rPr>
              <a:t>enteros</a:t>
            </a:r>
            <a:endParaRPr lang="en-US" sz="1400" b="1" dirty="0">
              <a:solidFill>
                <a:schemeClr val="accent6">
                  <a:lumMod val="60000"/>
                  <a:lumOff val="40000"/>
                </a:schemeClr>
              </a:solidFill>
            </a:endParaRPr>
          </a:p>
          <a:p>
            <a:r>
              <a:rPr lang="en-US" sz="1400" b="1" dirty="0"/>
              <a:t>      </a:t>
            </a:r>
            <a:r>
              <a:rPr lang="en-US" sz="1400" b="1" dirty="0" err="1">
                <a:solidFill>
                  <a:schemeClr val="accent2">
                    <a:lumMod val="40000"/>
                    <a:lumOff val="60000"/>
                  </a:schemeClr>
                </a:solidFill>
              </a:rPr>
              <a:t>enteros</a:t>
            </a:r>
            <a:r>
              <a:rPr lang="en-US" sz="1400" b="1" dirty="0">
                <a:solidFill>
                  <a:schemeClr val="accent2">
                    <a:lumMod val="40000"/>
                    <a:lumOff val="60000"/>
                  </a:schemeClr>
                </a:solidFill>
              </a:rPr>
              <a:t>[0]</a:t>
            </a:r>
            <a:r>
              <a:rPr lang="en-US" sz="1400" b="1" dirty="0"/>
              <a:t> = 12;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de primer </a:t>
            </a:r>
            <a:r>
              <a:rPr lang="en-US" sz="1400" b="1" dirty="0" err="1">
                <a:solidFill>
                  <a:schemeClr val="accent6">
                    <a:lumMod val="60000"/>
                    <a:lumOff val="40000"/>
                  </a:schemeClr>
                </a:solidFill>
              </a:rPr>
              <a:t>elemento</a:t>
            </a:r>
            <a:endParaRPr lang="en-US" sz="1400" b="1" dirty="0">
              <a:solidFill>
                <a:schemeClr val="accent6">
                  <a:lumMod val="60000"/>
                  <a:lumOff val="40000"/>
                </a:schemeClr>
              </a:solidFill>
            </a:endParaRPr>
          </a:p>
          <a:p>
            <a:r>
              <a:rPr lang="en-US" sz="1400" b="1" dirty="0"/>
              <a:t>      </a:t>
            </a:r>
            <a:r>
              <a:rPr lang="en-US" sz="1400" b="1" dirty="0">
                <a:solidFill>
                  <a:schemeClr val="accent2">
                    <a:lumMod val="40000"/>
                    <a:lumOff val="60000"/>
                  </a:schemeClr>
                </a:solidFill>
              </a:rPr>
              <a:t>string[] palabras</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declaración</a:t>
            </a:r>
            <a:r>
              <a:rPr lang="en-US" sz="1400" b="1" dirty="0">
                <a:solidFill>
                  <a:schemeClr val="accent6">
                    <a:lumMod val="60000"/>
                    <a:lumOff val="40000"/>
                  </a:schemeClr>
                </a:solidFill>
              </a:rPr>
              <a:t> array de strings</a:t>
            </a:r>
          </a:p>
          <a:p>
            <a:r>
              <a:rPr lang="en-US" sz="1400" b="1" dirty="0"/>
              <a:t>      palabras = </a:t>
            </a:r>
            <a:r>
              <a:rPr lang="en-US" sz="1400" b="1" dirty="0">
                <a:solidFill>
                  <a:schemeClr val="accent2">
                    <a:lumMod val="40000"/>
                    <a:lumOff val="60000"/>
                  </a:schemeClr>
                </a:solidFill>
              </a:rPr>
              <a:t>new string[20]</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array para 20 strings</a:t>
            </a:r>
          </a:p>
          <a:p>
            <a:r>
              <a:rPr lang="en-US" sz="1400" b="1" dirty="0"/>
              <a:t>      </a:t>
            </a:r>
            <a:r>
              <a:rPr lang="en-US" sz="1400" b="1" dirty="0">
                <a:solidFill>
                  <a:schemeClr val="accent2">
                    <a:lumMod val="40000"/>
                    <a:lumOff val="60000"/>
                  </a:schemeClr>
                </a:solidFill>
              </a:rPr>
              <a:t>palabras[19]</a:t>
            </a:r>
            <a:r>
              <a:rPr lang="en-US" sz="1400" b="1" dirty="0"/>
              <a:t> = "FIN";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ultimo </a:t>
            </a:r>
            <a:r>
              <a:rPr lang="en-US" sz="1400" b="1" dirty="0" err="1">
                <a:solidFill>
                  <a:schemeClr val="accent6">
                    <a:lumMod val="60000"/>
                    <a:lumOff val="40000"/>
                  </a:schemeClr>
                </a:solidFill>
              </a:rPr>
              <a:t>elemento</a:t>
            </a:r>
            <a:endParaRPr lang="en-US" sz="1400" b="1" dirty="0">
              <a:solidFill>
                <a:schemeClr val="accent6">
                  <a:lumMod val="60000"/>
                  <a:lumOff val="40000"/>
                </a:schemeClr>
              </a:solidFill>
            </a:endParaRPr>
          </a:p>
          <a:p>
            <a:r>
              <a:rPr lang="en-US" sz="1400" b="1" dirty="0"/>
              <a:t>      </a:t>
            </a:r>
            <a:r>
              <a:rPr lang="en-US" sz="1400" b="1" dirty="0">
                <a:solidFill>
                  <a:schemeClr val="accent2">
                    <a:lumMod val="40000"/>
                    <a:lumOff val="60000"/>
                  </a:schemeClr>
                </a:solidFill>
              </a:rPr>
              <a:t>var c = new char[3]</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declaración array</a:t>
            </a:r>
            <a:r>
              <a:rPr lang="en-US" sz="1400" b="1" dirty="0">
                <a:solidFill>
                  <a:schemeClr val="accent6">
                    <a:lumMod val="60000"/>
                    <a:lumOff val="40000"/>
                  </a:schemeClr>
                </a:solidFill>
              </a:rPr>
              <a:t> e </a:t>
            </a:r>
            <a:r>
              <a:rPr lang="en-US" sz="1400" b="1" dirty="0" err="1">
                <a:solidFill>
                  <a:schemeClr val="accent6">
                    <a:lumMod val="60000"/>
                    <a:lumOff val="40000"/>
                  </a:schemeClr>
                </a:solidFill>
              </a:rPr>
              <a:t>inicializción</a:t>
            </a:r>
            <a:r>
              <a:rPr lang="en-US" sz="1400" b="1" dirty="0">
                <a:solidFill>
                  <a:schemeClr val="accent6">
                    <a:lumMod val="60000"/>
                    <a:lumOff val="40000"/>
                  </a:schemeClr>
                </a:solidFill>
              </a:rPr>
              <a:t> </a:t>
            </a:r>
            <a:r>
              <a:rPr lang="en-US" sz="1400" b="1" dirty="0" err="1">
                <a:solidFill>
                  <a:schemeClr val="accent6">
                    <a:lumMod val="60000"/>
                    <a:lumOff val="40000"/>
                  </a:schemeClr>
                </a:solidFill>
              </a:rPr>
              <a:t>implícita</a:t>
            </a:r>
            <a:endParaRPr lang="en-US" sz="1400" b="1" dirty="0">
              <a:solidFill>
                <a:schemeClr val="accent6">
                  <a:lumMod val="60000"/>
                  <a:lumOff val="40000"/>
                </a:schemeClr>
              </a:solidFill>
            </a:endParaRPr>
          </a:p>
          <a:p>
            <a:r>
              <a:rPr lang="en-US" sz="1400" b="1" dirty="0"/>
              <a:t>      </a:t>
            </a:r>
            <a:r>
              <a:rPr lang="en-US" sz="1400" b="1" dirty="0">
                <a:solidFill>
                  <a:schemeClr val="accent2">
                    <a:lumMod val="40000"/>
                    <a:lumOff val="60000"/>
                  </a:schemeClr>
                </a:solidFill>
              </a:rPr>
              <a:t>c[0] = 'a'; c[1] = 'b'; c[2] = 'c’;  </a:t>
            </a:r>
            <a:r>
              <a:rPr lang="en-US" sz="1400" b="1" dirty="0">
                <a:solidFill>
                  <a:schemeClr val="accent6">
                    <a:lumMod val="60000"/>
                    <a:lumOff val="40000"/>
                  </a:schemeClr>
                </a:solidFill>
              </a:rPr>
              <a:t>// inicialización de los tres chars del array</a:t>
            </a:r>
          </a:p>
          <a:p>
            <a:r>
              <a:rPr lang="en-US" sz="1400" b="1" dirty="0">
                <a:solidFill>
                  <a:schemeClr val="accent6">
                    <a:lumMod val="60000"/>
                    <a:lumOff val="40000"/>
                  </a:schemeClr>
                </a:solidFill>
              </a:rPr>
              <a:t>      // Declaración e inicialización completa array decimal con 3 elementos</a:t>
            </a:r>
          </a:p>
          <a:p>
            <a:r>
              <a:rPr lang="en-US" sz="1400" b="1" dirty="0"/>
              <a:t>      </a:t>
            </a:r>
            <a:r>
              <a:rPr lang="en-US" sz="1400" b="1" dirty="0">
                <a:solidFill>
                  <a:schemeClr val="accent2">
                    <a:lumMod val="40000"/>
                    <a:lumOff val="60000"/>
                  </a:schemeClr>
                </a:solidFill>
              </a:rPr>
              <a:t>var m = new decimal[]  {12.8M, 45.9M, 34M}</a:t>
            </a:r>
            <a:r>
              <a:rPr lang="en-US" sz="1400" b="1" dirty="0"/>
              <a:t>; </a:t>
            </a:r>
          </a:p>
          <a:p>
            <a:r>
              <a:rPr lang="en-US" sz="1400" b="1" dirty="0">
                <a:solidFill>
                  <a:schemeClr val="accent6">
                    <a:lumMod val="60000"/>
                    <a:lumOff val="40000"/>
                  </a:schemeClr>
                </a:solidFill>
              </a:rPr>
              <a:t>      // Declaración e inicialización implícita de array con 3 elementos</a:t>
            </a:r>
            <a:endParaRPr lang="en-US" sz="1400" b="1" dirty="0"/>
          </a:p>
          <a:p>
            <a:r>
              <a:rPr lang="en-US" sz="1400" b="1" dirty="0"/>
              <a:t>      </a:t>
            </a:r>
            <a:r>
              <a:rPr lang="en-US" sz="1400" b="1" dirty="0">
                <a:solidFill>
                  <a:schemeClr val="accent2">
                    <a:lumMod val="40000"/>
                    <a:lumOff val="60000"/>
                  </a:schemeClr>
                </a:solidFill>
              </a:rPr>
              <a:t>var </a:t>
            </a:r>
            <a:r>
              <a:rPr lang="en-US" sz="1400" b="1" dirty="0" err="1">
                <a:solidFill>
                  <a:schemeClr val="accent2">
                    <a:lumMod val="40000"/>
                    <a:lumOff val="60000"/>
                  </a:schemeClr>
                </a:solidFill>
              </a:rPr>
              <a:t>estaciones</a:t>
            </a:r>
            <a:r>
              <a:rPr lang="en-US" sz="1400" b="1" dirty="0">
                <a:solidFill>
                  <a:schemeClr val="accent2">
                    <a:lumMod val="40000"/>
                    <a:lumOff val="60000"/>
                  </a:schemeClr>
                </a:solidFill>
              </a:rPr>
              <a:t> = new[] {"</a:t>
            </a:r>
            <a:r>
              <a:rPr lang="en-US" sz="1400" b="1" dirty="0" err="1">
                <a:solidFill>
                  <a:schemeClr val="accent2">
                    <a:lumMod val="40000"/>
                    <a:lumOff val="60000"/>
                  </a:schemeClr>
                </a:solidFill>
              </a:rPr>
              <a:t>Invierno</a:t>
            </a:r>
            <a:r>
              <a:rPr lang="en-US" sz="1400" b="1" dirty="0">
                <a:solidFill>
                  <a:schemeClr val="accent2">
                    <a:lumMod val="40000"/>
                    <a:lumOff val="60000"/>
                  </a:schemeClr>
                </a:solidFill>
              </a:rPr>
              <a:t>", "Primavera", "Verano", "</a:t>
            </a:r>
            <a:r>
              <a:rPr lang="en-US" sz="1400" b="1" dirty="0" err="1">
                <a:solidFill>
                  <a:schemeClr val="accent2">
                    <a:lumMod val="40000"/>
                    <a:lumOff val="60000"/>
                  </a:schemeClr>
                </a:solidFill>
              </a:rPr>
              <a:t>Otoño</a:t>
            </a:r>
            <a:r>
              <a:rPr lang="en-US" sz="1400" b="1" dirty="0">
                <a:solidFill>
                  <a:schemeClr val="accent2">
                    <a:lumMod val="40000"/>
                    <a:lumOff val="60000"/>
                  </a:schemeClr>
                </a:solidFill>
              </a:rPr>
              <a:t>"}</a:t>
            </a:r>
            <a:r>
              <a:rPr lang="en-US" sz="1400" b="1" dirty="0"/>
              <a:t>; </a:t>
            </a:r>
          </a:p>
          <a:p>
            <a:r>
              <a:rPr lang="en-US" sz="1400" b="1" dirty="0"/>
              <a:t>      WriteLine($"</a:t>
            </a:r>
            <a:r>
              <a:rPr lang="en-US" sz="1400" b="1" dirty="0" err="1"/>
              <a:t>enteros</a:t>
            </a:r>
            <a:r>
              <a:rPr lang="en-US" sz="1400" b="1" dirty="0"/>
              <a:t>[0] = {</a:t>
            </a:r>
            <a:r>
              <a:rPr lang="en-US" sz="1400" b="1" dirty="0" err="1">
                <a:solidFill>
                  <a:schemeClr val="accent2">
                    <a:lumMod val="40000"/>
                    <a:lumOff val="60000"/>
                  </a:schemeClr>
                </a:solidFill>
              </a:rPr>
              <a:t>enteros</a:t>
            </a:r>
            <a:r>
              <a:rPr lang="en-US" sz="1400" b="1" dirty="0">
                <a:solidFill>
                  <a:schemeClr val="accent2">
                    <a:lumMod val="40000"/>
                    <a:lumOff val="60000"/>
                  </a:schemeClr>
                </a:solidFill>
              </a:rPr>
              <a:t>[0]</a:t>
            </a:r>
            <a:r>
              <a:rPr lang="en-US" sz="1400" b="1" dirty="0"/>
              <a:t>}");</a:t>
            </a:r>
          </a:p>
          <a:p>
            <a:r>
              <a:rPr lang="en-US" sz="1400" b="1" dirty="0"/>
              <a:t>      WriteLine ($"c[0..3] = {</a:t>
            </a:r>
            <a:r>
              <a:rPr lang="en-US" sz="1400" b="1" dirty="0">
                <a:solidFill>
                  <a:schemeClr val="accent2">
                    <a:lumMod val="40000"/>
                    <a:lumOff val="60000"/>
                  </a:schemeClr>
                </a:solidFill>
              </a:rPr>
              <a:t>c[0]</a:t>
            </a:r>
            <a:r>
              <a:rPr lang="en-US" sz="1400" b="1" dirty="0"/>
              <a:t>} {</a:t>
            </a:r>
            <a:r>
              <a:rPr lang="en-US" sz="1400" b="1" dirty="0">
                <a:solidFill>
                  <a:schemeClr val="accent2">
                    <a:lumMod val="40000"/>
                    <a:lumOff val="60000"/>
                  </a:schemeClr>
                </a:solidFill>
              </a:rPr>
              <a:t>c[1]</a:t>
            </a:r>
            <a:r>
              <a:rPr lang="en-US" sz="1400" b="1" dirty="0"/>
              <a:t>} {</a:t>
            </a:r>
            <a:r>
              <a:rPr lang="en-US" sz="1400" b="1" dirty="0">
                <a:solidFill>
                  <a:schemeClr val="accent2">
                    <a:lumMod val="40000"/>
                    <a:lumOff val="60000"/>
                  </a:schemeClr>
                </a:solidFill>
              </a:rPr>
              <a:t>c[2]</a:t>
            </a:r>
            <a:r>
              <a:rPr lang="en-US" sz="1400" b="1" dirty="0"/>
              <a:t>}"); WriteLine(</a:t>
            </a:r>
            <a:r>
              <a:rPr lang="en-US" sz="1400" b="1" dirty="0">
                <a:solidFill>
                  <a:schemeClr val="accent2">
                    <a:lumMod val="40000"/>
                    <a:lumOff val="60000"/>
                  </a:schemeClr>
                </a:solidFill>
              </a:rPr>
              <a:t>palabras[19]</a:t>
            </a:r>
            <a:r>
              <a:rPr lang="en-US" sz="1400" b="1" dirty="0"/>
              <a:t>); </a:t>
            </a:r>
          </a:p>
          <a:p>
            <a:r>
              <a:rPr lang="en-US" sz="1400" b="1" dirty="0"/>
              <a:t>      WriteLine ($"</a:t>
            </a:r>
            <a:r>
              <a:rPr lang="en-US" sz="1400" b="1" dirty="0" err="1"/>
              <a:t>estaciones</a:t>
            </a:r>
            <a:r>
              <a:rPr lang="en-US" sz="1400" b="1" dirty="0"/>
              <a:t>[1] = {</a:t>
            </a:r>
            <a:r>
              <a:rPr lang="en-US" sz="1400" b="1" dirty="0" err="1">
                <a:solidFill>
                  <a:schemeClr val="accent2">
                    <a:lumMod val="40000"/>
                    <a:lumOff val="60000"/>
                  </a:schemeClr>
                </a:solidFill>
              </a:rPr>
              <a:t>estaciones</a:t>
            </a:r>
            <a:r>
              <a:rPr lang="en-US" sz="1400" b="1" dirty="0">
                <a:solidFill>
                  <a:schemeClr val="accent2">
                    <a:lumMod val="40000"/>
                    <a:lumOff val="60000"/>
                  </a:schemeClr>
                </a:solidFill>
              </a:rPr>
              <a:t>[1]</a:t>
            </a:r>
            <a:r>
              <a:rPr lang="en-US" sz="1400" b="1" dirty="0"/>
              <a:t>}");</a:t>
            </a:r>
          </a:p>
          <a:p>
            <a:r>
              <a:rPr lang="en-US" sz="1400" b="1" dirty="0"/>
              <a:t>}</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Tree>
    <p:extLst>
      <p:ext uri="{BB962C8B-B14F-4D97-AF65-F5344CB8AC3E}">
        <p14:creationId xmlns:p14="http://schemas.microsoft.com/office/powerpoint/2010/main" val="4039541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E94C-9CA4-8648-A7A1-3CB3537A3A09}"/>
              </a:ext>
            </a:extLst>
          </p:cNvPr>
          <p:cNvSpPr>
            <a:spLocks noGrp="1"/>
          </p:cNvSpPr>
          <p:nvPr>
            <p:ph type="title"/>
          </p:nvPr>
        </p:nvSpPr>
        <p:spPr/>
        <p:txBody>
          <a:bodyPr/>
          <a:lstStyle/>
          <a:p>
            <a:r>
              <a:rPr lang="en-BO"/>
              <a:t>if – else: tomando decisiones</a:t>
            </a:r>
          </a:p>
        </p:txBody>
      </p:sp>
      <p:sp>
        <p:nvSpPr>
          <p:cNvPr id="3" name="Content Placeholder 2">
            <a:extLst>
              <a:ext uri="{FF2B5EF4-FFF2-40B4-BE49-F238E27FC236}">
                <a16:creationId xmlns:a16="http://schemas.microsoft.com/office/drawing/2014/main" id="{551BBC48-8326-BA40-A09E-2A0EA76426CF}"/>
              </a:ext>
            </a:extLst>
          </p:cNvPr>
          <p:cNvSpPr>
            <a:spLocks noGrp="1"/>
          </p:cNvSpPr>
          <p:nvPr>
            <p:ph idx="1"/>
          </p:nvPr>
        </p:nvSpPr>
        <p:spPr>
          <a:xfrm>
            <a:off x="838199" y="1825625"/>
            <a:ext cx="4726577" cy="4351338"/>
          </a:xfrm>
        </p:spPr>
        <p:txBody>
          <a:bodyPr>
            <a:normAutofit fontScale="70000" lnSpcReduction="20000"/>
          </a:bodyPr>
          <a:lstStyle/>
          <a:p>
            <a:pPr marL="0" indent="0" algn="just">
              <a:buNone/>
            </a:pPr>
            <a:r>
              <a:rPr lang="en-US" dirty="0"/>
              <a:t>La </a:t>
            </a:r>
            <a:r>
              <a:rPr lang="en-US" dirty="0" err="1"/>
              <a:t>instrucción</a:t>
            </a:r>
            <a:r>
              <a:rPr lang="en-US" dirty="0"/>
              <a:t> o </a:t>
            </a:r>
            <a:r>
              <a:rPr lang="en-US" b="1" dirty="0" err="1">
                <a:solidFill>
                  <a:schemeClr val="accent6">
                    <a:lumMod val="75000"/>
                  </a:schemeClr>
                </a:solidFill>
              </a:rPr>
              <a:t>sentencia</a:t>
            </a:r>
            <a:r>
              <a:rPr lang="en-US" b="1" dirty="0">
                <a:solidFill>
                  <a:schemeClr val="accent6">
                    <a:lumMod val="75000"/>
                  </a:schemeClr>
                </a:solidFill>
              </a:rPr>
              <a:t> </a:t>
            </a:r>
            <a:r>
              <a:rPr lang="en-US" b="1" dirty="0" err="1">
                <a:solidFill>
                  <a:schemeClr val="accent6">
                    <a:lumMod val="75000"/>
                  </a:schemeClr>
                </a:solidFill>
              </a:rPr>
              <a:t>condicional</a:t>
            </a:r>
            <a:r>
              <a:rPr lang="en-US" b="1" dirty="0">
                <a:solidFill>
                  <a:schemeClr val="accent6">
                    <a:lumMod val="75000"/>
                  </a:schemeClr>
                </a:solidFill>
              </a:rPr>
              <a:t> “if”</a:t>
            </a:r>
            <a:r>
              <a:rPr lang="en-US" dirty="0"/>
              <a:t>, del </a:t>
            </a:r>
            <a:r>
              <a:rPr lang="en-US" dirty="0" err="1"/>
              <a:t>inglés</a:t>
            </a:r>
            <a:r>
              <a:rPr lang="en-US" dirty="0"/>
              <a:t> “</a:t>
            </a:r>
            <a:r>
              <a:rPr lang="en-US" dirty="0" err="1"/>
              <a:t>si</a:t>
            </a:r>
            <a:r>
              <a:rPr lang="en-US" dirty="0"/>
              <a:t>”, </a:t>
            </a:r>
            <a:r>
              <a:rPr lang="en-US" dirty="0" err="1"/>
              <a:t>permite</a:t>
            </a:r>
            <a:r>
              <a:rPr lang="en-US" dirty="0"/>
              <a:t> </a:t>
            </a:r>
            <a:r>
              <a:rPr lang="en-US" dirty="0" err="1"/>
              <a:t>ejecutar</a:t>
            </a:r>
            <a:r>
              <a:rPr lang="en-US" dirty="0"/>
              <a:t> un </a:t>
            </a:r>
            <a:r>
              <a:rPr lang="en-US" dirty="0" err="1"/>
              <a:t>bloque</a:t>
            </a:r>
            <a:r>
              <a:rPr lang="en-US" dirty="0"/>
              <a:t> de </a:t>
            </a:r>
            <a:r>
              <a:rPr lang="en-US" dirty="0" err="1"/>
              <a:t>código, entre llaves si hay más de una sentencia,</a:t>
            </a:r>
            <a:r>
              <a:rPr lang="en-US" dirty="0"/>
              <a:t> solo </a:t>
            </a:r>
            <a:r>
              <a:rPr lang="en-US" dirty="0" err="1"/>
              <a:t>si</a:t>
            </a:r>
            <a:r>
              <a:rPr lang="en-US" dirty="0"/>
              <a:t> la expresión </a:t>
            </a:r>
            <a:r>
              <a:rPr lang="en-US" dirty="0" err="1"/>
              <a:t>booleana</a:t>
            </a:r>
            <a:r>
              <a:rPr lang="en-US" dirty="0"/>
              <a:t> dentro de los </a:t>
            </a:r>
            <a:r>
              <a:rPr lang="en-US" dirty="0" err="1"/>
              <a:t>paréntesis</a:t>
            </a:r>
            <a:r>
              <a:rPr lang="en-US" dirty="0"/>
              <a:t> que la </a:t>
            </a:r>
            <a:r>
              <a:rPr lang="en-US" dirty="0" err="1"/>
              <a:t>acompaña</a:t>
            </a:r>
            <a:r>
              <a:rPr lang="en-US" dirty="0"/>
              <a:t> se </a:t>
            </a:r>
            <a:r>
              <a:rPr lang="en-US" b="1" dirty="0" err="1">
                <a:solidFill>
                  <a:schemeClr val="accent6">
                    <a:lumMod val="75000"/>
                  </a:schemeClr>
                </a:solidFill>
              </a:rPr>
              <a:t>evalúa</a:t>
            </a:r>
            <a:r>
              <a:rPr lang="en-US" b="1" dirty="0">
                <a:solidFill>
                  <a:schemeClr val="accent6">
                    <a:lumMod val="75000"/>
                  </a:schemeClr>
                </a:solidFill>
              </a:rPr>
              <a:t> </a:t>
            </a:r>
            <a:r>
              <a:rPr lang="en-US" b="1" dirty="0" err="1">
                <a:solidFill>
                  <a:schemeClr val="accent6">
                    <a:lumMod val="75000"/>
                  </a:schemeClr>
                </a:solidFill>
              </a:rPr>
              <a:t>como</a:t>
            </a:r>
            <a:r>
              <a:rPr lang="en-US" b="1" dirty="0">
                <a:solidFill>
                  <a:schemeClr val="accent6">
                    <a:lumMod val="75000"/>
                  </a:schemeClr>
                </a:solidFill>
              </a:rPr>
              <a:t> </a:t>
            </a:r>
            <a:r>
              <a:rPr lang="en-US" b="1" dirty="0" err="1">
                <a:solidFill>
                  <a:schemeClr val="accent6">
                    <a:lumMod val="75000"/>
                  </a:schemeClr>
                </a:solidFill>
              </a:rPr>
              <a:t>verdadera(true)</a:t>
            </a:r>
            <a:r>
              <a:rPr lang="en-US" dirty="0"/>
              <a:t>. La </a:t>
            </a:r>
            <a:r>
              <a:rPr lang="en-US" dirty="0" err="1"/>
              <a:t>condición</a:t>
            </a:r>
            <a:r>
              <a:rPr lang="en-US" dirty="0"/>
              <a:t> </a:t>
            </a:r>
            <a:r>
              <a:rPr lang="en-US" dirty="0" err="1"/>
              <a:t>puede</a:t>
            </a:r>
            <a:r>
              <a:rPr lang="en-US" dirty="0"/>
              <a:t> </a:t>
            </a:r>
            <a:r>
              <a:rPr lang="en-US" dirty="0" err="1"/>
              <a:t>incluir</a:t>
            </a:r>
            <a:r>
              <a:rPr lang="en-US" dirty="0"/>
              <a:t> </a:t>
            </a:r>
            <a:r>
              <a:rPr lang="en-US" dirty="0" err="1"/>
              <a:t>cualquiera</a:t>
            </a:r>
            <a:r>
              <a:rPr lang="en-US" dirty="0"/>
              <a:t> de los </a:t>
            </a:r>
            <a:r>
              <a:rPr lang="en-US" dirty="0" err="1"/>
              <a:t>operadores</a:t>
            </a:r>
            <a:r>
              <a:rPr lang="en-US" dirty="0"/>
              <a:t> </a:t>
            </a:r>
            <a:r>
              <a:rPr lang="en-US" dirty="0" err="1"/>
              <a:t>lógicos</a:t>
            </a:r>
            <a:r>
              <a:rPr lang="en-US" dirty="0"/>
              <a:t> y de </a:t>
            </a:r>
            <a:r>
              <a:rPr lang="en-US" dirty="0" err="1"/>
              <a:t>comparación</a:t>
            </a:r>
            <a:r>
              <a:rPr lang="en-US" dirty="0"/>
              <a:t> </a:t>
            </a:r>
            <a:r>
              <a:rPr lang="en-US" dirty="0" err="1"/>
              <a:t>soportados</a:t>
            </a:r>
            <a:r>
              <a:rPr lang="en-US" dirty="0"/>
              <a:t> por el </a:t>
            </a:r>
            <a:r>
              <a:rPr lang="en-US" dirty="0" err="1"/>
              <a:t>lenguaje</a:t>
            </a:r>
            <a:r>
              <a:rPr lang="en-US" dirty="0"/>
              <a:t>.</a:t>
            </a:r>
          </a:p>
          <a:p>
            <a:pPr marL="0" indent="0" algn="just">
              <a:buNone/>
            </a:pPr>
            <a:endParaRPr lang="en-US" dirty="0"/>
          </a:p>
          <a:p>
            <a:pPr marL="0" indent="0" algn="just">
              <a:buNone/>
            </a:pPr>
            <a:r>
              <a:rPr lang="en-US" dirty="0"/>
              <a:t>Opcionalmente luego se puede adicionar un bloque complementario de código a esta sentencia, precedido por el keyword </a:t>
            </a:r>
            <a:r>
              <a:rPr lang="en-US" b="1" dirty="0">
                <a:solidFill>
                  <a:schemeClr val="accent6">
                    <a:lumMod val="75000"/>
                  </a:schemeClr>
                </a:solidFill>
              </a:rPr>
              <a:t>“else”</a:t>
            </a:r>
            <a:r>
              <a:rPr lang="en-US" dirty="0"/>
              <a:t>, del inglés “si no”, que se ejecuta </a:t>
            </a:r>
            <a:r>
              <a:rPr lang="en-US" b="1" dirty="0">
                <a:solidFill>
                  <a:schemeClr val="accent6">
                    <a:lumMod val="75000"/>
                  </a:schemeClr>
                </a:solidFill>
              </a:rPr>
              <a:t>solo si la expresión booleana dentro de los paréntesis del if, resulta falsa(false)</a:t>
            </a:r>
            <a:r>
              <a:rPr lang="en-US" dirty="0"/>
              <a:t>. </a:t>
            </a:r>
            <a:endParaRPr lang="en-BO" dirty="0"/>
          </a:p>
          <a:p>
            <a:endParaRPr lang="en-BO"/>
          </a:p>
        </p:txBody>
      </p:sp>
      <p:sp>
        <p:nvSpPr>
          <p:cNvPr id="4" name="TextBox 3">
            <a:extLst>
              <a:ext uri="{FF2B5EF4-FFF2-40B4-BE49-F238E27FC236}">
                <a16:creationId xmlns:a16="http://schemas.microsoft.com/office/drawing/2014/main" id="{B211A1E1-02EC-0146-93BD-92F901D940F4}"/>
              </a:ext>
            </a:extLst>
          </p:cNvPr>
          <p:cNvSpPr txBox="1"/>
          <p:nvPr/>
        </p:nvSpPr>
        <p:spPr>
          <a:xfrm>
            <a:off x="6435633" y="1375076"/>
            <a:ext cx="4918165" cy="380104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200" b="1" dirty="0"/>
              <a:t>static void Main() =&gt; </a:t>
            </a:r>
            <a:r>
              <a:rPr lang="en-US" sz="1200" b="1" dirty="0" err="1"/>
              <a:t>Iniciar</a:t>
            </a:r>
            <a:r>
              <a:rPr lang="en-US" sz="1200" b="1" dirty="0"/>
              <a:t>();</a:t>
            </a:r>
          </a:p>
          <a:p>
            <a:r>
              <a:rPr lang="en-US" sz="1200" b="1" dirty="0"/>
              <a:t>static void </a:t>
            </a:r>
            <a:r>
              <a:rPr lang="en-US" sz="1200" b="1" dirty="0" err="1"/>
              <a:t>Iniciar</a:t>
            </a:r>
            <a:r>
              <a:rPr lang="en-US" sz="1200" b="1" dirty="0"/>
              <a:t>() </a:t>
            </a:r>
          </a:p>
          <a:p>
            <a:r>
              <a:rPr lang="en-US" sz="1200" b="1" dirty="0"/>
              <a:t>{</a:t>
            </a:r>
          </a:p>
          <a:p>
            <a:r>
              <a:rPr lang="en-US" sz="1200" b="1" dirty="0">
                <a:solidFill>
                  <a:schemeClr val="bg1"/>
                </a:solidFill>
              </a:rPr>
              <a:t>     var r = </a:t>
            </a:r>
            <a:r>
              <a:rPr lang="en-US" sz="1200" b="1" dirty="0"/>
              <a:t>new Random();      </a:t>
            </a:r>
            <a:r>
              <a:rPr lang="en-US" sz="1200" b="1" dirty="0">
                <a:solidFill>
                  <a:schemeClr val="accent6">
                    <a:lumMod val="60000"/>
                    <a:lumOff val="40000"/>
                  </a:schemeClr>
                </a:solidFill>
              </a:rPr>
              <a:t>// Variable r con objeto de de tipo Random</a:t>
            </a:r>
            <a:r>
              <a:rPr lang="en-US" sz="1200" b="1" dirty="0" err="1">
                <a:solidFill>
                  <a:schemeClr val="accent6">
                    <a:lumMod val="60000"/>
                    <a:lumOff val="40000"/>
                  </a:schemeClr>
                </a:solidFill>
              </a:rPr>
              <a:t> </a:t>
            </a:r>
          </a:p>
          <a:p>
            <a:r>
              <a:rPr lang="en-US" sz="1200" b="1" dirty="0" err="1">
                <a:solidFill>
                  <a:schemeClr val="bg1"/>
                </a:solidFill>
              </a:rPr>
              <a:t>     </a:t>
            </a:r>
            <a:r>
              <a:rPr lang="en-US" sz="1200" b="1" dirty="0"/>
              <a:t>int x = </a:t>
            </a:r>
            <a:r>
              <a:rPr lang="en-US" sz="1200" b="1" dirty="0" err="1"/>
              <a:t>r.Next</a:t>
            </a:r>
            <a:r>
              <a:rPr lang="en-US" sz="1200" b="1" dirty="0"/>
              <a:t>(10);               </a:t>
            </a:r>
            <a:r>
              <a:rPr lang="en-US" sz="1200" b="1" dirty="0">
                <a:solidFill>
                  <a:schemeClr val="accent6">
                    <a:lumMod val="60000"/>
                    <a:lumOff val="40000"/>
                  </a:schemeClr>
                </a:solidFill>
              </a:rPr>
              <a:t>// resulta 0, 1… ó 9</a:t>
            </a:r>
          </a:p>
          <a:p>
            <a:r>
              <a:rPr lang="en-US" sz="1200" b="1" dirty="0"/>
              <a:t>     WriteLine($"x = {x} ");</a:t>
            </a:r>
          </a:p>
          <a:p>
            <a:r>
              <a:rPr lang="en-US" sz="1200" b="1" dirty="0"/>
              <a:t>     </a:t>
            </a:r>
            <a:r>
              <a:rPr lang="en-US" sz="1200" b="1" dirty="0">
                <a:solidFill>
                  <a:schemeClr val="accent2">
                    <a:lumMod val="40000"/>
                    <a:lumOff val="60000"/>
                  </a:schemeClr>
                </a:solidFill>
              </a:rPr>
              <a:t>if (x &lt; 5) </a:t>
            </a:r>
          </a:p>
          <a:p>
            <a:r>
              <a:rPr lang="en-US" sz="1200" b="1" dirty="0">
                <a:solidFill>
                  <a:schemeClr val="accent2">
                    <a:lumMod val="40000"/>
                    <a:lumOff val="60000"/>
                  </a:schemeClr>
                </a:solidFill>
              </a:rPr>
              <a:t>     {</a:t>
            </a:r>
          </a:p>
          <a:p>
            <a:pPr lvl="1"/>
            <a:r>
              <a:rPr lang="en-US" sz="1200" b="1" dirty="0" err="1"/>
              <a:t>WriteLine</a:t>
            </a:r>
            <a:r>
              <a:rPr lang="en-US" sz="1200" b="1" dirty="0"/>
              <a:t>("x es </a:t>
            </a:r>
            <a:r>
              <a:rPr lang="en-US" sz="1200" b="1" dirty="0" err="1"/>
              <a:t>menor</a:t>
            </a:r>
            <a:r>
              <a:rPr lang="en-US" sz="1200" b="1" dirty="0"/>
              <a:t> que 5"); </a:t>
            </a:r>
          </a:p>
          <a:p>
            <a:pPr lvl="1" indent="-276225"/>
            <a:r>
              <a:rPr lang="en-US" sz="1200" b="1" dirty="0">
                <a:solidFill>
                  <a:schemeClr val="accent2">
                    <a:lumMod val="40000"/>
                    <a:lumOff val="60000"/>
                  </a:schemeClr>
                </a:solidFill>
              </a:rPr>
              <a:t>}</a:t>
            </a:r>
          </a:p>
          <a:p>
            <a:pPr lvl="1" indent="-276225"/>
            <a:r>
              <a:rPr lang="en-US" sz="1200" b="1" dirty="0">
                <a:solidFill>
                  <a:schemeClr val="accent2">
                    <a:lumMod val="40000"/>
                    <a:lumOff val="60000"/>
                  </a:schemeClr>
                </a:solidFill>
              </a:rPr>
              <a:t>else</a:t>
            </a:r>
          </a:p>
          <a:p>
            <a:pPr lvl="1" indent="-276225"/>
            <a:r>
              <a:rPr lang="en-US" sz="1200" b="1" dirty="0">
                <a:solidFill>
                  <a:schemeClr val="accent2">
                    <a:lumMod val="40000"/>
                    <a:lumOff val="60000"/>
                  </a:schemeClr>
                </a:solidFill>
              </a:rPr>
              <a:t>{</a:t>
            </a:r>
          </a:p>
          <a:p>
            <a:pPr lvl="1" indent="-276225"/>
            <a:r>
              <a:rPr lang="en-US" sz="1200" b="1" dirty="0" err="1"/>
              <a:t>      WriteLine</a:t>
            </a:r>
            <a:r>
              <a:rPr lang="en-US" sz="1200" b="1" dirty="0"/>
              <a:t>("x no es </a:t>
            </a:r>
            <a:r>
              <a:rPr lang="en-US" sz="1200" b="1" dirty="0" err="1"/>
              <a:t>menor</a:t>
            </a:r>
            <a:r>
              <a:rPr lang="en-US" sz="1200" b="1" dirty="0"/>
              <a:t> que 5");</a:t>
            </a:r>
          </a:p>
          <a:p>
            <a:pPr lvl="1" indent="-276225"/>
            <a:r>
              <a:rPr lang="en-US" sz="1200" b="1" dirty="0">
                <a:solidFill>
                  <a:schemeClr val="accent2">
                    <a:lumMod val="40000"/>
                    <a:lumOff val="60000"/>
                  </a:schemeClr>
                </a:solidFill>
              </a:rPr>
              <a:t>}</a:t>
            </a:r>
          </a:p>
          <a:p>
            <a:r>
              <a:rPr lang="en-US" sz="1200" b="1" dirty="0"/>
              <a:t>     WriteLine($"x = {x} ");</a:t>
            </a:r>
          </a:p>
          <a:p>
            <a:r>
              <a:rPr lang="en-US" sz="1200" b="1" dirty="0"/>
              <a:t>}</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0906F8F0-485E-0249-BEF1-40053B982D11}"/>
              </a:ext>
            </a:extLst>
          </p:cNvPr>
          <p:cNvSpPr txBox="1"/>
          <p:nvPr/>
        </p:nvSpPr>
        <p:spPr>
          <a:xfrm>
            <a:off x="6435633" y="5251270"/>
            <a:ext cx="4918165" cy="1538242"/>
          </a:xfrm>
          <a:prstGeom prst="rect">
            <a:avLst/>
          </a:prstGeom>
          <a:noFill/>
        </p:spPr>
        <p:txBody>
          <a:bodyPr wrap="square" rtlCol="0">
            <a:spAutoFit/>
          </a:bodyPr>
          <a:lstStyle/>
          <a:p>
            <a:pPr algn="just">
              <a:lnSpc>
                <a:spcPts val="1600"/>
              </a:lnSpc>
            </a:pPr>
            <a:r>
              <a:rPr lang="en-BO" b="1">
                <a:solidFill>
                  <a:schemeClr val="accent2">
                    <a:lumMod val="75000"/>
                  </a:schemeClr>
                </a:solidFill>
              </a:rPr>
              <a:t>Tip</a:t>
            </a:r>
            <a:r>
              <a:rPr lang="en-BO"/>
              <a:t>. La clase </a:t>
            </a:r>
            <a:r>
              <a:rPr lang="en-BO" b="1">
                <a:solidFill>
                  <a:schemeClr val="accent6">
                    <a:lumMod val="75000"/>
                  </a:schemeClr>
                </a:solidFill>
              </a:rPr>
              <a:t>System.Random</a:t>
            </a:r>
            <a:r>
              <a:rPr lang="en-BO"/>
              <a:t> permite crear objetos para generar números aleatorios enteros y decimales.</a:t>
            </a:r>
          </a:p>
          <a:p>
            <a:pPr algn="just">
              <a:lnSpc>
                <a:spcPts val="1600"/>
              </a:lnSpc>
            </a:pPr>
            <a:r>
              <a:rPr lang="en-BO"/>
              <a:t>Forma de uso, primero se crea un objeto: </a:t>
            </a:r>
            <a:r>
              <a:rPr lang="en-BO" b="1">
                <a:solidFill>
                  <a:schemeClr val="accent6">
                    <a:lumMod val="75000"/>
                  </a:schemeClr>
                </a:solidFill>
              </a:rPr>
              <a:t>new Random()</a:t>
            </a:r>
            <a:r>
              <a:rPr lang="en-BO"/>
              <a:t>, y se lo almacena en una variable del mismo tipo </a:t>
            </a:r>
            <a:r>
              <a:rPr lang="en-BO" b="1">
                <a:solidFill>
                  <a:schemeClr val="accent6">
                    <a:lumMod val="75000"/>
                  </a:schemeClr>
                </a:solidFill>
              </a:rPr>
              <a:t>Random</a:t>
            </a:r>
            <a:r>
              <a:rPr lang="en-BO"/>
              <a:t>, luego a través del objeto se invoca a sus métodos, como el método </a:t>
            </a:r>
            <a:r>
              <a:rPr lang="en-BO" b="1">
                <a:solidFill>
                  <a:schemeClr val="accent6">
                    <a:lumMod val="75000"/>
                  </a:schemeClr>
                </a:solidFill>
              </a:rPr>
              <a:t>Next()</a:t>
            </a:r>
            <a:r>
              <a:rPr lang="en-BO"/>
              <a:t>.</a:t>
            </a:r>
          </a:p>
        </p:txBody>
      </p:sp>
    </p:spTree>
    <p:extLst>
      <p:ext uri="{BB962C8B-B14F-4D97-AF65-F5344CB8AC3E}">
        <p14:creationId xmlns:p14="http://schemas.microsoft.com/office/powerpoint/2010/main" val="15800888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796F-9681-B143-9B9C-F802310CF042}"/>
              </a:ext>
            </a:extLst>
          </p:cNvPr>
          <p:cNvSpPr>
            <a:spLocks noGrp="1"/>
          </p:cNvSpPr>
          <p:nvPr>
            <p:ph type="title"/>
          </p:nvPr>
        </p:nvSpPr>
        <p:spPr/>
        <p:txBody>
          <a:bodyPr/>
          <a:lstStyle/>
          <a:p>
            <a:r>
              <a:rPr lang="en-BO"/>
              <a:t>while: repitiendo sentencias</a:t>
            </a:r>
          </a:p>
        </p:txBody>
      </p:sp>
      <p:sp>
        <p:nvSpPr>
          <p:cNvPr id="3" name="Content Placeholder 2">
            <a:extLst>
              <a:ext uri="{FF2B5EF4-FFF2-40B4-BE49-F238E27FC236}">
                <a16:creationId xmlns:a16="http://schemas.microsoft.com/office/drawing/2014/main" id="{A6AB12AD-F8AF-B24F-8B52-3B70A137DE32}"/>
              </a:ext>
            </a:extLst>
          </p:cNvPr>
          <p:cNvSpPr>
            <a:spLocks noGrp="1"/>
          </p:cNvSpPr>
          <p:nvPr>
            <p:ph idx="1"/>
          </p:nvPr>
        </p:nvSpPr>
        <p:spPr>
          <a:xfrm>
            <a:off x="838200" y="1690688"/>
            <a:ext cx="4691743" cy="4351338"/>
          </a:xfrm>
        </p:spPr>
        <p:txBody>
          <a:bodyPr>
            <a:normAutofit lnSpcReduction="10000"/>
          </a:bodyPr>
          <a:lstStyle/>
          <a:p>
            <a:pPr marL="0" indent="0" algn="just">
              <a:buNone/>
            </a:pPr>
            <a:endParaRPr lang="en-US" sz="2000" dirty="0"/>
          </a:p>
          <a:p>
            <a:pPr marL="0" indent="0" algn="just">
              <a:buNone/>
            </a:pPr>
            <a:r>
              <a:rPr lang="en-US" sz="2000" dirty="0"/>
              <a:t>La </a:t>
            </a:r>
            <a:r>
              <a:rPr lang="en-US" sz="2000" b="1" dirty="0">
                <a:solidFill>
                  <a:schemeClr val="accent6">
                    <a:lumMod val="75000"/>
                  </a:schemeClr>
                </a:solidFill>
              </a:rPr>
              <a:t>sentencia loop: </a:t>
            </a:r>
            <a:r>
              <a:rPr lang="en-US" sz="2400" b="1" dirty="0">
                <a:solidFill>
                  <a:schemeClr val="accent6">
                    <a:lumMod val="75000"/>
                  </a:schemeClr>
                </a:solidFill>
              </a:rPr>
              <a:t>while</a:t>
            </a:r>
            <a:r>
              <a:rPr lang="en-US" sz="2000" dirty="0"/>
              <a:t>,</a:t>
            </a:r>
            <a:r>
              <a:rPr lang="en-US" sz="2000" b="1" dirty="0">
                <a:solidFill>
                  <a:schemeClr val="accent6">
                    <a:lumMod val="75000"/>
                  </a:schemeClr>
                </a:solidFill>
              </a:rPr>
              <a:t> </a:t>
            </a:r>
            <a:r>
              <a:rPr lang="en-US" sz="2000" dirty="0"/>
              <a:t>consiste en ejcutar el bloque que encierra entre llaves, mientrás la condición entre paréntesis sea </a:t>
            </a:r>
            <a:r>
              <a:rPr lang="en-US" sz="2000" b="1" dirty="0" err="1">
                <a:solidFill>
                  <a:schemeClr val="accent6">
                    <a:lumMod val="75000"/>
                  </a:schemeClr>
                </a:solidFill>
              </a:rPr>
              <a:t>verdadera</a:t>
            </a:r>
            <a:r>
              <a:rPr lang="en-US" sz="2000" dirty="0" err="1"/>
              <a:t> (</a:t>
            </a:r>
            <a:r>
              <a:rPr lang="en-US" sz="2000" b="1" dirty="0" err="1">
                <a:solidFill>
                  <a:schemeClr val="accent6">
                    <a:lumMod val="75000"/>
                  </a:schemeClr>
                </a:solidFill>
              </a:rPr>
              <a:t>true</a:t>
            </a:r>
            <a:r>
              <a:rPr lang="en-US" sz="2000" dirty="0" err="1"/>
              <a:t>)</a:t>
            </a:r>
            <a:r>
              <a:rPr lang="en-US" sz="2000" dirty="0"/>
              <a:t> y </a:t>
            </a:r>
            <a:r>
              <a:rPr lang="en-US" sz="2000" dirty="0" err="1"/>
              <a:t>continuará</a:t>
            </a:r>
            <a:r>
              <a:rPr lang="en-US" sz="2000" dirty="0"/>
              <a:t> </a:t>
            </a:r>
            <a:r>
              <a:rPr lang="en-US" sz="2000" dirty="0" err="1"/>
              <a:t>repetiendo sus sentencias</a:t>
            </a:r>
            <a:r>
              <a:rPr lang="en-US" sz="2000" dirty="0"/>
              <a:t> </a:t>
            </a:r>
            <a:r>
              <a:rPr lang="en-US" sz="2000" dirty="0" err="1"/>
              <a:t>mientras</a:t>
            </a:r>
            <a:r>
              <a:rPr lang="en-US" sz="2000" dirty="0"/>
              <a:t> su </a:t>
            </a:r>
            <a:r>
              <a:rPr lang="en-US" sz="2000" dirty="0" err="1"/>
              <a:t>expresión</a:t>
            </a:r>
            <a:r>
              <a:rPr lang="en-US" sz="2000" dirty="0"/>
              <a:t> </a:t>
            </a:r>
            <a:r>
              <a:rPr lang="en-US" sz="2000" dirty="0" err="1"/>
              <a:t>booleana</a:t>
            </a:r>
            <a:r>
              <a:rPr lang="en-US" sz="2000" dirty="0"/>
              <a:t> siga siendo  </a:t>
            </a:r>
            <a:r>
              <a:rPr lang="en-US" sz="2000" b="1" dirty="0" err="1">
                <a:solidFill>
                  <a:schemeClr val="accent6">
                    <a:lumMod val="75000"/>
                  </a:schemeClr>
                </a:solidFill>
              </a:rPr>
              <a:t>verdadera (true)</a:t>
            </a:r>
            <a:r>
              <a:rPr lang="en-US" sz="2000" dirty="0"/>
              <a:t>.</a:t>
            </a:r>
          </a:p>
          <a:p>
            <a:pPr marL="0" indent="0" algn="just">
              <a:buNone/>
            </a:pPr>
            <a:r>
              <a:rPr lang="en-US" sz="2000" dirty="0"/>
              <a:t>Cuando la evaluación de la condición es falsa (</a:t>
            </a:r>
            <a:r>
              <a:rPr lang="en-US" sz="2000" b="1" dirty="0">
                <a:solidFill>
                  <a:schemeClr val="accent6">
                    <a:lumMod val="75000"/>
                  </a:schemeClr>
                </a:solidFill>
              </a:rPr>
              <a:t>false</a:t>
            </a:r>
            <a:r>
              <a:rPr lang="en-US" sz="2000" dirty="0"/>
              <a:t>), continúa con la primera sentencia a continuación del loop.</a:t>
            </a:r>
          </a:p>
          <a:p>
            <a:pPr marL="0" indent="0" algn="just">
              <a:buNone/>
            </a:pPr>
            <a:endParaRPr lang="en-US" sz="2000" dirty="0" err="1"/>
          </a:p>
          <a:p>
            <a:pPr marL="0" indent="0" algn="just">
              <a:buNone/>
            </a:pPr>
            <a:r>
              <a:rPr lang="en-US" sz="2000" dirty="0" err="1"/>
              <a:t>Se debe tener en cuenta</a:t>
            </a:r>
            <a:r>
              <a:rPr lang="en-US" sz="2000" dirty="0"/>
              <a:t> que la expresión solo se </a:t>
            </a:r>
            <a:r>
              <a:rPr lang="en-US" sz="2000" dirty="0" err="1"/>
              <a:t>verifica</a:t>
            </a:r>
            <a:r>
              <a:rPr lang="en-US" sz="2000" dirty="0"/>
              <a:t> al </a:t>
            </a:r>
            <a:r>
              <a:rPr lang="en-US" sz="2000" dirty="0" err="1"/>
              <a:t>comienzo</a:t>
            </a:r>
            <a:r>
              <a:rPr lang="en-US" sz="2000" dirty="0"/>
              <a:t> de </a:t>
            </a:r>
            <a:r>
              <a:rPr lang="en-US" sz="2000" dirty="0" err="1"/>
              <a:t>cada</a:t>
            </a:r>
            <a:r>
              <a:rPr lang="en-US" sz="2000" dirty="0"/>
              <a:t> </a:t>
            </a:r>
            <a:r>
              <a:rPr lang="en-US" sz="2000" dirty="0" err="1"/>
              <a:t>iteración (como se conoce a cada ejecución completa de las sentencias del loop)</a:t>
            </a:r>
            <a:r>
              <a:rPr lang="en-US" sz="2000" dirty="0"/>
              <a:t>.</a:t>
            </a:r>
            <a:endParaRPr lang="en-BO" sz="2000" dirty="0"/>
          </a:p>
          <a:p>
            <a:endParaRPr lang="en-BO" sz="2000"/>
          </a:p>
        </p:txBody>
      </p:sp>
      <p:sp>
        <p:nvSpPr>
          <p:cNvPr id="4" name="TextBox 3">
            <a:extLst>
              <a:ext uri="{FF2B5EF4-FFF2-40B4-BE49-F238E27FC236}">
                <a16:creationId xmlns:a16="http://schemas.microsoft.com/office/drawing/2014/main" id="{CE983FA0-5896-5F45-A35D-9B4CF53F8218}"/>
              </a:ext>
            </a:extLst>
          </p:cNvPr>
          <p:cNvSpPr txBox="1"/>
          <p:nvPr/>
        </p:nvSpPr>
        <p:spPr>
          <a:xfrm>
            <a:off x="5956663" y="1690688"/>
            <a:ext cx="5397137" cy="440120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dirty="0">
                <a:solidFill>
                  <a:schemeClr val="accent4">
                    <a:lumMod val="40000"/>
                    <a:lumOff val="60000"/>
                  </a:schemeClr>
                </a:solidFill>
              </a:rPr>
              <a:t>using System; using static </a:t>
            </a:r>
            <a:r>
              <a:rPr lang="en-US" sz="1400" b="1" dirty="0" err="1">
                <a:solidFill>
                  <a:schemeClr val="accent4">
                    <a:lumMod val="40000"/>
                    <a:lumOff val="60000"/>
                  </a:schemeClr>
                </a:solidFill>
              </a:rPr>
              <a:t>System.Console</a:t>
            </a:r>
            <a:r>
              <a:rPr lang="en-US" sz="1400" b="1" dirty="0">
                <a:solidFill>
                  <a:schemeClr val="accent4">
                    <a:lumMod val="40000"/>
                    <a:lumOff val="60000"/>
                  </a:schemeClr>
                </a:solidFill>
              </a:rPr>
              <a:t>; namespace CursoCSharp {  class </a:t>
            </a:r>
            <a:r>
              <a:rPr lang="en-US" sz="1400" b="1" dirty="0" err="1">
                <a:solidFill>
                  <a:schemeClr val="accent4">
                    <a:lumMod val="40000"/>
                    <a:lumOff val="60000"/>
                  </a:schemeClr>
                </a:solidFill>
              </a:rPr>
              <a:t>Global</a:t>
            </a:r>
            <a:r>
              <a:rPr lang="en-US" sz="1400" b="1" dirty="0">
                <a:solidFill>
                  <a:schemeClr val="accent4">
                    <a:lumMod val="40000"/>
                    <a:lumOff val="60000"/>
                  </a:schemeClr>
                </a:solidFill>
              </a:rPr>
              <a:t> { </a:t>
            </a:r>
          </a:p>
          <a:p>
            <a:pPr lvl="1"/>
            <a:endParaRPr lang="en-US" sz="1400" b="1" dirty="0">
              <a:solidFill>
                <a:schemeClr val="bg1"/>
              </a:solidFill>
            </a:endParaRPr>
          </a:p>
          <a:p>
            <a:r>
              <a:rPr lang="en-US" sz="1400" b="1" dirty="0"/>
              <a:t>static void Main() =&gt; </a:t>
            </a:r>
            <a:r>
              <a:rPr lang="en-US" sz="1400" b="1" dirty="0" err="1"/>
              <a:t>Iniciar</a:t>
            </a:r>
            <a:r>
              <a:rPr lang="en-US" sz="1400" b="1" dirty="0"/>
              <a:t>();</a:t>
            </a:r>
          </a:p>
          <a:p>
            <a:r>
              <a:rPr lang="en-US" sz="1400" b="1" dirty="0"/>
              <a:t>static void </a:t>
            </a:r>
            <a:r>
              <a:rPr lang="en-US" sz="1400" b="1" dirty="0" err="1"/>
              <a:t>Iniciar</a:t>
            </a:r>
            <a:r>
              <a:rPr lang="en-US" sz="1400" b="1" dirty="0"/>
              <a:t>() </a:t>
            </a:r>
          </a:p>
          <a:p>
            <a:r>
              <a:rPr lang="en-US" sz="1400" b="1" dirty="0"/>
              <a:t>{</a:t>
            </a:r>
          </a:p>
          <a:p>
            <a:r>
              <a:rPr lang="en-US" sz="1400" b="1" dirty="0">
                <a:solidFill>
                  <a:schemeClr val="bg1"/>
                </a:solidFill>
              </a:rPr>
              <a:t>     WriteLine("Multiplos de 3");</a:t>
            </a:r>
          </a:p>
          <a:p>
            <a:r>
              <a:rPr lang="en-US" sz="1400" b="1" dirty="0">
                <a:solidFill>
                  <a:schemeClr val="bg1"/>
                </a:solidFill>
              </a:rPr>
              <a:t>     WriteLine();     	</a:t>
            </a:r>
            <a:r>
              <a:rPr lang="en-US" sz="1400" b="1" dirty="0">
                <a:solidFill>
                  <a:schemeClr val="accent6">
                    <a:lumMod val="60000"/>
                    <a:lumOff val="40000"/>
                  </a:schemeClr>
                </a:solidFill>
              </a:rPr>
              <a:t>// Línea en blanco</a:t>
            </a:r>
          </a:p>
          <a:p>
            <a:r>
              <a:rPr lang="en-US" sz="1400" b="1" dirty="0">
                <a:solidFill>
                  <a:schemeClr val="bg1"/>
                </a:solidFill>
              </a:rPr>
              <a:t>     Write("{ ");</a:t>
            </a:r>
          </a:p>
          <a:p>
            <a:r>
              <a:rPr lang="en-US" sz="1400" b="1" dirty="0">
                <a:solidFill>
                  <a:schemeClr val="bg1"/>
                </a:solidFill>
              </a:rPr>
              <a:t>     int n = 1;</a:t>
            </a:r>
          </a:p>
          <a:p>
            <a:r>
              <a:rPr lang="en-US" sz="1400" b="1" dirty="0">
                <a:solidFill>
                  <a:schemeClr val="bg1"/>
                </a:solidFill>
              </a:rPr>
              <a:t>     </a:t>
            </a:r>
            <a:r>
              <a:rPr lang="en-US" sz="1400" b="1" dirty="0">
                <a:solidFill>
                  <a:schemeClr val="accent2">
                    <a:lumMod val="40000"/>
                    <a:lumOff val="60000"/>
                  </a:schemeClr>
                </a:solidFill>
              </a:rPr>
              <a:t>while (n &lt;= 30)</a:t>
            </a:r>
          </a:p>
          <a:p>
            <a:r>
              <a:rPr lang="en-US" sz="1400" b="1" dirty="0">
                <a:solidFill>
                  <a:schemeClr val="accent2">
                    <a:lumMod val="40000"/>
                    <a:lumOff val="60000"/>
                  </a:schemeClr>
                </a:solidFill>
              </a:rPr>
              <a:t>     {</a:t>
            </a:r>
          </a:p>
          <a:p>
            <a:r>
              <a:rPr lang="en-US" sz="1400" b="1" dirty="0">
                <a:solidFill>
                  <a:schemeClr val="bg1"/>
                </a:solidFill>
              </a:rPr>
              <a:t>           if(n % 3 == 0)</a:t>
            </a:r>
          </a:p>
          <a:p>
            <a:r>
              <a:rPr lang="en-US" sz="1400" b="1" dirty="0">
                <a:solidFill>
                  <a:schemeClr val="bg1"/>
                </a:solidFill>
              </a:rPr>
              <a:t>                 Write($"{n}, ");</a:t>
            </a:r>
          </a:p>
          <a:p>
            <a:r>
              <a:rPr lang="en-US" sz="1400" b="1" dirty="0">
                <a:solidFill>
                  <a:schemeClr val="bg1"/>
                </a:solidFill>
              </a:rPr>
              <a:t>           n++; 		</a:t>
            </a:r>
            <a:r>
              <a:rPr lang="en-US" sz="1400" b="1" dirty="0">
                <a:solidFill>
                  <a:schemeClr val="accent6">
                    <a:lumMod val="60000"/>
                    <a:lumOff val="40000"/>
                  </a:schemeClr>
                </a:solidFill>
              </a:rPr>
              <a:t>// La variable control debe ser incrementada</a:t>
            </a:r>
          </a:p>
          <a:p>
            <a:r>
              <a:rPr lang="en-US" sz="1400" b="1" dirty="0">
                <a:solidFill>
                  <a:schemeClr val="bg1"/>
                </a:solidFill>
              </a:rPr>
              <a:t>     </a:t>
            </a:r>
            <a:r>
              <a:rPr lang="en-US" sz="1400" b="1" dirty="0">
                <a:solidFill>
                  <a:schemeClr val="accent2">
                    <a:lumMod val="40000"/>
                    <a:lumOff val="60000"/>
                  </a:schemeClr>
                </a:solidFill>
              </a:rPr>
              <a:t>}</a:t>
            </a:r>
          </a:p>
          <a:p>
            <a:r>
              <a:rPr lang="en-US" sz="1400" b="1" dirty="0">
                <a:solidFill>
                  <a:schemeClr val="bg1"/>
                </a:solidFill>
              </a:rPr>
              <a:t>     Write("}"); 	</a:t>
            </a:r>
            <a:r>
              <a:rPr lang="en-US" sz="1400" b="1" dirty="0">
                <a:solidFill>
                  <a:schemeClr val="accent6">
                    <a:lumMod val="60000"/>
                    <a:lumOff val="40000"/>
                  </a:schemeClr>
                </a:solidFill>
              </a:rPr>
              <a:t>// { 3, 6, 9, 12, 15, 18, 21, 24, 27, 30, 33 }</a:t>
            </a:r>
          </a:p>
          <a:p>
            <a:r>
              <a:rPr lang="en-US" sz="1400" b="1" dirty="0"/>
              <a:t>}</a:t>
            </a:r>
          </a:p>
          <a:p>
            <a:endParaRPr lang="en-US" sz="1400" b="1" dirty="0">
              <a:solidFill>
                <a:schemeClr val="accent2">
                  <a:lumMod val="40000"/>
                  <a:lumOff val="60000"/>
                </a:schemeClr>
              </a:solidFill>
            </a:endParaRPr>
          </a:p>
          <a:p>
            <a:r>
              <a:rPr lang="en-US" sz="1400" b="1" dirty="0">
                <a:solidFill>
                  <a:schemeClr val="accent4">
                    <a:lumMod val="40000"/>
                    <a:lumOff val="60000"/>
                  </a:schemeClr>
                </a:solidFill>
              </a:rPr>
              <a:t>}}</a:t>
            </a:r>
          </a:p>
        </p:txBody>
      </p:sp>
    </p:spTree>
    <p:extLst>
      <p:ext uri="{BB962C8B-B14F-4D97-AF65-F5344CB8AC3E}">
        <p14:creationId xmlns:p14="http://schemas.microsoft.com/office/powerpoint/2010/main" val="1986591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CA5E-2164-5A49-864E-09DE28A18521}"/>
              </a:ext>
            </a:extLst>
          </p:cNvPr>
          <p:cNvSpPr>
            <a:spLocks noGrp="1"/>
          </p:cNvSpPr>
          <p:nvPr>
            <p:ph type="title"/>
          </p:nvPr>
        </p:nvSpPr>
        <p:spPr/>
        <p:txBody>
          <a:bodyPr/>
          <a:lstStyle/>
          <a:p>
            <a:r>
              <a:rPr lang="en-BO"/>
              <a:t>Argumentos de la línea de comandos</a:t>
            </a:r>
          </a:p>
        </p:txBody>
      </p:sp>
      <p:sp>
        <p:nvSpPr>
          <p:cNvPr id="3" name="Content Placeholder 2">
            <a:extLst>
              <a:ext uri="{FF2B5EF4-FFF2-40B4-BE49-F238E27FC236}">
                <a16:creationId xmlns:a16="http://schemas.microsoft.com/office/drawing/2014/main" id="{14F2CBB6-3761-E745-9225-DF3695244DC6}"/>
              </a:ext>
            </a:extLst>
          </p:cNvPr>
          <p:cNvSpPr>
            <a:spLocks noGrp="1"/>
          </p:cNvSpPr>
          <p:nvPr>
            <p:ph idx="1"/>
          </p:nvPr>
        </p:nvSpPr>
        <p:spPr>
          <a:xfrm>
            <a:off x="838200" y="1491144"/>
            <a:ext cx="4474029" cy="5182479"/>
          </a:xfrm>
        </p:spPr>
        <p:txBody>
          <a:bodyPr>
            <a:noAutofit/>
          </a:bodyPr>
          <a:lstStyle/>
          <a:p>
            <a:pPr marL="0" indent="0" algn="just">
              <a:buNone/>
            </a:pPr>
            <a:r>
              <a:rPr lang="en-BO" sz="1600"/>
              <a:t>Hasta ahora hemos usado únicamente el método </a:t>
            </a:r>
            <a:r>
              <a:rPr lang="en-BO" sz="1600" b="1">
                <a:solidFill>
                  <a:schemeClr val="accent6">
                    <a:lumMod val="75000"/>
                  </a:schemeClr>
                </a:solidFill>
              </a:rPr>
              <a:t>Main() </a:t>
            </a:r>
            <a:r>
              <a:rPr lang="en-BO" sz="1600"/>
              <a:t>sin parámetros. El método </a:t>
            </a:r>
            <a:r>
              <a:rPr lang="en-BO" sz="1600" b="1">
                <a:solidFill>
                  <a:schemeClr val="accent6">
                    <a:lumMod val="75000"/>
                  </a:schemeClr>
                </a:solidFill>
              </a:rPr>
              <a:t>Main()</a:t>
            </a:r>
            <a:r>
              <a:rPr lang="en-BO" sz="1600"/>
              <a:t> </a:t>
            </a:r>
            <a:r>
              <a:rPr lang="en-BO" sz="1600" b="1">
                <a:solidFill>
                  <a:schemeClr val="accent6">
                    <a:lumMod val="75000"/>
                  </a:schemeClr>
                </a:solidFill>
              </a:rPr>
              <a:t>puede usarse con un parámetro que es un array de strings</a:t>
            </a:r>
            <a:r>
              <a:rPr lang="en-BO" sz="1600"/>
              <a:t>, cuando se necesita recibir argumentos de la línea de comandos: </a:t>
            </a:r>
          </a:p>
          <a:p>
            <a:pPr marL="0" indent="0">
              <a:buNone/>
            </a:pPr>
            <a:r>
              <a:rPr lang="en-BO" sz="1600" b="1">
                <a:solidFill>
                  <a:schemeClr val="accent6">
                    <a:lumMod val="75000"/>
                  </a:schemeClr>
                </a:solidFill>
              </a:rPr>
              <a:t>void Main(string[] args) {}</a:t>
            </a:r>
          </a:p>
          <a:p>
            <a:pPr marL="0" indent="0" algn="just">
              <a:buNone/>
            </a:pPr>
            <a:r>
              <a:rPr lang="en-BO" sz="1600"/>
              <a:t>Este método posibilita nuestro programa pasar </a:t>
            </a:r>
            <a:r>
              <a:rPr lang="en-BO" sz="1600" b="1">
                <a:solidFill>
                  <a:schemeClr val="accent6">
                    <a:lumMod val="75000"/>
                  </a:schemeClr>
                </a:solidFill>
              </a:rPr>
              <a:t>argumentos</a:t>
            </a:r>
            <a:r>
              <a:rPr lang="en-BO" sz="1600"/>
              <a:t> que pensamos que pueden ayudar en la automatización de nuestra solución. Cada argumento de la línea es pasado como un elemento del array de strings en forma consecutiva. El primer argumento es el primer elemento del array: </a:t>
            </a:r>
            <a:r>
              <a:rPr lang="en-BO" sz="1600" b="1">
                <a:solidFill>
                  <a:schemeClr val="accent6">
                    <a:lumMod val="75000"/>
                  </a:schemeClr>
                </a:solidFill>
              </a:rPr>
              <a:t>args[0]</a:t>
            </a:r>
            <a:r>
              <a:rPr lang="en-BO" sz="1600"/>
              <a:t>.</a:t>
            </a:r>
          </a:p>
          <a:p>
            <a:pPr marL="0" indent="0" algn="just">
              <a:buNone/>
            </a:pPr>
            <a:r>
              <a:rPr lang="en-BO" sz="1600"/>
              <a:t>El nombre del parámetro puede ser cualquiera, por convención se usa </a:t>
            </a:r>
            <a:r>
              <a:rPr lang="en-BO" sz="1600" b="1">
                <a:solidFill>
                  <a:schemeClr val="accent6">
                    <a:lumMod val="75000"/>
                  </a:schemeClr>
                </a:solidFill>
              </a:rPr>
              <a:t>args</a:t>
            </a:r>
            <a:r>
              <a:rPr lang="en-BO" sz="1600"/>
              <a:t>.</a:t>
            </a:r>
          </a:p>
          <a:p>
            <a:pPr marL="0" indent="0" algn="just">
              <a:buNone/>
            </a:pPr>
            <a:r>
              <a:rPr lang="en-BO" sz="1600"/>
              <a:t>Para pasar los argumentos desde la línea de comandos, el programa se ejecuta colocando los argumentos después del comando run, separados por dos rayas (</a:t>
            </a:r>
            <a:r>
              <a:rPr lang="en-BO" sz="1600" b="1">
                <a:solidFill>
                  <a:schemeClr val="accent6">
                    <a:lumMod val="75000"/>
                  </a:schemeClr>
                </a:solidFill>
              </a:rPr>
              <a:t>--</a:t>
            </a:r>
            <a:r>
              <a:rPr lang="en-BO" sz="1600"/>
              <a:t>) :</a:t>
            </a:r>
          </a:p>
          <a:p>
            <a:pPr marL="0" indent="0" algn="just">
              <a:buNone/>
            </a:pPr>
            <a:endParaRPr lang="en-BO" sz="1600"/>
          </a:p>
          <a:p>
            <a:pPr marL="0" indent="0" algn="just">
              <a:buNone/>
            </a:pPr>
            <a:r>
              <a:rPr lang="en-BO" sz="1600" b="1">
                <a:solidFill>
                  <a:schemeClr val="accent6">
                    <a:lumMod val="75000"/>
                  </a:schemeClr>
                </a:solidFill>
              </a:rPr>
              <a:t>dotnet run -- argumento1 argumento2 ...</a:t>
            </a:r>
          </a:p>
        </p:txBody>
      </p:sp>
      <p:sp>
        <p:nvSpPr>
          <p:cNvPr id="4" name="TextBox 3">
            <a:extLst>
              <a:ext uri="{FF2B5EF4-FFF2-40B4-BE49-F238E27FC236}">
                <a16:creationId xmlns:a16="http://schemas.microsoft.com/office/drawing/2014/main" id="{BA6FCB7E-22FF-BC4A-AF3F-31B613615D28}"/>
              </a:ext>
            </a:extLst>
          </p:cNvPr>
          <p:cNvSpPr txBox="1"/>
          <p:nvPr/>
        </p:nvSpPr>
        <p:spPr>
          <a:xfrm>
            <a:off x="5643155" y="1827921"/>
            <a:ext cx="5710645" cy="450892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400" b="1">
                <a:solidFill>
                  <a:schemeClr val="bg1"/>
                </a:solidFill>
              </a:rPr>
              <a:t>static void Main(</a:t>
            </a:r>
            <a:r>
              <a:rPr lang="en-US" sz="1400" b="1">
                <a:solidFill>
                  <a:schemeClr val="accent2">
                    <a:lumMod val="40000"/>
                    <a:lumOff val="60000"/>
                  </a:schemeClr>
                </a:solidFill>
              </a:rPr>
              <a:t>string[] args</a:t>
            </a:r>
            <a:r>
              <a:rPr lang="en-US" sz="1400" b="1">
                <a:solidFill>
                  <a:schemeClr val="bg1"/>
                </a:solidFill>
              </a:rPr>
              <a:t>) =&gt; Iniciar(args);</a:t>
            </a:r>
          </a:p>
          <a:p>
            <a:r>
              <a:rPr lang="en-US" sz="1400" b="1">
                <a:solidFill>
                  <a:schemeClr val="bg1"/>
                </a:solidFill>
              </a:rPr>
              <a:t>static void Iniciar(</a:t>
            </a:r>
            <a:r>
              <a:rPr lang="en-US" sz="1400" b="1">
                <a:solidFill>
                  <a:schemeClr val="accent2">
                    <a:lumMod val="40000"/>
                    <a:lumOff val="60000"/>
                  </a:schemeClr>
                </a:solidFill>
              </a:rPr>
              <a:t>string[] args</a:t>
            </a:r>
            <a:r>
              <a:rPr lang="en-US" sz="1400" b="1">
                <a:solidFill>
                  <a:schemeClr val="bg1"/>
                </a:solidFill>
              </a:rPr>
              <a:t>) </a:t>
            </a:r>
          </a:p>
          <a:p>
            <a:r>
              <a:rPr lang="en-US" sz="1400" b="1">
                <a:solidFill>
                  <a:schemeClr val="bg1"/>
                </a:solidFill>
              </a:rPr>
              <a:t>{</a:t>
            </a:r>
          </a:p>
          <a:p>
            <a:r>
              <a:rPr lang="en-US" sz="1400" b="1">
                <a:solidFill>
                  <a:schemeClr val="bg1"/>
                </a:solidFill>
              </a:rPr>
              <a:t>      var archivo = </a:t>
            </a:r>
            <a:r>
              <a:rPr lang="en-US" sz="1400" b="1">
                <a:solidFill>
                  <a:schemeClr val="accent2">
                    <a:lumMod val="40000"/>
                    <a:lumOff val="60000"/>
                  </a:schemeClr>
                </a:solidFill>
              </a:rPr>
              <a:t>args[0]</a:t>
            </a:r>
            <a:r>
              <a:rPr lang="en-US" sz="1400" b="1">
                <a:solidFill>
                  <a:schemeClr val="bg1"/>
                </a:solidFill>
              </a:rPr>
              <a:t>; 		</a:t>
            </a:r>
            <a:r>
              <a:rPr lang="en-US" sz="1400" b="1">
                <a:solidFill>
                  <a:schemeClr val="accent6">
                    <a:lumMod val="60000"/>
                    <a:lumOff val="40000"/>
                  </a:schemeClr>
                </a:solidFill>
              </a:rPr>
              <a:t>// nombre de archivo</a:t>
            </a:r>
          </a:p>
          <a:p>
            <a:r>
              <a:rPr lang="en-US" sz="1400" b="1">
                <a:solidFill>
                  <a:schemeClr val="bg1"/>
                </a:solidFill>
              </a:rPr>
              <a:t>      EscribirArchivo(archivo);</a:t>
            </a:r>
          </a:p>
          <a:p>
            <a:r>
              <a:rPr lang="en-US" sz="1400" b="1">
                <a:solidFill>
                  <a:schemeClr val="bg1"/>
                </a:solidFill>
              </a:rPr>
              <a:t>      var texto = ReadAllText(archivo);    </a:t>
            </a:r>
          </a:p>
          <a:p>
            <a:r>
              <a:rPr lang="en-US" sz="1400" b="1">
                <a:solidFill>
                  <a:schemeClr val="bg1"/>
                </a:solidFill>
              </a:rPr>
              <a:t>      WriteLine(texto);</a:t>
            </a:r>
          </a:p>
          <a:p>
            <a:r>
              <a:rPr lang="en-US" sz="1400" b="1">
                <a:solidFill>
                  <a:schemeClr val="bg1"/>
                </a:solidFill>
              </a:rPr>
              <a:t>}</a:t>
            </a:r>
          </a:p>
          <a:p>
            <a:r>
              <a:rPr lang="en-US" sz="1400" b="1">
                <a:solidFill>
                  <a:schemeClr val="bg1"/>
                </a:solidFill>
              </a:rPr>
              <a:t>static void EscribirArchivo(string archivo) =&gt;</a:t>
            </a:r>
          </a:p>
          <a:p>
            <a:r>
              <a:rPr lang="en-US" sz="1400" b="1">
                <a:solidFill>
                  <a:schemeClr val="bg1"/>
                </a:solidFill>
              </a:rPr>
              <a:t>WriteAllText(archivo, </a:t>
            </a:r>
          </a:p>
          <a:p>
            <a:r>
              <a:rPr lang="en-US" sz="1400" b="1">
                <a:solidFill>
                  <a:schemeClr val="bg1"/>
                </a:solidFill>
              </a:rPr>
              <a:t>@"Maria 57</a:t>
            </a:r>
          </a:p>
          <a:p>
            <a:r>
              <a:rPr lang="en-US" sz="1400" b="1">
                <a:solidFill>
                  <a:schemeClr val="bg1"/>
                </a:solidFill>
              </a:rPr>
              <a:t>Pedro 63</a:t>
            </a:r>
          </a:p>
          <a:p>
            <a:r>
              <a:rPr lang="en-US" sz="1400" b="1">
                <a:solidFill>
                  <a:schemeClr val="bg1"/>
                </a:solidFill>
              </a:rPr>
              <a:t>Juan 79</a:t>
            </a:r>
          </a:p>
          <a:p>
            <a:r>
              <a:rPr lang="en-US" sz="1400" b="1">
                <a:solidFill>
                  <a:schemeClr val="bg1"/>
                </a:solidFill>
              </a:rPr>
              <a:t>Elena 88</a:t>
            </a:r>
          </a:p>
          <a:p>
            <a:r>
              <a:rPr lang="en-US" sz="1400" b="1">
                <a:solidFill>
                  <a:schemeClr val="bg1"/>
                </a:solidFill>
              </a:rPr>
              <a:t>Pablo 45</a:t>
            </a:r>
          </a:p>
          <a:p>
            <a:r>
              <a:rPr lang="en-US" sz="1400" b="1">
                <a:solidFill>
                  <a:schemeClr val="bg1"/>
                </a:solidFill>
              </a:rPr>
              <a:t>Hugo 24</a:t>
            </a:r>
          </a:p>
          <a:p>
            <a:r>
              <a:rPr lang="en-US" sz="1400" b="1">
                <a:solidFill>
                  <a:schemeClr val="bg1"/>
                </a:solidFill>
              </a:rPr>
              <a:t>Paola 93"); </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Tree>
    <p:extLst>
      <p:ext uri="{BB962C8B-B14F-4D97-AF65-F5344CB8AC3E}">
        <p14:creationId xmlns:p14="http://schemas.microsoft.com/office/powerpoint/2010/main" val="577654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B289-9F67-694C-A1F8-0BF039369E78}"/>
              </a:ext>
            </a:extLst>
          </p:cNvPr>
          <p:cNvSpPr>
            <a:spLocks noGrp="1"/>
          </p:cNvSpPr>
          <p:nvPr>
            <p:ph type="title"/>
          </p:nvPr>
        </p:nvSpPr>
        <p:spPr/>
        <p:txBody>
          <a:bodyPr>
            <a:normAutofit/>
          </a:bodyPr>
          <a:lstStyle/>
          <a:p>
            <a:r>
              <a:rPr lang="en-BO" sz="3200"/>
              <a:t>return: terminando un método y devolviendo un resultado</a:t>
            </a:r>
          </a:p>
        </p:txBody>
      </p:sp>
      <p:sp>
        <p:nvSpPr>
          <p:cNvPr id="3" name="Content Placeholder 2">
            <a:extLst>
              <a:ext uri="{FF2B5EF4-FFF2-40B4-BE49-F238E27FC236}">
                <a16:creationId xmlns:a16="http://schemas.microsoft.com/office/drawing/2014/main" id="{85DD28B1-3C83-0E4C-863A-F409CEDB0932}"/>
              </a:ext>
            </a:extLst>
          </p:cNvPr>
          <p:cNvSpPr>
            <a:spLocks noGrp="1"/>
          </p:cNvSpPr>
          <p:nvPr>
            <p:ph idx="1"/>
          </p:nvPr>
        </p:nvSpPr>
        <p:spPr>
          <a:xfrm>
            <a:off x="838200" y="1825625"/>
            <a:ext cx="4386943" cy="4351338"/>
          </a:xfrm>
        </p:spPr>
        <p:txBody>
          <a:bodyPr>
            <a:normAutofit fontScale="55000" lnSpcReduction="20000"/>
          </a:bodyPr>
          <a:lstStyle/>
          <a:p>
            <a:pPr marL="0" indent="0">
              <a:buNone/>
            </a:pPr>
            <a:r>
              <a:rPr lang="en-BO"/>
              <a:t>Cuando nuestro programa espera argumentos y el usuario no se los pasa, el programa terminará con un </a:t>
            </a:r>
            <a:r>
              <a:rPr lang="en-BO" b="1">
                <a:solidFill>
                  <a:schemeClr val="accent6">
                    <a:lumMod val="75000"/>
                  </a:schemeClr>
                </a:solidFill>
              </a:rPr>
              <a:t>error de runtime</a:t>
            </a:r>
            <a:r>
              <a:rPr lang="en-BO"/>
              <a:t>:</a:t>
            </a:r>
          </a:p>
          <a:p>
            <a:pPr marL="0" indent="0">
              <a:buNone/>
            </a:pPr>
            <a:r>
              <a:rPr lang="en-US" b="1">
                <a:solidFill>
                  <a:schemeClr val="accent6">
                    <a:lumMod val="75000"/>
                  </a:schemeClr>
                </a:solidFill>
              </a:rPr>
              <a:t>System.IndexOutOfRangeException: Index was outside the bounds of the array</a:t>
            </a:r>
            <a:r>
              <a:rPr lang="en-US"/>
              <a:t>.</a:t>
            </a:r>
          </a:p>
          <a:p>
            <a:pPr marL="0" indent="0">
              <a:buNone/>
            </a:pPr>
            <a:r>
              <a:rPr lang="en-US"/>
              <a:t>Este error indica que estamos usando un array más allá de sus dimensiones. Para averiguar la dimensión (o longitud) de un array, podemos usar su propiedad </a:t>
            </a:r>
            <a:r>
              <a:rPr lang="en-US" b="1">
                <a:solidFill>
                  <a:schemeClr val="accent6">
                    <a:lumMod val="75000"/>
                  </a:schemeClr>
                </a:solidFill>
              </a:rPr>
              <a:t>Length</a:t>
            </a:r>
            <a:r>
              <a:rPr lang="en-US"/>
              <a:t>, que nos devuelve la dimensión del array. De este modo podemos terminar el programa sin que se produzca un error.</a:t>
            </a:r>
          </a:p>
          <a:p>
            <a:pPr marL="0" indent="0">
              <a:buNone/>
            </a:pPr>
            <a:endParaRPr lang="en-US"/>
          </a:p>
          <a:p>
            <a:pPr marL="0" indent="0">
              <a:buNone/>
            </a:pPr>
            <a:r>
              <a:rPr lang="en-US"/>
              <a:t>Para terminar un método, se usa el keyword </a:t>
            </a:r>
            <a:r>
              <a:rPr lang="en-US" sz="3300" b="1">
                <a:solidFill>
                  <a:schemeClr val="accent6">
                    <a:lumMod val="75000"/>
                  </a:schemeClr>
                </a:solidFill>
              </a:rPr>
              <a:t>return</a:t>
            </a:r>
            <a:r>
              <a:rPr lang="en-US"/>
              <a:t>. Cuando el tipo del método es </a:t>
            </a:r>
            <a:r>
              <a:rPr lang="en-US" b="1">
                <a:solidFill>
                  <a:schemeClr val="accent6">
                    <a:lumMod val="75000"/>
                  </a:schemeClr>
                </a:solidFill>
              </a:rPr>
              <a:t>void</a:t>
            </a:r>
            <a:r>
              <a:rPr lang="en-US"/>
              <a:t>, no se devuelve ningún resultado, por lo que se usa solo:</a:t>
            </a:r>
          </a:p>
          <a:p>
            <a:pPr marL="0" indent="0">
              <a:buNone/>
            </a:pPr>
            <a:r>
              <a:rPr lang="en-US"/>
              <a:t> </a:t>
            </a:r>
            <a:r>
              <a:rPr lang="en-US" b="1">
                <a:solidFill>
                  <a:schemeClr val="accent6">
                    <a:lumMod val="75000"/>
                  </a:schemeClr>
                </a:solidFill>
              </a:rPr>
              <a:t>return;</a:t>
            </a:r>
          </a:p>
          <a:p>
            <a:pPr marL="0" indent="0">
              <a:buNone/>
            </a:pPr>
            <a:r>
              <a:rPr lang="en-US"/>
              <a:t>En el caso de que el método sea de un tipo no vacío (</a:t>
            </a:r>
            <a:r>
              <a:rPr lang="en-US" b="1">
                <a:solidFill>
                  <a:schemeClr val="accent6">
                    <a:lumMod val="75000"/>
                  </a:schemeClr>
                </a:solidFill>
              </a:rPr>
              <a:t>void</a:t>
            </a:r>
            <a:r>
              <a:rPr lang="en-US"/>
              <a:t>) se sigue el return con el valor que devuelve el método de acuerdo al tipo estipulado, por ejemplo: </a:t>
            </a:r>
          </a:p>
          <a:p>
            <a:pPr marL="0" indent="0">
              <a:buNone/>
            </a:pPr>
            <a:r>
              <a:rPr lang="en-US" b="1">
                <a:solidFill>
                  <a:schemeClr val="accent6">
                    <a:lumMod val="75000"/>
                  </a:schemeClr>
                </a:solidFill>
              </a:rPr>
              <a:t>return 1; // Para un método de tipo int. </a:t>
            </a:r>
            <a:r>
              <a:rPr lang="en-BO" b="1">
                <a:solidFill>
                  <a:schemeClr val="accent6">
                    <a:lumMod val="75000"/>
                  </a:schemeClr>
                </a:solidFill>
              </a:rPr>
              <a:t> </a:t>
            </a:r>
          </a:p>
        </p:txBody>
      </p:sp>
      <p:sp>
        <p:nvSpPr>
          <p:cNvPr id="4" name="TextBox 3">
            <a:extLst>
              <a:ext uri="{FF2B5EF4-FFF2-40B4-BE49-F238E27FC236}">
                <a16:creationId xmlns:a16="http://schemas.microsoft.com/office/drawing/2014/main" id="{3E77F293-D1E2-824D-B846-6A461C252A1E}"/>
              </a:ext>
            </a:extLst>
          </p:cNvPr>
          <p:cNvSpPr txBox="1"/>
          <p:nvPr/>
        </p:nvSpPr>
        <p:spPr>
          <a:xfrm>
            <a:off x="5643155" y="1423665"/>
            <a:ext cx="5710645" cy="515525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400" b="1">
                <a:solidFill>
                  <a:schemeClr val="bg1"/>
                </a:solidFill>
              </a:rPr>
              <a:t>static void Main(</a:t>
            </a:r>
            <a:r>
              <a:rPr lang="en-US" sz="1400" b="1">
                <a:solidFill>
                  <a:schemeClr val="accent2">
                    <a:lumMod val="40000"/>
                    <a:lumOff val="60000"/>
                  </a:schemeClr>
                </a:solidFill>
              </a:rPr>
              <a:t>string[] args</a:t>
            </a:r>
            <a:r>
              <a:rPr lang="en-US" sz="1400" b="1">
                <a:solidFill>
                  <a:schemeClr val="bg1"/>
                </a:solidFill>
              </a:rPr>
              <a:t>) =&gt; Iniciar(args);</a:t>
            </a:r>
          </a:p>
          <a:p>
            <a:r>
              <a:rPr lang="en-US" sz="1400" b="1">
                <a:solidFill>
                  <a:schemeClr val="bg1"/>
                </a:solidFill>
              </a:rPr>
              <a:t>static void Iniciar(</a:t>
            </a:r>
            <a:r>
              <a:rPr lang="en-US" sz="1400" b="1">
                <a:solidFill>
                  <a:schemeClr val="accent2">
                    <a:lumMod val="40000"/>
                    <a:lumOff val="60000"/>
                  </a:schemeClr>
                </a:solidFill>
              </a:rPr>
              <a:t>string[] args</a:t>
            </a:r>
            <a:r>
              <a:rPr lang="en-US" sz="1400" b="1">
                <a:solidFill>
                  <a:schemeClr val="bg1"/>
                </a:solidFill>
              </a:rPr>
              <a:t>) </a:t>
            </a:r>
          </a:p>
          <a:p>
            <a:r>
              <a:rPr lang="en-US" sz="1400" b="1">
                <a:solidFill>
                  <a:schemeClr val="bg1"/>
                </a:solidFill>
              </a:rPr>
              <a:t>{</a:t>
            </a:r>
          </a:p>
          <a:p>
            <a:r>
              <a:rPr lang="en-US" sz="1400" b="1">
                <a:solidFill>
                  <a:schemeClr val="bg1"/>
                </a:solidFill>
              </a:rPr>
              <a:t>      var archivo = "";		</a:t>
            </a:r>
            <a:r>
              <a:rPr lang="en-US" sz="1400" b="1">
                <a:solidFill>
                  <a:schemeClr val="accent6">
                    <a:lumMod val="60000"/>
                    <a:lumOff val="40000"/>
                  </a:schemeClr>
                </a:solidFill>
              </a:rPr>
              <a:t>// Obligado a inicializar el string</a:t>
            </a:r>
          </a:p>
          <a:p>
            <a:r>
              <a:rPr lang="en-US" sz="1400" b="1">
                <a:solidFill>
                  <a:schemeClr val="bg1"/>
                </a:solidFill>
              </a:rPr>
              <a:t>      </a:t>
            </a:r>
            <a:r>
              <a:rPr lang="en-US" sz="1400" b="1">
                <a:solidFill>
                  <a:schemeClr val="accent2">
                    <a:lumMod val="40000"/>
                    <a:lumOff val="60000"/>
                  </a:schemeClr>
                </a:solidFill>
              </a:rPr>
              <a:t>if(args.Length == 0)</a:t>
            </a:r>
            <a:r>
              <a:rPr lang="en-US" sz="1400" b="1">
                <a:solidFill>
                  <a:schemeClr val="bg1"/>
                </a:solidFill>
              </a:rPr>
              <a:t>		</a:t>
            </a:r>
            <a:r>
              <a:rPr lang="en-US" sz="1400" b="1">
                <a:solidFill>
                  <a:schemeClr val="accent6">
                    <a:lumMod val="60000"/>
                    <a:lumOff val="40000"/>
                  </a:schemeClr>
                </a:solidFill>
              </a:rPr>
              <a:t>// Si Length == 0, no hay argumentos</a:t>
            </a:r>
          </a:p>
          <a:p>
            <a:r>
              <a:rPr lang="en-US" sz="1400" b="1">
                <a:solidFill>
                  <a:schemeClr val="bg1"/>
                </a:solidFill>
              </a:rPr>
              <a:t>            </a:t>
            </a:r>
            <a:r>
              <a:rPr lang="en-US" sz="1400" b="1">
                <a:solidFill>
                  <a:schemeClr val="accent2">
                    <a:lumMod val="40000"/>
                    <a:lumOff val="60000"/>
                  </a:schemeClr>
                </a:solidFill>
              </a:rPr>
              <a:t>return</a:t>
            </a:r>
            <a:r>
              <a:rPr lang="en-US" sz="1400" b="1">
                <a:solidFill>
                  <a:schemeClr val="bg1"/>
                </a:solidFill>
              </a:rPr>
              <a:t>;</a:t>
            </a:r>
          </a:p>
          <a:p>
            <a:r>
              <a:rPr lang="en-US" sz="1400" b="1">
                <a:solidFill>
                  <a:schemeClr val="bg1"/>
                </a:solidFill>
              </a:rPr>
              <a:t>      archivo = args[0]; </a:t>
            </a:r>
          </a:p>
          <a:p>
            <a:r>
              <a:rPr lang="en-US" sz="1400" b="1">
                <a:solidFill>
                  <a:schemeClr val="bg1"/>
                </a:solidFill>
              </a:rPr>
              <a:t>      EscribirArchivo(archivo);</a:t>
            </a:r>
          </a:p>
          <a:p>
            <a:r>
              <a:rPr lang="en-US" sz="1400" b="1">
                <a:solidFill>
                  <a:schemeClr val="bg1"/>
                </a:solidFill>
              </a:rPr>
              <a:t>      var texto = ReadAllText(archivo);</a:t>
            </a:r>
          </a:p>
          <a:p>
            <a:r>
              <a:rPr lang="en-US" sz="1400" b="1">
                <a:solidFill>
                  <a:schemeClr val="bg1"/>
                </a:solidFill>
              </a:rPr>
              <a:t>      WriteLine(texto);</a:t>
            </a:r>
          </a:p>
          <a:p>
            <a:r>
              <a:rPr lang="en-US" sz="1400" b="1">
                <a:solidFill>
                  <a:schemeClr val="bg1"/>
                </a:solidFill>
              </a:rPr>
              <a:t>}</a:t>
            </a:r>
          </a:p>
          <a:p>
            <a:r>
              <a:rPr lang="en-US" sz="1400" b="1">
                <a:solidFill>
                  <a:schemeClr val="bg1"/>
                </a:solidFill>
              </a:rPr>
              <a:t>static void EscribirArchivo(string archivo) =&gt;</a:t>
            </a:r>
          </a:p>
          <a:p>
            <a:r>
              <a:rPr lang="en-US" sz="1400" b="1">
                <a:solidFill>
                  <a:schemeClr val="bg1"/>
                </a:solidFill>
              </a:rPr>
              <a:t>WriteAllText(archivo, </a:t>
            </a:r>
          </a:p>
          <a:p>
            <a:r>
              <a:rPr lang="en-US" sz="1400" b="1">
                <a:solidFill>
                  <a:schemeClr val="bg1"/>
                </a:solidFill>
              </a:rPr>
              <a:t>@"Maria 57</a:t>
            </a:r>
          </a:p>
          <a:p>
            <a:r>
              <a:rPr lang="en-US" sz="1400" b="1">
                <a:solidFill>
                  <a:schemeClr val="bg1"/>
                </a:solidFill>
              </a:rPr>
              <a:t>Pedro 63</a:t>
            </a:r>
          </a:p>
          <a:p>
            <a:r>
              <a:rPr lang="en-US" sz="1400" b="1">
                <a:solidFill>
                  <a:schemeClr val="bg1"/>
                </a:solidFill>
              </a:rPr>
              <a:t>Juan 79</a:t>
            </a:r>
          </a:p>
          <a:p>
            <a:r>
              <a:rPr lang="en-US" sz="1400" b="1">
                <a:solidFill>
                  <a:schemeClr val="bg1"/>
                </a:solidFill>
              </a:rPr>
              <a:t>Elena 88</a:t>
            </a:r>
          </a:p>
          <a:p>
            <a:r>
              <a:rPr lang="en-US" sz="1400" b="1">
                <a:solidFill>
                  <a:schemeClr val="bg1"/>
                </a:solidFill>
              </a:rPr>
              <a:t>Pablo 45</a:t>
            </a:r>
          </a:p>
          <a:p>
            <a:r>
              <a:rPr lang="en-US" sz="1400" b="1">
                <a:solidFill>
                  <a:schemeClr val="bg1"/>
                </a:solidFill>
              </a:rPr>
              <a:t>Hugo 24</a:t>
            </a:r>
          </a:p>
          <a:p>
            <a:r>
              <a:rPr lang="en-US" sz="1400" b="1">
                <a:solidFill>
                  <a:schemeClr val="bg1"/>
                </a:solidFill>
              </a:rPr>
              <a:t>Paola 93"); </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Tree>
    <p:extLst>
      <p:ext uri="{BB962C8B-B14F-4D97-AF65-F5344CB8AC3E}">
        <p14:creationId xmlns:p14="http://schemas.microsoft.com/office/powerpoint/2010/main" val="2369387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8465</TotalTime>
  <Words>16634</Words>
  <Application>Microsoft Macintosh PowerPoint</Application>
  <PresentationFormat>Widescreen</PresentationFormat>
  <Paragraphs>1458</Paragraphs>
  <Slides>100</Slides>
  <Notes>21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Calibri</vt:lpstr>
      <vt:lpstr>Calibri Light</vt:lpstr>
      <vt:lpstr>Office Theme</vt:lpstr>
      <vt:lpstr>C# para principiantes</vt:lpstr>
      <vt:lpstr>Capítulo 1</vt:lpstr>
      <vt:lpstr>Qué es programar?</vt:lpstr>
      <vt:lpstr>Qué es una computadora?</vt:lpstr>
      <vt:lpstr>Qué tienen en común?</vt:lpstr>
      <vt:lpstr>Hardware</vt:lpstr>
      <vt:lpstr>CPU (Unidad de Proceso Central)</vt:lpstr>
      <vt:lpstr>Cómo funciona una CPU?</vt:lpstr>
      <vt:lpstr>Software</vt:lpstr>
      <vt:lpstr>Máquina Universal</vt:lpstr>
      <vt:lpstr>Los sistemas operativos</vt:lpstr>
      <vt:lpstr>Los principales sistemas operativos </vt:lpstr>
      <vt:lpstr>El almacenamiento permanente</vt:lpstr>
      <vt:lpstr>Discos</vt:lpstr>
      <vt:lpstr>El mundo de las aplicaciones</vt:lpstr>
      <vt:lpstr>Esquema de aplicaciones actuales</vt:lpstr>
      <vt:lpstr>Los programas o aplicaciones</vt:lpstr>
      <vt:lpstr>Qué es un programa?</vt:lpstr>
      <vt:lpstr>Lenguajes de programación</vt:lpstr>
      <vt:lpstr>Múltiples lenguajes de programación</vt:lpstr>
      <vt:lpstr>Soluciones a problemas</vt:lpstr>
      <vt:lpstr>Entendiendo un programa</vt:lpstr>
      <vt:lpstr>Programa Robot 1</vt:lpstr>
      <vt:lpstr>Programa Robot 2</vt:lpstr>
      <vt:lpstr>Programa Robot 3</vt:lpstr>
      <vt:lpstr>La ruta o flujo de los programas</vt:lpstr>
      <vt:lpstr>Automatizando tareas </vt:lpstr>
      <vt:lpstr>Pseudo-código</vt:lpstr>
      <vt:lpstr>Del pseudo-código al código</vt:lpstr>
      <vt:lpstr>Sumario</vt:lpstr>
      <vt:lpstr>Capítulo 2</vt:lpstr>
      <vt:lpstr>C# en el mundo de los lenguajes </vt:lpstr>
      <vt:lpstr>.Net Core </vt:lpstr>
      <vt:lpstr>¿Por qué vale la pena aprender C#?</vt:lpstr>
      <vt:lpstr>¿C# posibilita desarrollo para la Web?</vt:lpstr>
      <vt:lpstr>¿Teléfonos celulares y gadgets?</vt:lpstr>
      <vt:lpstr>¿Juegos, Inteligencia Artificial?</vt:lpstr>
      <vt:lpstr>¿Propietario ú Open Source?</vt:lpstr>
      <vt:lpstr>¿C# es difícil de aprender?</vt:lpstr>
      <vt:lpstr>Herramientas de desarrollo</vt:lpstr>
      <vt:lpstr>Try.dot.net</vt:lpstr>
      <vt:lpstr>.Net Core sdk</vt:lpstr>
      <vt:lpstr>IDE para C# y .Net Core</vt:lpstr>
      <vt:lpstr>Visual Studio Code</vt:lpstr>
      <vt:lpstr>Visual Studio Code - CLI</vt:lpstr>
      <vt:lpstr>Visual Studio Code - Extensiones</vt:lpstr>
      <vt:lpstr>Sumario</vt:lpstr>
      <vt:lpstr>Capítulo 3</vt:lpstr>
      <vt:lpstr>.Net Core CLI</vt:lpstr>
      <vt:lpstr>Programa para terminal o consola</vt:lpstr>
      <vt:lpstr>Keywords</vt:lpstr>
      <vt:lpstr>keywords de C#</vt:lpstr>
      <vt:lpstr>Funciones y Variables</vt:lpstr>
      <vt:lpstr>Tipos de Datos</vt:lpstr>
      <vt:lpstr>Tipos de datos en C#</vt:lpstr>
      <vt:lpstr>El Tipo String</vt:lpstr>
      <vt:lpstr>Métodos o Funciones</vt:lpstr>
      <vt:lpstr>Sintaxis de los métodos</vt:lpstr>
      <vt:lpstr>Métodos no Globales</vt:lpstr>
      <vt:lpstr>Llaves y puntos y coma</vt:lpstr>
      <vt:lpstr>Comentarios</vt:lpstr>
      <vt:lpstr>El método Main()</vt:lpstr>
      <vt:lpstr>Miembros static de un tipo</vt:lpstr>
      <vt:lpstr>El programa ”Hello World!”</vt:lpstr>
      <vt:lpstr>Probando programas en Try.dot.net</vt:lpstr>
      <vt:lpstr>Probando en Visual Studio Code</vt:lpstr>
      <vt:lpstr>Métodos de una sola línea</vt:lpstr>
      <vt:lpstr>Trabajando con métodos</vt:lpstr>
      <vt:lpstr>Variables locales</vt:lpstr>
      <vt:lpstr>Variables: declaración e inicialización</vt:lpstr>
      <vt:lpstr>Variables dynamic</vt:lpstr>
      <vt:lpstr>Tipos enteros</vt:lpstr>
      <vt:lpstr>Notaciones exadecimales y binarias</vt:lpstr>
      <vt:lpstr>Tipos con fracciones</vt:lpstr>
      <vt:lpstr>Conversión entre tipos numéricos</vt:lpstr>
      <vt:lpstr>Overflow aritmético</vt:lpstr>
      <vt:lpstr>Operadores</vt:lpstr>
      <vt:lpstr>Operadores aritméticos</vt:lpstr>
      <vt:lpstr>La clase Math</vt:lpstr>
      <vt:lpstr>Operador de asignación</vt:lpstr>
      <vt:lpstr>Operadores de asignación combinados</vt:lpstr>
      <vt:lpstr>Operadores de incremento y decremento</vt:lpstr>
      <vt:lpstr>Operadores de comparación</vt:lpstr>
      <vt:lpstr>Operadores lógicos</vt:lpstr>
      <vt:lpstr>Operadores de manipulación de bits</vt:lpstr>
      <vt:lpstr>Operadores manipulación de bits combinados</vt:lpstr>
      <vt:lpstr>Orden de precedencia de operadores</vt:lpstr>
      <vt:lpstr>El tipo char</vt:lpstr>
      <vt:lpstr>El tipo bool</vt:lpstr>
      <vt:lpstr>Fechas y tiempo: DateTime</vt:lpstr>
      <vt:lpstr>Cadenas de carácteres: String</vt:lpstr>
      <vt:lpstr>Concatenación de strings</vt:lpstr>
      <vt:lpstr>Interpolación de strings y verbose strings </vt:lpstr>
      <vt:lpstr>Archivos de texto</vt:lpstr>
      <vt:lpstr>Arrays</vt:lpstr>
      <vt:lpstr>if – else: tomando decisiones</vt:lpstr>
      <vt:lpstr>while: repitiendo sentencias</vt:lpstr>
      <vt:lpstr>Argumentos de la línea de comandos</vt:lpstr>
      <vt:lpstr>return: terminando un método y devolviendo un resultado</vt:lpstr>
      <vt:lpstr>Convertiendo de y a strings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para principiantes</dc:title>
  <dc:creator>Luis Alberto Osinaga</dc:creator>
  <cp:lastModifiedBy>Luis Alberto Osinaga</cp:lastModifiedBy>
  <cp:revision>350</cp:revision>
  <dcterms:created xsi:type="dcterms:W3CDTF">2020-05-17T14:12:15Z</dcterms:created>
  <dcterms:modified xsi:type="dcterms:W3CDTF">2020-06-08T19:25:56Z</dcterms:modified>
</cp:coreProperties>
</file>